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69" r:id="rId2"/>
    <p:sldId id="340" r:id="rId3"/>
    <p:sldId id="264" r:id="rId4"/>
    <p:sldId id="294" r:id="rId5"/>
    <p:sldId id="287" r:id="rId6"/>
    <p:sldId id="278" r:id="rId7"/>
    <p:sldId id="280" r:id="rId8"/>
    <p:sldId id="281" r:id="rId9"/>
    <p:sldId id="282" r:id="rId10"/>
    <p:sldId id="283" r:id="rId11"/>
    <p:sldId id="284" r:id="rId12"/>
    <p:sldId id="285" r:id="rId13"/>
    <p:sldId id="261" r:id="rId14"/>
    <p:sldId id="297" r:id="rId15"/>
    <p:sldId id="353" r:id="rId16"/>
    <p:sldId id="349" r:id="rId17"/>
    <p:sldId id="329" r:id="rId18"/>
    <p:sldId id="370" r:id="rId19"/>
    <p:sldId id="335" r:id="rId20"/>
    <p:sldId id="351" r:id="rId21"/>
    <p:sldId id="296" r:id="rId22"/>
    <p:sldId id="301" r:id="rId23"/>
    <p:sldId id="305" r:id="rId24"/>
    <p:sldId id="309" r:id="rId25"/>
    <p:sldId id="304" r:id="rId26"/>
    <p:sldId id="298" r:id="rId27"/>
    <p:sldId id="306" r:id="rId28"/>
    <p:sldId id="363" r:id="rId29"/>
    <p:sldId id="364" r:id="rId30"/>
    <p:sldId id="365" r:id="rId31"/>
    <p:sldId id="366" r:id="rId32"/>
    <p:sldId id="315" r:id="rId33"/>
    <p:sldId id="372" r:id="rId34"/>
    <p:sldId id="374" r:id="rId35"/>
    <p:sldId id="375" r:id="rId36"/>
    <p:sldId id="292" r:id="rId37"/>
    <p:sldId id="376" r:id="rId38"/>
    <p:sldId id="25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E92E19"/>
    <a:srgbClr val="001D28"/>
    <a:srgbClr val="E92E1A"/>
    <a:srgbClr val="002838"/>
    <a:srgbClr val="FF9400"/>
    <a:srgbClr val="EB8C39"/>
    <a:srgbClr val="00141E"/>
    <a:srgbClr val="000A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43"/>
    <p:restoredTop sz="78961"/>
  </p:normalViewPr>
  <p:slideViewPr>
    <p:cSldViewPr snapToGrid="0" snapToObjects="1">
      <p:cViewPr varScale="1">
        <p:scale>
          <a:sx n="68" d="100"/>
          <a:sy n="68" d="100"/>
        </p:scale>
        <p:origin x="51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48.26254" units="1/cm"/>
          <inkml:channelProperty channel="Y" name="resolution" value="62.42775" units="1/cm"/>
          <inkml:channelProperty channel="T" name="resolution" value="1" units="1/dev"/>
        </inkml:channelProperties>
      </inkml:inkSource>
      <inkml:timestamp xml:id="ts0" timeString="2021-04-26T15:58:27.738"/>
    </inkml:context>
    <inkml:brush xml:id="br0">
      <inkml:brushProperty name="width" value="0.23333" units="cm"/>
      <inkml:brushProperty name="height" value="0.46667" units="cm"/>
      <inkml:brushProperty name="color" value="#E92E19"/>
      <inkml:brushProperty name="tip" value="rectangle"/>
      <inkml:brushProperty name="rasterOp" value="maskPen"/>
      <inkml:brushProperty name="fitToCurve" value="1"/>
    </inkml:brush>
  </inkml:definitions>
  <inkml:trace contextRef="#ctx0" brushRef="#br0">1 0 0,'29'0'453,"1"0"-437,-1 0-16,0 0 31,0 0-31,0 0 31,1 0-15,-1 30 15,0-30-15,0 0 15,-29 29-31,29-29 16,1 0 15,-1 0-31,0 0 15,0 0 17,0 0-32,0 0 31,1 0 0,-1 29 0,0-29-31,0 0 16,0 0 0,1 0-1,-1 0 1,0 0 0,-29 58-16,29-58 15,30 0 16,-30 0-15,0 0 0,0 0-1,0 0 1,1 0 0,28 0 15,-29 0 0,0 0-15,1 0-1,-1 0 1,0 0 0,0 0-16,0 0 15,1 0-15,-1 0 16,0 0-1,0 0 1,0 0-16,1 0 0,-30-29 16,29 29-16,0 0 15,0 0-15,0 0 16,1 0 0,-1 0-1,0-29 1,0 29-1,0 0 1,1 0 0,-1 0 15,0 0-31,0 0 16,0 0-16,0 0 15,1 0 1,-1 0-16,0 0 15,0 0 1,0 0-16,1 0 31,-1 0-15,0 0 0,0 0 15,30 0-16,-30 0 1,0 0 0,0 0-16,0 0 31,1 0-15,28 0-1,-29 0 1,0 0-1,1 0 1,-1 0 0,0 0-1,29 0 1,-28 0 15,-1 0 0,0 0-15,0 0 15,0 0-15,1 0 0,-1 0-1,0 0 1,0 0 15,0 0 16,1 0-16,-1 0 0,0 0 1,-29 58-1,29-58-31,0 0 62,0 0-30,1 0 30,-1 0-15,29 0 0</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48.26254" units="1/cm"/>
          <inkml:channelProperty channel="Y" name="resolution" value="62.42775" units="1/cm"/>
          <inkml:channelProperty channel="T" name="resolution" value="1" units="1/dev"/>
        </inkml:channelProperties>
      </inkml:inkSource>
      <inkml:timestamp xml:id="ts0" timeString="2021-04-26T15:58:32.061"/>
    </inkml:context>
    <inkml:brush xml:id="br0">
      <inkml:brushProperty name="width" value="0.23333" units="cm"/>
      <inkml:brushProperty name="height" value="0.46667" units="cm"/>
      <inkml:brushProperty name="color" value="#E92E19"/>
      <inkml:brushProperty name="tip" value="rectangle"/>
      <inkml:brushProperty name="rasterOp" value="maskPen"/>
      <inkml:brushProperty name="fitToCurve" value="1"/>
    </inkml:brush>
  </inkml:definitions>
  <inkml:trace contextRef="#ctx0" brushRef="#br0">0 59 0,'29'0'297,"0"0"-297,1 58 16,-1-29-16,0-29 15,-29 29 1,0 1 0,29-30-16,0 0 15,-29 29-15,30-29 0,-1 0 16,-29 29-16,29-29 15,-29 29 1,29-29-16,-29 29 16,29-29-1,-29 30 1,30-30 0,-1 0 77,-29 29-61,29-29-32,0 0 31,-29 29-16,29-29 1,0 0 15,1 0-15,-1 0 15,-29 29-15,29-29-16,29 0 31,-28 0 0,-1 0 16,0 0-31,0 0 15,0 0 0,30 0 1,-30 0-1,0 0 31,-29-29 32,0 0-78,-29 29-16,29-29 31,-58 29-15,28 0-1,30-30 1,-29 1-1,0 0 1,0 29 31,29-29-31,-29 29 30,29-29-30,0-1 15,-59 30-15,59-29 15,-29 29-31,29-29 16,-29 0-1,29 0 1,-29 29 0,-1-30-1,1 30 17,29-29-17,-58 29 1,29 0 31,0 0 15,-1 0-15,1 0-31,0 0 46,0 0 1,0 0-48,29 29 1,-30-29 0,30 30 62,-29-30-63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D930B-08BA-8643-B9F2-BEE73B0A015D}"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FFAE4-6253-DE49-A820-F68F826AA56C}" type="slidenum">
              <a:rPr lang="en-US" smtClean="0"/>
              <a:t>‹#›</a:t>
            </a:fld>
            <a:endParaRPr lang="en-US"/>
          </a:p>
        </p:txBody>
      </p:sp>
    </p:spTree>
    <p:extLst>
      <p:ext uri="{BB962C8B-B14F-4D97-AF65-F5344CB8AC3E}">
        <p14:creationId xmlns:p14="http://schemas.microsoft.com/office/powerpoint/2010/main" val="374525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a:t>
            </a:fld>
            <a:endParaRPr lang="en-US"/>
          </a:p>
        </p:txBody>
      </p:sp>
    </p:spTree>
    <p:extLst>
      <p:ext uri="{BB962C8B-B14F-4D97-AF65-F5344CB8AC3E}">
        <p14:creationId xmlns:p14="http://schemas.microsoft.com/office/powerpoint/2010/main" val="334948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full screen does not work, please use black background</a:t>
            </a:r>
          </a:p>
        </p:txBody>
      </p:sp>
      <p:sp>
        <p:nvSpPr>
          <p:cNvPr id="4" name="Slide Number Placeholder 3"/>
          <p:cNvSpPr>
            <a:spLocks noGrp="1"/>
          </p:cNvSpPr>
          <p:nvPr>
            <p:ph type="sldNum" sz="quarter" idx="5"/>
          </p:nvPr>
        </p:nvSpPr>
        <p:spPr/>
        <p:txBody>
          <a:bodyPr/>
          <a:lstStyle/>
          <a:p>
            <a:fld id="{56DFFAE4-6253-DE49-A820-F68F826AA56C}" type="slidenum">
              <a:rPr lang="en-US" smtClean="0"/>
              <a:t>17</a:t>
            </a:fld>
            <a:endParaRPr lang="en-US"/>
          </a:p>
        </p:txBody>
      </p:sp>
    </p:spTree>
    <p:extLst>
      <p:ext uri="{BB962C8B-B14F-4D97-AF65-F5344CB8AC3E}">
        <p14:creationId xmlns:p14="http://schemas.microsoft.com/office/powerpoint/2010/main" val="398720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full screen does not work, please use black background</a:t>
            </a:r>
          </a:p>
        </p:txBody>
      </p:sp>
      <p:sp>
        <p:nvSpPr>
          <p:cNvPr id="4" name="Slide Number Placeholder 3"/>
          <p:cNvSpPr>
            <a:spLocks noGrp="1"/>
          </p:cNvSpPr>
          <p:nvPr>
            <p:ph type="sldNum" sz="quarter" idx="5"/>
          </p:nvPr>
        </p:nvSpPr>
        <p:spPr/>
        <p:txBody>
          <a:bodyPr/>
          <a:lstStyle/>
          <a:p>
            <a:fld id="{56DFFAE4-6253-DE49-A820-F68F826AA56C}" type="slidenum">
              <a:rPr lang="en-US" smtClean="0"/>
              <a:t>19</a:t>
            </a:fld>
            <a:endParaRPr lang="en-US"/>
          </a:p>
        </p:txBody>
      </p:sp>
    </p:spTree>
    <p:extLst>
      <p:ext uri="{BB962C8B-B14F-4D97-AF65-F5344CB8AC3E}">
        <p14:creationId xmlns:p14="http://schemas.microsoft.com/office/powerpoint/2010/main" val="363341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FFAE4-6253-DE49-A820-F68F826AA56C}" type="slidenum">
              <a:rPr lang="en-US" smtClean="0"/>
              <a:t>20</a:t>
            </a:fld>
            <a:endParaRPr lang="en-US"/>
          </a:p>
        </p:txBody>
      </p:sp>
    </p:spTree>
    <p:extLst>
      <p:ext uri="{BB962C8B-B14F-4D97-AF65-F5344CB8AC3E}">
        <p14:creationId xmlns:p14="http://schemas.microsoft.com/office/powerpoint/2010/main" val="206136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slides backgrounds can be set in solid </a:t>
            </a:r>
            <a:r>
              <a:rPr lang="en-US" dirty="0" err="1"/>
              <a:t>colour</a:t>
            </a:r>
            <a:endParaRPr lang="en-US" dirty="0"/>
          </a:p>
          <a:p>
            <a:r>
              <a:rPr lang="en-US" dirty="0"/>
              <a:t>With Calibri Bold text – minimum 72pt</a:t>
            </a:r>
          </a:p>
          <a:p>
            <a:endParaRPr lang="en-US" dirty="0"/>
          </a:p>
        </p:txBody>
      </p:sp>
      <p:sp>
        <p:nvSpPr>
          <p:cNvPr id="4" name="Slide Number Placeholder 3"/>
          <p:cNvSpPr>
            <a:spLocks noGrp="1"/>
          </p:cNvSpPr>
          <p:nvPr>
            <p:ph type="sldNum" sz="quarter" idx="5"/>
          </p:nvPr>
        </p:nvSpPr>
        <p:spPr/>
        <p:txBody>
          <a:bodyPr/>
          <a:lstStyle/>
          <a:p>
            <a:fld id="{56DFFAE4-6253-DE49-A820-F68F826AA56C}" type="slidenum">
              <a:rPr lang="en-US" smtClean="0"/>
              <a:t>21</a:t>
            </a:fld>
            <a:endParaRPr lang="en-US"/>
          </a:p>
        </p:txBody>
      </p:sp>
    </p:spTree>
    <p:extLst>
      <p:ext uri="{BB962C8B-B14F-4D97-AF65-F5344CB8AC3E}">
        <p14:creationId xmlns:p14="http://schemas.microsoft.com/office/powerpoint/2010/main" val="295456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23</a:t>
            </a:fld>
            <a:endParaRPr lang="en-US"/>
          </a:p>
        </p:txBody>
      </p:sp>
    </p:spTree>
    <p:extLst>
      <p:ext uri="{BB962C8B-B14F-4D97-AF65-F5344CB8AC3E}">
        <p14:creationId xmlns:p14="http://schemas.microsoft.com/office/powerpoint/2010/main" val="2316797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24</a:t>
            </a:fld>
            <a:endParaRPr lang="en-US"/>
          </a:p>
        </p:txBody>
      </p:sp>
    </p:spTree>
    <p:extLst>
      <p:ext uri="{BB962C8B-B14F-4D97-AF65-F5344CB8AC3E}">
        <p14:creationId xmlns:p14="http://schemas.microsoft.com/office/powerpoint/2010/main" val="329138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25</a:t>
            </a:fld>
            <a:endParaRPr lang="en-US"/>
          </a:p>
        </p:txBody>
      </p:sp>
    </p:spTree>
    <p:extLst>
      <p:ext uri="{BB962C8B-B14F-4D97-AF65-F5344CB8AC3E}">
        <p14:creationId xmlns:p14="http://schemas.microsoft.com/office/powerpoint/2010/main" val="495198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26</a:t>
            </a:fld>
            <a:endParaRPr lang="en-US"/>
          </a:p>
        </p:txBody>
      </p:sp>
    </p:spTree>
    <p:extLst>
      <p:ext uri="{BB962C8B-B14F-4D97-AF65-F5344CB8AC3E}">
        <p14:creationId xmlns:p14="http://schemas.microsoft.com/office/powerpoint/2010/main" val="714250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27</a:t>
            </a:fld>
            <a:endParaRPr lang="en-US"/>
          </a:p>
        </p:txBody>
      </p:sp>
    </p:spTree>
    <p:extLst>
      <p:ext uri="{BB962C8B-B14F-4D97-AF65-F5344CB8AC3E}">
        <p14:creationId xmlns:p14="http://schemas.microsoft.com/office/powerpoint/2010/main" val="3762071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28</a:t>
            </a:fld>
            <a:endParaRPr lang="en-US"/>
          </a:p>
        </p:txBody>
      </p:sp>
    </p:spTree>
    <p:extLst>
      <p:ext uri="{BB962C8B-B14F-4D97-AF65-F5344CB8AC3E}">
        <p14:creationId xmlns:p14="http://schemas.microsoft.com/office/powerpoint/2010/main" val="173140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3</a:t>
            </a:fld>
            <a:endParaRPr lang="en-US"/>
          </a:p>
        </p:txBody>
      </p:sp>
    </p:spTree>
    <p:extLst>
      <p:ext uri="{BB962C8B-B14F-4D97-AF65-F5344CB8AC3E}">
        <p14:creationId xmlns:p14="http://schemas.microsoft.com/office/powerpoint/2010/main" val="2217161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29</a:t>
            </a:fld>
            <a:endParaRPr lang="en-US"/>
          </a:p>
        </p:txBody>
      </p:sp>
    </p:spTree>
    <p:extLst>
      <p:ext uri="{BB962C8B-B14F-4D97-AF65-F5344CB8AC3E}">
        <p14:creationId xmlns:p14="http://schemas.microsoft.com/office/powerpoint/2010/main" val="3184530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30</a:t>
            </a:fld>
            <a:endParaRPr lang="en-US"/>
          </a:p>
        </p:txBody>
      </p:sp>
    </p:spTree>
    <p:extLst>
      <p:ext uri="{BB962C8B-B14F-4D97-AF65-F5344CB8AC3E}">
        <p14:creationId xmlns:p14="http://schemas.microsoft.com/office/powerpoint/2010/main" val="45977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31</a:t>
            </a:fld>
            <a:endParaRPr lang="en-US"/>
          </a:p>
        </p:txBody>
      </p:sp>
    </p:spTree>
    <p:extLst>
      <p:ext uri="{BB962C8B-B14F-4D97-AF65-F5344CB8AC3E}">
        <p14:creationId xmlns:p14="http://schemas.microsoft.com/office/powerpoint/2010/main" val="1324992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DFFAE4-6253-DE49-A820-F68F826AA56C}" type="slidenum">
              <a:rPr lang="en-US" smtClean="0"/>
              <a:t>33</a:t>
            </a:fld>
            <a:endParaRPr lang="en-US"/>
          </a:p>
        </p:txBody>
      </p:sp>
    </p:spTree>
    <p:extLst>
      <p:ext uri="{BB962C8B-B14F-4D97-AF65-F5344CB8AC3E}">
        <p14:creationId xmlns:p14="http://schemas.microsoft.com/office/powerpoint/2010/main" val="4149596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34</a:t>
            </a:fld>
            <a:endParaRPr lang="en-US"/>
          </a:p>
        </p:txBody>
      </p:sp>
    </p:spTree>
    <p:extLst>
      <p:ext uri="{BB962C8B-B14F-4D97-AF65-F5344CB8AC3E}">
        <p14:creationId xmlns:p14="http://schemas.microsoft.com/office/powerpoint/2010/main" val="663336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35</a:t>
            </a:fld>
            <a:endParaRPr lang="en-US"/>
          </a:p>
        </p:txBody>
      </p:sp>
    </p:spTree>
    <p:extLst>
      <p:ext uri="{BB962C8B-B14F-4D97-AF65-F5344CB8AC3E}">
        <p14:creationId xmlns:p14="http://schemas.microsoft.com/office/powerpoint/2010/main" val="2645716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36</a:t>
            </a:fld>
            <a:endParaRPr lang="en-US"/>
          </a:p>
        </p:txBody>
      </p:sp>
    </p:spTree>
    <p:extLst>
      <p:ext uri="{BB962C8B-B14F-4D97-AF65-F5344CB8AC3E}">
        <p14:creationId xmlns:p14="http://schemas.microsoft.com/office/powerpoint/2010/main" val="398786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full screen does not work, please use black background</a:t>
            </a:r>
          </a:p>
        </p:txBody>
      </p:sp>
      <p:sp>
        <p:nvSpPr>
          <p:cNvPr id="4" name="Slide Number Placeholder 3"/>
          <p:cNvSpPr>
            <a:spLocks noGrp="1"/>
          </p:cNvSpPr>
          <p:nvPr>
            <p:ph type="sldNum" sz="quarter" idx="5"/>
          </p:nvPr>
        </p:nvSpPr>
        <p:spPr/>
        <p:txBody>
          <a:bodyPr/>
          <a:lstStyle/>
          <a:p>
            <a:fld id="{56DFFAE4-6253-DE49-A820-F68F826AA56C}" type="slidenum">
              <a:rPr lang="en-US" smtClean="0"/>
              <a:t>4</a:t>
            </a:fld>
            <a:endParaRPr lang="en-US"/>
          </a:p>
        </p:txBody>
      </p:sp>
    </p:spTree>
    <p:extLst>
      <p:ext uri="{BB962C8B-B14F-4D97-AF65-F5344CB8AC3E}">
        <p14:creationId xmlns:p14="http://schemas.microsoft.com/office/powerpoint/2010/main" val="182992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5</a:t>
            </a:fld>
            <a:endParaRPr lang="en-US"/>
          </a:p>
        </p:txBody>
      </p:sp>
    </p:spTree>
    <p:extLst>
      <p:ext uri="{BB962C8B-B14F-4D97-AF65-F5344CB8AC3E}">
        <p14:creationId xmlns:p14="http://schemas.microsoft.com/office/powerpoint/2010/main" val="240837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8</a:t>
            </a:fld>
            <a:endParaRPr lang="en-US"/>
          </a:p>
        </p:txBody>
      </p:sp>
    </p:spTree>
    <p:extLst>
      <p:ext uri="{BB962C8B-B14F-4D97-AF65-F5344CB8AC3E}">
        <p14:creationId xmlns:p14="http://schemas.microsoft.com/office/powerpoint/2010/main" val="256240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11</a:t>
            </a:fld>
            <a:endParaRPr lang="en-US"/>
          </a:p>
        </p:txBody>
      </p:sp>
    </p:spTree>
    <p:extLst>
      <p:ext uri="{BB962C8B-B14F-4D97-AF65-F5344CB8AC3E}">
        <p14:creationId xmlns:p14="http://schemas.microsoft.com/office/powerpoint/2010/main" val="18553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slides backgrounds can be set in solid </a:t>
            </a:r>
            <a:r>
              <a:rPr lang="en-US" dirty="0" err="1"/>
              <a:t>colour</a:t>
            </a:r>
            <a:endParaRPr lang="en-US" dirty="0"/>
          </a:p>
          <a:p>
            <a:r>
              <a:rPr lang="en-US" dirty="0"/>
              <a:t>With Calibri Bold text – minimum 72pt</a:t>
            </a:r>
          </a:p>
          <a:p>
            <a:endParaRPr lang="en-US" dirty="0"/>
          </a:p>
        </p:txBody>
      </p:sp>
      <p:sp>
        <p:nvSpPr>
          <p:cNvPr id="4" name="Slide Number Placeholder 3"/>
          <p:cNvSpPr>
            <a:spLocks noGrp="1"/>
          </p:cNvSpPr>
          <p:nvPr>
            <p:ph type="sldNum" sz="quarter" idx="5"/>
          </p:nvPr>
        </p:nvSpPr>
        <p:spPr/>
        <p:txBody>
          <a:bodyPr/>
          <a:lstStyle/>
          <a:p>
            <a:fld id="{56DFFAE4-6253-DE49-A820-F68F826AA56C}" type="slidenum">
              <a:rPr lang="en-US" smtClean="0"/>
              <a:t>14</a:t>
            </a:fld>
            <a:endParaRPr lang="en-US"/>
          </a:p>
        </p:txBody>
      </p:sp>
    </p:spTree>
    <p:extLst>
      <p:ext uri="{BB962C8B-B14F-4D97-AF65-F5344CB8AC3E}">
        <p14:creationId xmlns:p14="http://schemas.microsoft.com/office/powerpoint/2010/main" val="143925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full screen does not work, please use black background</a:t>
            </a:r>
          </a:p>
        </p:txBody>
      </p:sp>
      <p:sp>
        <p:nvSpPr>
          <p:cNvPr id="4" name="Slide Number Placeholder 3"/>
          <p:cNvSpPr>
            <a:spLocks noGrp="1"/>
          </p:cNvSpPr>
          <p:nvPr>
            <p:ph type="sldNum" sz="quarter" idx="5"/>
          </p:nvPr>
        </p:nvSpPr>
        <p:spPr/>
        <p:txBody>
          <a:bodyPr/>
          <a:lstStyle/>
          <a:p>
            <a:fld id="{56DFFAE4-6253-DE49-A820-F68F826AA56C}" type="slidenum">
              <a:rPr lang="en-US" smtClean="0"/>
              <a:t>15</a:t>
            </a:fld>
            <a:endParaRPr lang="en-US"/>
          </a:p>
        </p:txBody>
      </p:sp>
    </p:spTree>
    <p:extLst>
      <p:ext uri="{BB962C8B-B14F-4D97-AF65-F5344CB8AC3E}">
        <p14:creationId xmlns:p14="http://schemas.microsoft.com/office/powerpoint/2010/main" val="11169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DFFAE4-6253-DE49-A820-F68F826AA56C}" type="slidenum">
              <a:rPr lang="en-US" smtClean="0"/>
              <a:t>16</a:t>
            </a:fld>
            <a:endParaRPr lang="en-US"/>
          </a:p>
        </p:txBody>
      </p:sp>
    </p:spTree>
    <p:extLst>
      <p:ext uri="{BB962C8B-B14F-4D97-AF65-F5344CB8AC3E}">
        <p14:creationId xmlns:p14="http://schemas.microsoft.com/office/powerpoint/2010/main" val="275974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1981-7048-A846-BB13-C82DC5E84B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4D30C8B-9351-6143-9249-B919B807E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318E8C-4D7A-1F4C-82CE-EE52BB57662C}"/>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5" name="Footer Placeholder 4">
            <a:extLst>
              <a:ext uri="{FF2B5EF4-FFF2-40B4-BE49-F238E27FC236}">
                <a16:creationId xmlns:a16="http://schemas.microsoft.com/office/drawing/2014/main" id="{0CB54740-6B8E-8543-ABC6-C8D9E6528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84210-8EA8-4E42-B0A9-D6C2C581A919}"/>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261879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6793-44AC-1A4F-B4BF-C4085599E98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B14B82-1920-D34B-A317-CF43D847925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45871B-0CC4-ED44-97C9-ED02A59D2090}"/>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5" name="Footer Placeholder 4">
            <a:extLst>
              <a:ext uri="{FF2B5EF4-FFF2-40B4-BE49-F238E27FC236}">
                <a16:creationId xmlns:a16="http://schemas.microsoft.com/office/drawing/2014/main" id="{64D85DA1-674E-1643-999C-38AE79A9E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D9879-1881-6040-8526-9A1A0A25AD3D}"/>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261513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C1CB5-35F2-2B45-8343-C91141215F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CE3C596-91C6-C442-A6AC-05C80650E5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7FDBFE-6FCD-CA47-B76D-F785CC4E4F49}"/>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5" name="Footer Placeholder 4">
            <a:extLst>
              <a:ext uri="{FF2B5EF4-FFF2-40B4-BE49-F238E27FC236}">
                <a16:creationId xmlns:a16="http://schemas.microsoft.com/office/drawing/2014/main" id="{B09C6D19-DBC3-F54A-93CF-E1DB09C74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15D56-2722-7C4E-9EA6-FA33191DD9D6}"/>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22809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CE4C-7532-7E4E-B956-50BC8CE92D85}"/>
              </a:ext>
            </a:extLst>
          </p:cNvPr>
          <p:cNvSpPr>
            <a:spLocks noGrp="1"/>
          </p:cNvSpPr>
          <p:nvPr>
            <p:ph type="title"/>
          </p:nvPr>
        </p:nvSpPr>
        <p:spPr/>
        <p:txBody>
          <a:bodyPr/>
          <a:lstStyle>
            <a:lvl1pPr>
              <a:defRPr sz="4000">
                <a:solidFill>
                  <a:srgbClr val="FF9300"/>
                </a:solidFill>
                <a:latin typeface="+mn-lt"/>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8311996-30EA-9D48-AA55-C6EE5D0EF1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DB95A5-1B51-7541-B8A7-E73259803DA5}"/>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5" name="Footer Placeholder 4">
            <a:extLst>
              <a:ext uri="{FF2B5EF4-FFF2-40B4-BE49-F238E27FC236}">
                <a16:creationId xmlns:a16="http://schemas.microsoft.com/office/drawing/2014/main" id="{F8A67591-96FC-0E45-8135-75F895228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2FA4C-48A8-C546-AD75-7882495503FD}"/>
              </a:ext>
            </a:extLst>
          </p:cNvPr>
          <p:cNvSpPr>
            <a:spLocks noGrp="1"/>
          </p:cNvSpPr>
          <p:nvPr>
            <p:ph type="sldNum" sz="quarter" idx="12"/>
          </p:nvPr>
        </p:nvSpPr>
        <p:spPr/>
        <p:txBody>
          <a:bodyPr/>
          <a:lstStyle/>
          <a:p>
            <a:fld id="{AC9B7075-7CD0-544E-888D-0A60CC7D30E7}" type="slidenum">
              <a:rPr lang="en-US" smtClean="0"/>
              <a:t>‹#›</a:t>
            </a:fld>
            <a:endParaRPr lang="en-US"/>
          </a:p>
        </p:txBody>
      </p:sp>
      <p:pic>
        <p:nvPicPr>
          <p:cNvPr id="7" name="Picture 6">
            <a:extLst>
              <a:ext uri="{FF2B5EF4-FFF2-40B4-BE49-F238E27FC236}">
                <a16:creationId xmlns:a16="http://schemas.microsoft.com/office/drawing/2014/main" id="{BD6E3CAC-59EE-8340-8094-9B767AB3EEB2}"/>
              </a:ext>
            </a:extLst>
          </p:cNvPr>
          <p:cNvPicPr>
            <a:picLocks noChangeAspect="1"/>
          </p:cNvPicPr>
          <p:nvPr userDrawn="1"/>
        </p:nvPicPr>
        <p:blipFill>
          <a:blip r:embed="rId2"/>
          <a:stretch>
            <a:fillRect/>
          </a:stretch>
        </p:blipFill>
        <p:spPr>
          <a:xfrm>
            <a:off x="10233060" y="5772648"/>
            <a:ext cx="1582824" cy="843169"/>
          </a:xfrm>
          <a:prstGeom prst="rect">
            <a:avLst/>
          </a:prstGeom>
        </p:spPr>
      </p:pic>
    </p:spTree>
    <p:extLst>
      <p:ext uri="{BB962C8B-B14F-4D97-AF65-F5344CB8AC3E}">
        <p14:creationId xmlns:p14="http://schemas.microsoft.com/office/powerpoint/2010/main" val="7084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3555-C39D-E44A-B89B-6DBB3A17DC8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5265327-B49A-D84C-80E1-644270D8F3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A71765-D88E-8240-A131-62A523EC1692}"/>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5" name="Footer Placeholder 4">
            <a:extLst>
              <a:ext uri="{FF2B5EF4-FFF2-40B4-BE49-F238E27FC236}">
                <a16:creationId xmlns:a16="http://schemas.microsoft.com/office/drawing/2014/main" id="{0DCE7764-2DE1-3F4E-9EBD-675EEBF7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5BD4A-C3EE-904A-804B-D32D40684FCC}"/>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34410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4CD5-ACB0-494E-8DC0-BA4EF63140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B63744-1772-D347-BD21-6A7401EDB43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54418E-9BB2-0840-A0CD-93CF798577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4CC8DA-B13C-F74C-80D2-B68D27F23EF5}"/>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6" name="Footer Placeholder 5">
            <a:extLst>
              <a:ext uri="{FF2B5EF4-FFF2-40B4-BE49-F238E27FC236}">
                <a16:creationId xmlns:a16="http://schemas.microsoft.com/office/drawing/2014/main" id="{AA11E860-4896-E344-8BC4-C6817F541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AB3F4-616B-0F42-9375-641FE9BC3933}"/>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11304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0885-E29E-4949-A972-F2BFEA0C99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61B85-82B1-074D-A4FA-018532009C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360A0B-CAAE-5B4E-A8EB-1A39960547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2040377-7D76-ED41-925C-3A423A459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1F4D7A-5FFF-7F40-99F7-ABB582B03B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22AE508-F7D4-6E46-92C0-C900CFBBDC9D}"/>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8" name="Footer Placeholder 7">
            <a:extLst>
              <a:ext uri="{FF2B5EF4-FFF2-40B4-BE49-F238E27FC236}">
                <a16:creationId xmlns:a16="http://schemas.microsoft.com/office/drawing/2014/main" id="{2D6A23AF-E3C3-EA45-82EB-B939355051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1159F-EBF8-8A4C-AFC7-6F50573B638E}"/>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91807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E043-EC6A-1949-8B47-7EC10765C2F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DE35A1-5DFB-E74F-8E42-BDCF6C8747A6}"/>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4" name="Footer Placeholder 3">
            <a:extLst>
              <a:ext uri="{FF2B5EF4-FFF2-40B4-BE49-F238E27FC236}">
                <a16:creationId xmlns:a16="http://schemas.microsoft.com/office/drawing/2014/main" id="{3B78C46B-5459-2A4B-AF7E-ABECA76066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C23B93-46D9-A84A-BAF2-2CD723148F24}"/>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359392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EAFB4-AF7C-8E45-9E5B-75526BE396DE}"/>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3" name="Footer Placeholder 2">
            <a:extLst>
              <a:ext uri="{FF2B5EF4-FFF2-40B4-BE49-F238E27FC236}">
                <a16:creationId xmlns:a16="http://schemas.microsoft.com/office/drawing/2014/main" id="{B955A905-00BB-4245-8F27-C637BA158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059B38-B700-6E4B-B26D-5F13B39650AB}"/>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12210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75A0-AF66-A840-803A-5A358778F4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5A39EC-CB4F-D14D-B976-88DE621D5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C210AB0-D53F-9045-B894-FB5547F2A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960B04-84CF-9B4C-ABBB-1131F1212D6F}"/>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6" name="Footer Placeholder 5">
            <a:extLst>
              <a:ext uri="{FF2B5EF4-FFF2-40B4-BE49-F238E27FC236}">
                <a16:creationId xmlns:a16="http://schemas.microsoft.com/office/drawing/2014/main" id="{7F5C3F01-58AA-B443-92A0-1B12CC22B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89923F-CF71-EB4C-B5F2-4FF4A7E7B701}"/>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12269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78FE-241A-AB4C-9DC9-7DAFE3EFE739}"/>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44B1D33E-9A47-E34C-8687-DE1E288570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554342-C0EE-4D4D-B489-AE4A9462F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DF56F344-9C79-A14A-A335-302C2075F0AD}"/>
              </a:ext>
            </a:extLst>
          </p:cNvPr>
          <p:cNvSpPr>
            <a:spLocks noGrp="1"/>
          </p:cNvSpPr>
          <p:nvPr>
            <p:ph type="dt" sz="half" idx="10"/>
          </p:nvPr>
        </p:nvSpPr>
        <p:spPr/>
        <p:txBody>
          <a:bodyPr/>
          <a:lstStyle/>
          <a:p>
            <a:fld id="{8433A701-29C1-F349-9D53-AED4E8A7B762}" type="datetimeFigureOut">
              <a:rPr lang="en-US" smtClean="0"/>
              <a:t>5/26/2021</a:t>
            </a:fld>
            <a:endParaRPr lang="en-US"/>
          </a:p>
        </p:txBody>
      </p:sp>
      <p:sp>
        <p:nvSpPr>
          <p:cNvPr id="6" name="Footer Placeholder 5">
            <a:extLst>
              <a:ext uri="{FF2B5EF4-FFF2-40B4-BE49-F238E27FC236}">
                <a16:creationId xmlns:a16="http://schemas.microsoft.com/office/drawing/2014/main" id="{CD8F257F-5674-8C47-BB47-C7AD793AE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818DD-4AFF-284F-8FBB-C42A854A3453}"/>
              </a:ext>
            </a:extLst>
          </p:cNvPr>
          <p:cNvSpPr>
            <a:spLocks noGrp="1"/>
          </p:cNvSpPr>
          <p:nvPr>
            <p:ph type="sldNum" sz="quarter" idx="12"/>
          </p:nvPr>
        </p:nvSpPr>
        <p:spPr/>
        <p:txBody>
          <a:bodyPr/>
          <a:lstStyle/>
          <a:p>
            <a:fld id="{AC9B7075-7CD0-544E-888D-0A60CC7D30E7}" type="slidenum">
              <a:rPr lang="en-US" smtClean="0"/>
              <a:t>‹#›</a:t>
            </a:fld>
            <a:endParaRPr lang="en-US"/>
          </a:p>
        </p:txBody>
      </p:sp>
    </p:spTree>
    <p:extLst>
      <p:ext uri="{BB962C8B-B14F-4D97-AF65-F5344CB8AC3E}">
        <p14:creationId xmlns:p14="http://schemas.microsoft.com/office/powerpoint/2010/main" val="427846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18779D-82DC-9343-B7FB-19E5DC08F3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5C634C2-676B-A646-8123-B4616C5FD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B1AE5FF-8162-AB4A-9B9F-B463C1A6C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3A701-29C1-F349-9D53-AED4E8A7B762}" type="datetimeFigureOut">
              <a:rPr lang="en-US" smtClean="0"/>
              <a:t>5/26/2021</a:t>
            </a:fld>
            <a:endParaRPr lang="en-US"/>
          </a:p>
        </p:txBody>
      </p:sp>
      <p:sp>
        <p:nvSpPr>
          <p:cNvPr id="5" name="Footer Placeholder 4">
            <a:extLst>
              <a:ext uri="{FF2B5EF4-FFF2-40B4-BE49-F238E27FC236}">
                <a16:creationId xmlns:a16="http://schemas.microsoft.com/office/drawing/2014/main" id="{147494B7-E455-454D-94BC-0F8C27ACA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3704C-B57E-964C-AB12-0F258DAF2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9B7075-7CD0-544E-888D-0A60CC7D30E7}" type="slidenum">
              <a:rPr lang="en-US" smtClean="0"/>
              <a:t>‹#›</a:t>
            </a:fld>
            <a:endParaRPr lang="en-US"/>
          </a:p>
        </p:txBody>
      </p:sp>
    </p:spTree>
    <p:extLst>
      <p:ext uri="{BB962C8B-B14F-4D97-AF65-F5344CB8AC3E}">
        <p14:creationId xmlns:p14="http://schemas.microsoft.com/office/powerpoint/2010/main" val="2241193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13.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jp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customXml" Target="../ink/ink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5.jp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63A858-7254-6445-8860-65D75667EAB5}"/>
              </a:ext>
            </a:extLst>
          </p:cNvPr>
          <p:cNvSpPr/>
          <p:nvPr/>
        </p:nvSpPr>
        <p:spPr>
          <a:xfrm>
            <a:off x="-2" y="0"/>
            <a:ext cx="12192000" cy="6858000"/>
          </a:xfrm>
          <a:prstGeom prst="rect">
            <a:avLst/>
          </a:prstGeom>
          <a:solidFill>
            <a:srgbClr val="001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DEA4D64-FFF8-4B4F-AC2A-76F3D3BCD841}"/>
              </a:ext>
            </a:extLst>
          </p:cNvPr>
          <p:cNvSpPr txBox="1"/>
          <p:nvPr/>
        </p:nvSpPr>
        <p:spPr>
          <a:xfrm>
            <a:off x="0" y="2034172"/>
            <a:ext cx="12191998" cy="1200329"/>
          </a:xfrm>
          <a:prstGeom prst="rect">
            <a:avLst/>
          </a:prstGeom>
          <a:noFill/>
        </p:spPr>
        <p:txBody>
          <a:bodyPr wrap="square" rtlCol="0">
            <a:spAutoFit/>
          </a:bodyPr>
          <a:lstStyle/>
          <a:p>
            <a:pPr algn="ctr"/>
            <a:r>
              <a:rPr lang="en-US" sz="7200" dirty="0">
                <a:solidFill>
                  <a:schemeClr val="bg1"/>
                </a:solidFill>
                <a:latin typeface="Didot" panose="02000503000000020003" pitchFamily="2" charset="-79"/>
                <a:cs typeface="Didot" panose="02000503000000020003" pitchFamily="2" charset="-79"/>
              </a:rPr>
              <a:t>Presbytery </a:t>
            </a:r>
            <a:r>
              <a:rPr lang="en-US" sz="7200" dirty="0" smtClean="0">
                <a:solidFill>
                  <a:schemeClr val="bg1"/>
                </a:solidFill>
                <a:latin typeface="Didot" panose="02000503000000020003" pitchFamily="2" charset="-79"/>
                <a:cs typeface="Didot" panose="02000503000000020003" pitchFamily="2" charset="-79"/>
              </a:rPr>
              <a:t>Events</a:t>
            </a:r>
            <a:endParaRPr lang="en-US" sz="7200" dirty="0">
              <a:solidFill>
                <a:schemeClr val="bg1"/>
              </a:solidFill>
              <a:latin typeface="Didot" panose="02000503000000020003" pitchFamily="2" charset="-79"/>
              <a:cs typeface="Didot" panose="02000503000000020003" pitchFamily="2" charset="-79"/>
            </a:endParaRPr>
          </a:p>
        </p:txBody>
      </p:sp>
      <p:pic>
        <p:nvPicPr>
          <p:cNvPr id="10" name="Picture 9">
            <a:extLst>
              <a:ext uri="{FF2B5EF4-FFF2-40B4-BE49-F238E27FC236}">
                <a16:creationId xmlns:a16="http://schemas.microsoft.com/office/drawing/2014/main" id="{E7E89953-1FA6-7C4E-9F51-3E9FEE585794}"/>
              </a:ext>
            </a:extLst>
          </p:cNvPr>
          <p:cNvPicPr>
            <a:picLocks noChangeAspect="1"/>
          </p:cNvPicPr>
          <p:nvPr/>
        </p:nvPicPr>
        <p:blipFill>
          <a:blip r:embed="rId2"/>
          <a:stretch>
            <a:fillRect/>
          </a:stretch>
        </p:blipFill>
        <p:spPr>
          <a:xfrm>
            <a:off x="4158265" y="4116142"/>
            <a:ext cx="3875466" cy="2741858"/>
          </a:xfrm>
          <a:prstGeom prst="rect">
            <a:avLst/>
          </a:prstGeom>
        </p:spPr>
      </p:pic>
      <p:pic>
        <p:nvPicPr>
          <p:cNvPr id="4" name="Picture 3">
            <a:extLst>
              <a:ext uri="{FF2B5EF4-FFF2-40B4-BE49-F238E27FC236}">
                <a16:creationId xmlns:a16="http://schemas.microsoft.com/office/drawing/2014/main" id="{AA7EDD6C-84A9-6840-9D62-B3A89D8F99A3}"/>
              </a:ext>
            </a:extLst>
          </p:cNvPr>
          <p:cNvPicPr>
            <a:picLocks noChangeAspect="1"/>
          </p:cNvPicPr>
          <p:nvPr/>
        </p:nvPicPr>
        <p:blipFill>
          <a:blip r:embed="rId3"/>
          <a:stretch>
            <a:fillRect/>
          </a:stretch>
        </p:blipFill>
        <p:spPr>
          <a:xfrm>
            <a:off x="5043168" y="961452"/>
            <a:ext cx="2105660" cy="730432"/>
          </a:xfrm>
          <a:prstGeom prst="rect">
            <a:avLst/>
          </a:prstGeom>
        </p:spPr>
      </p:pic>
    </p:spTree>
    <p:extLst>
      <p:ext uri="{BB962C8B-B14F-4D97-AF65-F5344CB8AC3E}">
        <p14:creationId xmlns:p14="http://schemas.microsoft.com/office/powerpoint/2010/main" val="118614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5749048" y="1957161"/>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749048" y="2375626"/>
            <a:ext cx="5546677" cy="2376997"/>
          </a:xfrm>
          <a:prstGeom prst="rect">
            <a:avLst/>
          </a:prstGeom>
          <a:noFill/>
        </p:spPr>
        <p:txBody>
          <a:bodyPr wrap="square" rtlCol="0">
            <a:spAutoFit/>
          </a:bodyPr>
          <a:lstStyle/>
          <a:p>
            <a:pPr marL="457200">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Think about the possibilities of extending church activities and facilities to others beyond our own membership as a way of sharing God's grace.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E529229-80B3-9E4D-B994-09A14B89C5E3}"/>
              </a:ext>
            </a:extLst>
          </p:cNvPr>
          <p:cNvPicPr>
            <a:picLocks noChangeAspect="1"/>
          </p:cNvPicPr>
          <p:nvPr/>
        </p:nvPicPr>
        <p:blipFill>
          <a:blip r:embed="rId2"/>
          <a:stretch>
            <a:fillRect/>
          </a:stretch>
        </p:blipFill>
        <p:spPr>
          <a:xfrm>
            <a:off x="1412024" y="2612269"/>
            <a:ext cx="3823062" cy="1904776"/>
          </a:xfrm>
          <a:prstGeom prst="rect">
            <a:avLst/>
          </a:prstGeom>
        </p:spPr>
      </p:pic>
    </p:spTree>
    <p:extLst>
      <p:ext uri="{BB962C8B-B14F-4D97-AF65-F5344CB8AC3E}">
        <p14:creationId xmlns:p14="http://schemas.microsoft.com/office/powerpoint/2010/main" val="105931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5749048" y="1957161"/>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990493" y="2145114"/>
            <a:ext cx="5147688" cy="2838021"/>
          </a:xfrm>
          <a:prstGeom prst="rect">
            <a:avLst/>
          </a:prstGeom>
          <a:noFill/>
        </p:spPr>
        <p:txBody>
          <a:bodyPr wrap="square" rtlCol="0">
            <a:spAutoFit/>
          </a:bodyPr>
          <a:lstStyle/>
          <a:p>
            <a:pPr marL="457200">
              <a:lnSpc>
                <a:spcPct val="107000"/>
              </a:lnSpc>
              <a:spcAft>
                <a:spcPts val="800"/>
              </a:spcAft>
            </a:pPr>
            <a:r>
              <a:rPr lang="en-US" sz="2800" dirty="0"/>
              <a:t>Anticipate that progress may be haphazard, with unexpected gains to be gratefully celebrated, but also likely changes of pace, maybe even pauses, on the journey.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4EC8D9E-FD87-2148-A5A0-766F32D71D67}"/>
              </a:ext>
            </a:extLst>
          </p:cNvPr>
          <p:cNvPicPr>
            <a:picLocks noChangeAspect="1"/>
          </p:cNvPicPr>
          <p:nvPr/>
        </p:nvPicPr>
        <p:blipFill>
          <a:blip r:embed="rId3"/>
          <a:stretch>
            <a:fillRect/>
          </a:stretch>
        </p:blipFill>
        <p:spPr>
          <a:xfrm>
            <a:off x="1306554" y="2460842"/>
            <a:ext cx="3886365" cy="1936316"/>
          </a:xfrm>
          <a:prstGeom prst="rect">
            <a:avLst/>
          </a:prstGeom>
        </p:spPr>
      </p:pic>
    </p:spTree>
    <p:extLst>
      <p:ext uri="{BB962C8B-B14F-4D97-AF65-F5344CB8AC3E}">
        <p14:creationId xmlns:p14="http://schemas.microsoft.com/office/powerpoint/2010/main" val="271670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pic>
        <p:nvPicPr>
          <p:cNvPr id="14" name="Picture 13">
            <a:extLst>
              <a:ext uri="{FF2B5EF4-FFF2-40B4-BE49-F238E27FC236}">
                <a16:creationId xmlns:a16="http://schemas.microsoft.com/office/drawing/2014/main" id="{99632E2E-64FE-794D-9DC9-301EDBD59CD2}"/>
              </a:ext>
            </a:extLst>
          </p:cNvPr>
          <p:cNvPicPr>
            <a:picLocks noChangeAspect="1"/>
          </p:cNvPicPr>
          <p:nvPr/>
        </p:nvPicPr>
        <p:blipFill>
          <a:blip r:embed="rId2"/>
          <a:stretch>
            <a:fillRect/>
          </a:stretch>
        </p:blipFill>
        <p:spPr>
          <a:xfrm>
            <a:off x="8222702" y="1815143"/>
            <a:ext cx="2970822" cy="1480162"/>
          </a:xfrm>
          <a:prstGeom prst="rect">
            <a:avLst/>
          </a:prstGeom>
        </p:spPr>
      </p:pic>
      <p:grpSp>
        <p:nvGrpSpPr>
          <p:cNvPr id="3" name="Group 2">
            <a:extLst>
              <a:ext uri="{FF2B5EF4-FFF2-40B4-BE49-F238E27FC236}">
                <a16:creationId xmlns:a16="http://schemas.microsoft.com/office/drawing/2014/main" id="{B8987D43-595C-44CB-9EC3-7045524339C5}"/>
              </a:ext>
            </a:extLst>
          </p:cNvPr>
          <p:cNvGrpSpPr/>
          <p:nvPr/>
        </p:nvGrpSpPr>
        <p:grpSpPr>
          <a:xfrm>
            <a:off x="998474" y="3686188"/>
            <a:ext cx="10195049" cy="1494616"/>
            <a:chOff x="998475" y="3533788"/>
            <a:chExt cx="10195049" cy="1494616"/>
          </a:xfrm>
        </p:grpSpPr>
        <p:pic>
          <p:nvPicPr>
            <p:cNvPr id="13" name="Picture 12">
              <a:extLst>
                <a:ext uri="{FF2B5EF4-FFF2-40B4-BE49-F238E27FC236}">
                  <a16:creationId xmlns:a16="http://schemas.microsoft.com/office/drawing/2014/main" id="{E4EC8D9E-FD87-2148-A5A0-766F32D71D67}"/>
                </a:ext>
              </a:extLst>
            </p:cNvPr>
            <p:cNvPicPr>
              <a:picLocks noChangeAspect="1"/>
            </p:cNvPicPr>
            <p:nvPr/>
          </p:nvPicPr>
          <p:blipFill>
            <a:blip r:embed="rId3"/>
            <a:stretch>
              <a:fillRect/>
            </a:stretch>
          </p:blipFill>
          <p:spPr>
            <a:xfrm>
              <a:off x="8222702" y="3533788"/>
              <a:ext cx="2970822" cy="1480162"/>
            </a:xfrm>
            <a:prstGeom prst="rect">
              <a:avLst/>
            </a:prstGeom>
          </p:spPr>
        </p:pic>
        <p:pic>
          <p:nvPicPr>
            <p:cNvPr id="15" name="Picture 14">
              <a:extLst>
                <a:ext uri="{FF2B5EF4-FFF2-40B4-BE49-F238E27FC236}">
                  <a16:creationId xmlns:a16="http://schemas.microsoft.com/office/drawing/2014/main" id="{3E529229-80B3-9E4D-B994-09A14B89C5E3}"/>
                </a:ext>
              </a:extLst>
            </p:cNvPr>
            <p:cNvPicPr>
              <a:picLocks noChangeAspect="1"/>
            </p:cNvPicPr>
            <p:nvPr/>
          </p:nvPicPr>
          <p:blipFill>
            <a:blip r:embed="rId4"/>
            <a:stretch>
              <a:fillRect/>
            </a:stretch>
          </p:blipFill>
          <p:spPr>
            <a:xfrm>
              <a:off x="4610588" y="3548242"/>
              <a:ext cx="2970822" cy="1480162"/>
            </a:xfrm>
            <a:prstGeom prst="rect">
              <a:avLst/>
            </a:prstGeom>
          </p:spPr>
        </p:pic>
        <p:pic>
          <p:nvPicPr>
            <p:cNvPr id="16" name="Picture 15">
              <a:extLst>
                <a:ext uri="{FF2B5EF4-FFF2-40B4-BE49-F238E27FC236}">
                  <a16:creationId xmlns:a16="http://schemas.microsoft.com/office/drawing/2014/main" id="{C7B7BC48-9FB2-0445-AF41-0CB945B0AB0C}"/>
                </a:ext>
              </a:extLst>
            </p:cNvPr>
            <p:cNvPicPr>
              <a:picLocks noChangeAspect="1"/>
            </p:cNvPicPr>
            <p:nvPr/>
          </p:nvPicPr>
          <p:blipFill>
            <a:blip r:embed="rId5"/>
            <a:stretch>
              <a:fillRect/>
            </a:stretch>
          </p:blipFill>
          <p:spPr>
            <a:xfrm>
              <a:off x="998475" y="3533788"/>
              <a:ext cx="2970822" cy="1480162"/>
            </a:xfrm>
            <a:prstGeom prst="rect">
              <a:avLst/>
            </a:prstGeom>
          </p:spPr>
        </p:pic>
      </p:grpSp>
      <p:pic>
        <p:nvPicPr>
          <p:cNvPr id="17" name="Picture 16">
            <a:extLst>
              <a:ext uri="{FF2B5EF4-FFF2-40B4-BE49-F238E27FC236}">
                <a16:creationId xmlns:a16="http://schemas.microsoft.com/office/drawing/2014/main" id="{F27B7188-179E-E84F-8C6F-C49D4F5B590C}"/>
              </a:ext>
            </a:extLst>
          </p:cNvPr>
          <p:cNvPicPr>
            <a:picLocks noChangeAspect="1"/>
          </p:cNvPicPr>
          <p:nvPr/>
        </p:nvPicPr>
        <p:blipFill>
          <a:blip r:embed="rId6"/>
          <a:stretch>
            <a:fillRect/>
          </a:stretch>
        </p:blipFill>
        <p:spPr>
          <a:xfrm>
            <a:off x="998475" y="1815143"/>
            <a:ext cx="2970822" cy="1480162"/>
          </a:xfrm>
          <a:prstGeom prst="rect">
            <a:avLst/>
          </a:prstGeom>
        </p:spPr>
      </p:pic>
      <p:pic>
        <p:nvPicPr>
          <p:cNvPr id="18" name="Picture 17">
            <a:extLst>
              <a:ext uri="{FF2B5EF4-FFF2-40B4-BE49-F238E27FC236}">
                <a16:creationId xmlns:a16="http://schemas.microsoft.com/office/drawing/2014/main" id="{50983B4E-591A-8549-9DB3-05E85E14CB73}"/>
              </a:ext>
            </a:extLst>
          </p:cNvPr>
          <p:cNvPicPr>
            <a:picLocks noChangeAspect="1"/>
          </p:cNvPicPr>
          <p:nvPr/>
        </p:nvPicPr>
        <p:blipFill>
          <a:blip r:embed="rId7"/>
          <a:stretch>
            <a:fillRect/>
          </a:stretch>
        </p:blipFill>
        <p:spPr>
          <a:xfrm>
            <a:off x="4610588" y="1800688"/>
            <a:ext cx="2970822" cy="1480162"/>
          </a:xfrm>
          <a:prstGeom prst="rect">
            <a:avLst/>
          </a:prstGeom>
        </p:spPr>
      </p:pic>
    </p:spTree>
    <p:extLst>
      <p:ext uri="{BB962C8B-B14F-4D97-AF65-F5344CB8AC3E}">
        <p14:creationId xmlns:p14="http://schemas.microsoft.com/office/powerpoint/2010/main" val="100370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E3CAC-59EE-8340-8094-9B767AB3EEB2}"/>
              </a:ext>
            </a:extLst>
          </p:cNvPr>
          <p:cNvPicPr>
            <a:picLocks noChangeAspect="1"/>
          </p:cNvPicPr>
          <p:nvPr/>
        </p:nvPicPr>
        <p:blipFill>
          <a:blip r:embed="rId2"/>
          <a:stretch>
            <a:fillRect/>
          </a:stretch>
        </p:blipFill>
        <p:spPr>
          <a:xfrm>
            <a:off x="10233060" y="5772648"/>
            <a:ext cx="1582824" cy="843169"/>
          </a:xfrm>
          <a:prstGeom prst="rect">
            <a:avLst/>
          </a:prstGeom>
        </p:spPr>
      </p:pic>
      <p:sp>
        <p:nvSpPr>
          <p:cNvPr id="3" name="TextBox 2">
            <a:extLst>
              <a:ext uri="{FF2B5EF4-FFF2-40B4-BE49-F238E27FC236}">
                <a16:creationId xmlns:a16="http://schemas.microsoft.com/office/drawing/2014/main" id="{BE7D1D7E-0D13-9847-9D26-8B2AF878DD51}"/>
              </a:ext>
            </a:extLst>
          </p:cNvPr>
          <p:cNvSpPr txBox="1"/>
          <p:nvPr/>
        </p:nvSpPr>
        <p:spPr>
          <a:xfrm>
            <a:off x="4454769" y="1843950"/>
            <a:ext cx="7737231" cy="2923877"/>
          </a:xfrm>
          <a:prstGeom prst="rect">
            <a:avLst/>
          </a:prstGeom>
          <a:solidFill>
            <a:srgbClr val="FF9300"/>
          </a:solidFill>
        </p:spPr>
        <p:txBody>
          <a:bodyPr wrap="square" rtlCol="0">
            <a:spAutoFit/>
          </a:bodyPr>
          <a:lstStyle/>
          <a:p>
            <a:endParaRPr lang="en-US" sz="2000" dirty="0">
              <a:solidFill>
                <a:schemeClr val="bg1"/>
              </a:solidFill>
            </a:endParaRPr>
          </a:p>
          <a:p>
            <a:r>
              <a:rPr lang="en-US" sz="3600" dirty="0">
                <a:solidFill>
                  <a:schemeClr val="bg1"/>
                </a:solidFill>
              </a:rPr>
              <a:t>What simple messages do your congregation particularly need to hear to approach the journey </a:t>
            </a:r>
            <a:br>
              <a:rPr lang="en-US" sz="3600" dirty="0">
                <a:solidFill>
                  <a:schemeClr val="bg1"/>
                </a:solidFill>
              </a:rPr>
            </a:br>
            <a:r>
              <a:rPr lang="en-US" sz="3600" dirty="0">
                <a:solidFill>
                  <a:schemeClr val="bg1"/>
                </a:solidFill>
              </a:rPr>
              <a:t>out of lockdown well?</a:t>
            </a:r>
          </a:p>
          <a:p>
            <a:endParaRPr lang="en-GB" sz="2000" dirty="0">
              <a:solidFill>
                <a:schemeClr val="bg1"/>
              </a:solidFill>
            </a:endParaRPr>
          </a:p>
        </p:txBody>
      </p:sp>
      <p:sp>
        <p:nvSpPr>
          <p:cNvPr id="6" name="Rectangle 5">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7" name="TextBox 6">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BREAKOUT ROOMS</a:t>
            </a:r>
          </a:p>
        </p:txBody>
      </p:sp>
      <p:pic>
        <p:nvPicPr>
          <p:cNvPr id="8" name="Picture 7" descr="Teamwork is dreamwork: pushing the boundaries in breakout roomsELT Learning  Journeys"/>
          <p:cNvPicPr/>
          <p:nvPr/>
        </p:nvPicPr>
        <p:blipFill rotWithShape="1">
          <a:blip r:embed="rId3">
            <a:extLst>
              <a:ext uri="{28A0092B-C50C-407E-A947-70E740481C1C}">
                <a14:useLocalDpi xmlns:a14="http://schemas.microsoft.com/office/drawing/2010/main" val="0"/>
              </a:ext>
            </a:extLst>
          </a:blip>
          <a:srcRect t="12848"/>
          <a:stretch/>
        </p:blipFill>
        <p:spPr bwMode="auto">
          <a:xfrm>
            <a:off x="456054" y="1843951"/>
            <a:ext cx="3516856" cy="32466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862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9FAA19-CFE7-7B4A-A3D0-6C991C4C736F}"/>
              </a:ext>
            </a:extLst>
          </p:cNvPr>
          <p:cNvSpPr/>
          <p:nvPr/>
        </p:nvSpPr>
        <p:spPr>
          <a:xfrm>
            <a:off x="1" y="0"/>
            <a:ext cx="12192000" cy="6858000"/>
          </a:xfrm>
          <a:prstGeom prst="rect">
            <a:avLst/>
          </a:prstGeom>
          <a:solidFill>
            <a:srgbClr val="001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019232-5B80-0D44-9B67-1FC41C925716}"/>
              </a:ext>
            </a:extLst>
          </p:cNvPr>
          <p:cNvPicPr>
            <a:picLocks noChangeAspect="1"/>
          </p:cNvPicPr>
          <p:nvPr/>
        </p:nvPicPr>
        <p:blipFill>
          <a:blip r:embed="rId3"/>
          <a:stretch>
            <a:fillRect/>
          </a:stretch>
        </p:blipFill>
        <p:spPr>
          <a:xfrm>
            <a:off x="4419599" y="4485924"/>
            <a:ext cx="3352801" cy="2372076"/>
          </a:xfrm>
          <a:prstGeom prst="rect">
            <a:avLst/>
          </a:prstGeom>
        </p:spPr>
      </p:pic>
      <p:sp>
        <p:nvSpPr>
          <p:cNvPr id="2" name="TextBox 1">
            <a:extLst>
              <a:ext uri="{FF2B5EF4-FFF2-40B4-BE49-F238E27FC236}">
                <a16:creationId xmlns:a16="http://schemas.microsoft.com/office/drawing/2014/main" id="{E02BE2DA-F00E-4C42-9D7B-CECC4393953E}"/>
              </a:ext>
            </a:extLst>
          </p:cNvPr>
          <p:cNvSpPr txBox="1"/>
          <p:nvPr/>
        </p:nvSpPr>
        <p:spPr>
          <a:xfrm>
            <a:off x="-1" y="1731696"/>
            <a:ext cx="12192000" cy="2308324"/>
          </a:xfrm>
          <a:prstGeom prst="rect">
            <a:avLst/>
          </a:prstGeom>
          <a:noFill/>
        </p:spPr>
        <p:txBody>
          <a:bodyPr wrap="square" rtlCol="0">
            <a:spAutoFit/>
          </a:bodyPr>
          <a:lstStyle/>
          <a:p>
            <a:pPr algn="ctr"/>
            <a:r>
              <a:rPr lang="en-US"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Children’s and</a:t>
            </a:r>
          </a:p>
          <a:p>
            <a:pPr algn="ctr"/>
            <a:r>
              <a:rPr lang="en-US"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youth ministry focus</a:t>
            </a:r>
            <a:endParaRPr lang="en-US" sz="7200" b="1" dirty="0">
              <a:solidFill>
                <a:schemeClr val="bg1"/>
              </a:solidFill>
            </a:endParaRPr>
          </a:p>
        </p:txBody>
      </p:sp>
    </p:spTree>
    <p:extLst>
      <p:ext uri="{BB962C8B-B14F-4D97-AF65-F5344CB8AC3E}">
        <p14:creationId xmlns:p14="http://schemas.microsoft.com/office/powerpoint/2010/main" val="223760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FB3BFB-2BE4-0E47-832E-05C7C8887EC8}"/>
              </a:ext>
            </a:extLst>
          </p:cNvPr>
          <p:cNvSpPr/>
          <p:nvPr/>
        </p:nvSpPr>
        <p:spPr>
          <a:xfrm>
            <a:off x="6000" y="-10033"/>
            <a:ext cx="12192000" cy="6985263"/>
          </a:xfrm>
          <a:prstGeom prst="rect">
            <a:avLst/>
          </a:prstGeom>
          <a:solidFill>
            <a:srgbClr val="001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EC7BD3-69FD-354A-A529-49D76D6D541A}"/>
              </a:ext>
            </a:extLst>
          </p:cNvPr>
          <p:cNvPicPr>
            <a:picLocks noChangeAspect="1"/>
          </p:cNvPicPr>
          <p:nvPr/>
        </p:nvPicPr>
        <p:blipFill>
          <a:blip r:embed="rId3"/>
          <a:stretch>
            <a:fillRect/>
          </a:stretch>
        </p:blipFill>
        <p:spPr>
          <a:xfrm>
            <a:off x="10331420" y="5624763"/>
            <a:ext cx="1606930" cy="11368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 y="-430498"/>
            <a:ext cx="4861560" cy="7288498"/>
          </a:xfrm>
          <a:prstGeom prst="rect">
            <a:avLst/>
          </a:prstGeom>
        </p:spPr>
      </p:pic>
      <p:sp>
        <p:nvSpPr>
          <p:cNvPr id="6" name="TextBox 5">
            <a:extLst>
              <a:ext uri="{FF2B5EF4-FFF2-40B4-BE49-F238E27FC236}">
                <a16:creationId xmlns:a16="http://schemas.microsoft.com/office/drawing/2014/main" id="{3F6968BD-EAFA-5E45-8358-945990ADD4DA}"/>
              </a:ext>
            </a:extLst>
          </p:cNvPr>
          <p:cNvSpPr txBox="1"/>
          <p:nvPr/>
        </p:nvSpPr>
        <p:spPr>
          <a:xfrm>
            <a:off x="6869723" y="1209666"/>
            <a:ext cx="3814221" cy="1200329"/>
          </a:xfrm>
          <a:prstGeom prst="rect">
            <a:avLst/>
          </a:prstGeom>
          <a:noFill/>
        </p:spPr>
        <p:txBody>
          <a:bodyPr wrap="square" rtlCol="0">
            <a:spAutoFit/>
          </a:bodyPr>
          <a:lstStyle/>
          <a:p>
            <a:pPr algn="ctr"/>
            <a:r>
              <a:rPr lang="en-US" sz="7200" b="1" dirty="0">
                <a:solidFill>
                  <a:schemeClr val="bg1"/>
                </a:solidFill>
              </a:rPr>
              <a:t>Leaders</a:t>
            </a:r>
            <a:endParaRPr lang="en-GB" sz="7200" b="1" dirty="0">
              <a:solidFill>
                <a:schemeClr val="bg1"/>
              </a:solidFill>
            </a:endParaRPr>
          </a:p>
        </p:txBody>
      </p:sp>
    </p:spTree>
    <p:extLst>
      <p:ext uri="{BB962C8B-B14F-4D97-AF65-F5344CB8AC3E}">
        <p14:creationId xmlns:p14="http://schemas.microsoft.com/office/powerpoint/2010/main" val="284774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E92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E92E19"/>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LEADERS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40" y="1747737"/>
            <a:ext cx="7904754" cy="5326498"/>
          </a:xfrm>
          <a:prstGeom prst="rect">
            <a:avLst/>
          </a:prstGeom>
        </p:spPr>
      </p:pic>
      <p:sp>
        <p:nvSpPr>
          <p:cNvPr id="19" name="TextBox 18">
            <a:extLst>
              <a:ext uri="{FF2B5EF4-FFF2-40B4-BE49-F238E27FC236}">
                <a16:creationId xmlns:a16="http://schemas.microsoft.com/office/drawing/2014/main" id="{CEF0029D-214E-4511-90E2-218942B7B95B}"/>
              </a:ext>
            </a:extLst>
          </p:cNvPr>
          <p:cNvSpPr txBox="1"/>
          <p:nvPr/>
        </p:nvSpPr>
        <p:spPr>
          <a:xfrm>
            <a:off x="6227019" y="1129849"/>
            <a:ext cx="5561327" cy="4247317"/>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GB" sz="3600" dirty="0"/>
              <a:t>Ask and listen</a:t>
            </a:r>
          </a:p>
          <a:p>
            <a:pPr marL="571500" indent="-571500">
              <a:lnSpc>
                <a:spcPct val="150000"/>
              </a:lnSpc>
              <a:buFont typeface="Wingdings" panose="05000000000000000000" pitchFamily="2" charset="2"/>
              <a:buChar char="§"/>
            </a:pPr>
            <a:r>
              <a:rPr lang="en-GB" sz="3600" dirty="0"/>
              <a:t>Assess capacity</a:t>
            </a:r>
          </a:p>
          <a:p>
            <a:pPr marL="571500" indent="-571500">
              <a:lnSpc>
                <a:spcPct val="150000"/>
              </a:lnSpc>
              <a:buFont typeface="Wingdings" panose="05000000000000000000" pitchFamily="2" charset="2"/>
              <a:buChar char="§"/>
            </a:pPr>
            <a:r>
              <a:rPr lang="en-US" sz="3600" dirty="0"/>
              <a:t>Identify new leaders</a:t>
            </a:r>
            <a:endParaRPr lang="en-GB" sz="3600" dirty="0"/>
          </a:p>
          <a:p>
            <a:pPr marL="571500" indent="-571500">
              <a:lnSpc>
                <a:spcPct val="150000"/>
              </a:lnSpc>
              <a:buFont typeface="Wingdings" panose="05000000000000000000" pitchFamily="2" charset="2"/>
              <a:buChar char="§"/>
            </a:pPr>
            <a:r>
              <a:rPr lang="en-GB" sz="3600" dirty="0"/>
              <a:t>Come together</a:t>
            </a:r>
          </a:p>
          <a:p>
            <a:pPr marL="571500" indent="-571500">
              <a:lnSpc>
                <a:spcPct val="150000"/>
              </a:lnSpc>
              <a:buFont typeface="Wingdings" panose="05000000000000000000" pitchFamily="2" charset="2"/>
              <a:buChar char="§"/>
            </a:pPr>
            <a:r>
              <a:rPr lang="en-GB" sz="3600" dirty="0"/>
              <a:t>Identify possibilities</a:t>
            </a:r>
          </a:p>
        </p:txBody>
      </p:sp>
    </p:spTree>
    <p:extLst>
      <p:ext uri="{BB962C8B-B14F-4D97-AF65-F5344CB8AC3E}">
        <p14:creationId xmlns:p14="http://schemas.microsoft.com/office/powerpoint/2010/main" val="1817195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7279750"/>
          </a:xfrm>
          <a:prstGeom prst="rect">
            <a:avLst/>
          </a:prstGeom>
        </p:spPr>
      </p:pic>
      <p:pic>
        <p:nvPicPr>
          <p:cNvPr id="8" name="Picture 7">
            <a:extLst>
              <a:ext uri="{FF2B5EF4-FFF2-40B4-BE49-F238E27FC236}">
                <a16:creationId xmlns:a16="http://schemas.microsoft.com/office/drawing/2014/main" id="{E3EC7BD3-69FD-354A-A529-49D76D6D541A}"/>
              </a:ext>
            </a:extLst>
          </p:cNvPr>
          <p:cNvPicPr>
            <a:picLocks noChangeAspect="1"/>
          </p:cNvPicPr>
          <p:nvPr/>
        </p:nvPicPr>
        <p:blipFill>
          <a:blip r:embed="rId4"/>
          <a:stretch>
            <a:fillRect/>
          </a:stretch>
        </p:blipFill>
        <p:spPr>
          <a:xfrm>
            <a:off x="10331420" y="5624763"/>
            <a:ext cx="1606930" cy="1136888"/>
          </a:xfrm>
          <a:prstGeom prst="rect">
            <a:avLst/>
          </a:prstGeom>
        </p:spPr>
      </p:pic>
      <p:sp>
        <p:nvSpPr>
          <p:cNvPr id="6" name="TextBox 5">
            <a:extLst>
              <a:ext uri="{FF2B5EF4-FFF2-40B4-BE49-F238E27FC236}">
                <a16:creationId xmlns:a16="http://schemas.microsoft.com/office/drawing/2014/main" id="{3F6968BD-EAFA-5E45-8358-945990ADD4DA}"/>
              </a:ext>
            </a:extLst>
          </p:cNvPr>
          <p:cNvSpPr txBox="1"/>
          <p:nvPr/>
        </p:nvSpPr>
        <p:spPr>
          <a:xfrm>
            <a:off x="528146" y="99617"/>
            <a:ext cx="6979120" cy="1200329"/>
          </a:xfrm>
          <a:prstGeom prst="rect">
            <a:avLst/>
          </a:prstGeom>
          <a:noFill/>
        </p:spPr>
        <p:txBody>
          <a:bodyPr wrap="square" rtlCol="0">
            <a:spAutoFit/>
          </a:bodyPr>
          <a:lstStyle/>
          <a:p>
            <a:r>
              <a:rPr lang="en-US" sz="7200" b="1" dirty="0">
                <a:solidFill>
                  <a:schemeClr val="bg1"/>
                </a:solidFill>
              </a:rPr>
              <a:t>Relationships</a:t>
            </a:r>
            <a:endParaRPr lang="en-GB" sz="7200" b="1" dirty="0">
              <a:solidFill>
                <a:schemeClr val="bg1"/>
              </a:solidFill>
            </a:endParaRPr>
          </a:p>
        </p:txBody>
      </p:sp>
    </p:spTree>
    <p:extLst>
      <p:ext uri="{BB962C8B-B14F-4D97-AF65-F5344CB8AC3E}">
        <p14:creationId xmlns:p14="http://schemas.microsoft.com/office/powerpoint/2010/main" val="637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E92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RELATIONSHIPS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450" y="2447785"/>
            <a:ext cx="7253829" cy="5132270"/>
          </a:xfrm>
          <a:prstGeom prst="rect">
            <a:avLst/>
          </a:prstGeom>
        </p:spPr>
      </p:pic>
      <p:sp>
        <p:nvSpPr>
          <p:cNvPr id="7" name="TextBox 6">
            <a:extLst>
              <a:ext uri="{FF2B5EF4-FFF2-40B4-BE49-F238E27FC236}">
                <a16:creationId xmlns:a16="http://schemas.microsoft.com/office/drawing/2014/main" id="{CEF0029D-214E-4511-90E2-218942B7B95B}"/>
              </a:ext>
            </a:extLst>
          </p:cNvPr>
          <p:cNvSpPr txBox="1"/>
          <p:nvPr/>
        </p:nvSpPr>
        <p:spPr>
          <a:xfrm>
            <a:off x="5827628" y="1581794"/>
            <a:ext cx="5849366" cy="3416320"/>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GB" sz="3600" dirty="0"/>
              <a:t>Re-establish relationships</a:t>
            </a:r>
          </a:p>
          <a:p>
            <a:pPr marL="571500" indent="-571500">
              <a:lnSpc>
                <a:spcPct val="150000"/>
              </a:lnSpc>
              <a:buFont typeface="Wingdings" panose="05000000000000000000" pitchFamily="2" charset="2"/>
              <a:buChar char="§"/>
            </a:pPr>
            <a:r>
              <a:rPr lang="en-GB" sz="3600" dirty="0"/>
              <a:t>Create safe places</a:t>
            </a:r>
          </a:p>
          <a:p>
            <a:pPr marL="571500" indent="-571500">
              <a:lnSpc>
                <a:spcPct val="150000"/>
              </a:lnSpc>
              <a:buFont typeface="Wingdings" panose="05000000000000000000" pitchFamily="2" charset="2"/>
              <a:buChar char="§"/>
            </a:pPr>
            <a:r>
              <a:rPr lang="en-GB" sz="3600" dirty="0"/>
              <a:t>Have fun</a:t>
            </a:r>
          </a:p>
          <a:p>
            <a:pPr marL="571500" indent="-571500">
              <a:lnSpc>
                <a:spcPct val="150000"/>
              </a:lnSpc>
              <a:buFont typeface="Wingdings" panose="05000000000000000000" pitchFamily="2" charset="2"/>
              <a:buChar char="§"/>
            </a:pPr>
            <a:r>
              <a:rPr lang="en-GB" sz="3600" dirty="0"/>
              <a:t>Connect with parents</a:t>
            </a:r>
          </a:p>
        </p:txBody>
      </p:sp>
    </p:spTree>
    <p:extLst>
      <p:ext uri="{BB962C8B-B14F-4D97-AF65-F5344CB8AC3E}">
        <p14:creationId xmlns:p14="http://schemas.microsoft.com/office/powerpoint/2010/main" val="299213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73122" cy="6959880"/>
          </a:xfrm>
          <a:prstGeom prst="rect">
            <a:avLst/>
          </a:prstGeom>
        </p:spPr>
      </p:pic>
      <p:pic>
        <p:nvPicPr>
          <p:cNvPr id="8" name="Picture 7">
            <a:extLst>
              <a:ext uri="{FF2B5EF4-FFF2-40B4-BE49-F238E27FC236}">
                <a16:creationId xmlns:a16="http://schemas.microsoft.com/office/drawing/2014/main" id="{E3EC7BD3-69FD-354A-A529-49D76D6D541A}"/>
              </a:ext>
            </a:extLst>
          </p:cNvPr>
          <p:cNvPicPr>
            <a:picLocks noChangeAspect="1"/>
          </p:cNvPicPr>
          <p:nvPr/>
        </p:nvPicPr>
        <p:blipFill>
          <a:blip r:embed="rId4"/>
          <a:stretch>
            <a:fillRect/>
          </a:stretch>
        </p:blipFill>
        <p:spPr>
          <a:xfrm>
            <a:off x="10331420" y="5624763"/>
            <a:ext cx="1606930" cy="1136888"/>
          </a:xfrm>
          <a:prstGeom prst="rect">
            <a:avLst/>
          </a:prstGeom>
        </p:spPr>
      </p:pic>
      <p:sp>
        <p:nvSpPr>
          <p:cNvPr id="6" name="TextBox 5">
            <a:extLst>
              <a:ext uri="{FF2B5EF4-FFF2-40B4-BE49-F238E27FC236}">
                <a16:creationId xmlns:a16="http://schemas.microsoft.com/office/drawing/2014/main" id="{3F6968BD-EAFA-5E45-8358-945990ADD4DA}"/>
              </a:ext>
            </a:extLst>
          </p:cNvPr>
          <p:cNvSpPr txBox="1"/>
          <p:nvPr/>
        </p:nvSpPr>
        <p:spPr>
          <a:xfrm>
            <a:off x="-1467686" y="115870"/>
            <a:ext cx="5265210" cy="1200329"/>
          </a:xfrm>
          <a:prstGeom prst="rect">
            <a:avLst/>
          </a:prstGeom>
          <a:noFill/>
        </p:spPr>
        <p:txBody>
          <a:bodyPr wrap="square" rtlCol="0">
            <a:spAutoFit/>
          </a:bodyPr>
          <a:lstStyle/>
          <a:p>
            <a:pPr algn="r"/>
            <a:r>
              <a:rPr lang="en-US" sz="7200" b="1" dirty="0">
                <a:solidFill>
                  <a:schemeClr val="bg1"/>
                </a:solidFill>
              </a:rPr>
              <a:t>Building</a:t>
            </a:r>
            <a:endParaRPr lang="en-GB" sz="7200" b="1" dirty="0">
              <a:solidFill>
                <a:schemeClr val="bg1"/>
              </a:solidFill>
            </a:endParaRPr>
          </a:p>
        </p:txBody>
      </p:sp>
    </p:spTree>
    <p:extLst>
      <p:ext uri="{BB962C8B-B14F-4D97-AF65-F5344CB8AC3E}">
        <p14:creationId xmlns:p14="http://schemas.microsoft.com/office/powerpoint/2010/main" val="19985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E3CAC-59EE-8340-8094-9B767AB3EEB2}"/>
              </a:ext>
            </a:extLst>
          </p:cNvPr>
          <p:cNvPicPr>
            <a:picLocks noChangeAspect="1"/>
          </p:cNvPicPr>
          <p:nvPr/>
        </p:nvPicPr>
        <p:blipFill>
          <a:blip r:embed="rId3"/>
          <a:stretch>
            <a:fillRect/>
          </a:stretch>
        </p:blipFill>
        <p:spPr>
          <a:xfrm>
            <a:off x="10233060" y="5772648"/>
            <a:ext cx="1582824" cy="843169"/>
          </a:xfrm>
          <a:prstGeom prst="rect">
            <a:avLst/>
          </a:prstGeom>
        </p:spPr>
      </p:pic>
      <p:sp>
        <p:nvSpPr>
          <p:cNvPr id="6" name="Rectangle 5">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7" name="TextBox 6">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USING THE CHAT FACILITY | TO ASK QUESTIONS</a:t>
            </a:r>
          </a:p>
        </p:txBody>
      </p:sp>
      <p:sp>
        <p:nvSpPr>
          <p:cNvPr id="3" name="TextBox 2"/>
          <p:cNvSpPr txBox="1"/>
          <p:nvPr/>
        </p:nvSpPr>
        <p:spPr>
          <a:xfrm>
            <a:off x="406642" y="2706089"/>
            <a:ext cx="5720889" cy="3785652"/>
          </a:xfrm>
          <a:prstGeom prst="rect">
            <a:avLst/>
          </a:prstGeom>
          <a:noFill/>
        </p:spPr>
        <p:txBody>
          <a:bodyPr wrap="square" rtlCol="0">
            <a:spAutoFit/>
          </a:bodyPr>
          <a:lstStyle/>
          <a:p>
            <a:pPr marL="342900" indent="-342900">
              <a:buFont typeface="Wingdings" panose="05000000000000000000" pitchFamily="2" charset="2"/>
              <a:buChar char="§"/>
            </a:pPr>
            <a:r>
              <a:rPr lang="en-US" sz="2400" dirty="0"/>
              <a:t>During the meeting, if you want to ask questions, click on the Show Conversation in your meeting controls.</a:t>
            </a:r>
          </a:p>
          <a:p>
            <a:pPr marL="342900" indent="-342900">
              <a:buFont typeface="Wingdings" panose="05000000000000000000" pitchFamily="2" charset="2"/>
              <a:buChar char="§"/>
            </a:pPr>
            <a:r>
              <a:rPr lang="en-US" sz="2400" dirty="0"/>
              <a:t>Here, you can type a new message, question or respond to other messages like you normally would in a chat. </a:t>
            </a:r>
          </a:p>
          <a:p>
            <a:pPr marL="342900" indent="-342900">
              <a:buFont typeface="Wingdings" panose="05000000000000000000" pitchFamily="2" charset="2"/>
              <a:buChar char="§"/>
            </a:pPr>
            <a:r>
              <a:rPr lang="en-US" sz="2400" dirty="0"/>
              <a:t>Pop your questions into the chat facility and click on the right-hand arrow below to send. </a:t>
            </a:r>
          </a:p>
          <a:p>
            <a:pPr marL="342900" indent="-342900">
              <a:buFont typeface="Wingdings" panose="05000000000000000000" pitchFamily="2" charset="2"/>
              <a:buChar char="§"/>
            </a:pPr>
            <a:endParaRPr lang="en-GB" sz="2400" dirty="0"/>
          </a:p>
        </p:txBody>
      </p:sp>
      <p:sp>
        <p:nvSpPr>
          <p:cNvPr id="9" name="TextBox 8">
            <a:extLst>
              <a:ext uri="{FF2B5EF4-FFF2-40B4-BE49-F238E27FC236}">
                <a16:creationId xmlns:a16="http://schemas.microsoft.com/office/drawing/2014/main" id="{65DB90E3-4A0F-8647-9866-69A11FF714A4}"/>
              </a:ext>
            </a:extLst>
          </p:cNvPr>
          <p:cNvSpPr txBox="1"/>
          <p:nvPr/>
        </p:nvSpPr>
        <p:spPr>
          <a:xfrm>
            <a:off x="147158" y="1536722"/>
            <a:ext cx="6965084" cy="1248740"/>
          </a:xfrm>
          <a:prstGeom prst="rect">
            <a:avLst/>
          </a:prstGeom>
          <a:noFill/>
        </p:spPr>
        <p:txBody>
          <a:bodyPr wrap="square" rtlCol="0">
            <a:spAutoFit/>
          </a:bodyPr>
          <a:lstStyle/>
          <a:p>
            <a:pPr marL="457200" lvl="0">
              <a:lnSpc>
                <a:spcPct val="107000"/>
              </a:lnSpc>
              <a:spcAft>
                <a:spcPts val="800"/>
              </a:spcAft>
            </a:pPr>
            <a:r>
              <a:rPr lang="en-GB" sz="3600" dirty="0">
                <a:solidFill>
                  <a:srgbClr val="E92E19"/>
                </a:solidFill>
                <a:latin typeface="Calibri" panose="020F0502020204030204" pitchFamily="34" charset="0"/>
                <a:ea typeface="Calibri" panose="020F0502020204030204" pitchFamily="34" charset="0"/>
                <a:cs typeface="Calibri" panose="020F0502020204030204" pitchFamily="34" charset="0"/>
              </a:rPr>
              <a:t>Chat with meeting participants</a:t>
            </a:r>
          </a:p>
          <a:p>
            <a:pPr marL="457200" lvl="0">
              <a:lnSpc>
                <a:spcPct val="107000"/>
              </a:lnSpc>
              <a:spcAft>
                <a:spcPts val="800"/>
              </a:spcAft>
            </a:pPr>
            <a:endParaRPr lang="en-GB" sz="2800" dirty="0">
              <a:solidFill>
                <a:srgbClr val="E92E1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6387015" y="2706089"/>
            <a:ext cx="5724707" cy="1577759"/>
          </a:xfrm>
          <a:prstGeom prst="rect">
            <a:avLst/>
          </a:prstGeom>
        </p:spPr>
      </p:pic>
      <mc:AlternateContent xmlns:mc="http://schemas.openxmlformats.org/markup-compatibility/2006" xmlns:p14="http://schemas.microsoft.com/office/powerpoint/2010/main">
        <mc:Choice Requires="p14">
          <p:contentPart p14:bwMode="auto" r:id="rId5">
            <p14:nvContentPartPr>
              <p14:cNvPr id="36" name="Ink 35"/>
              <p14:cNvContentPartPr/>
              <p14:nvPr/>
            </p14:nvContentPartPr>
            <p14:xfrm>
              <a:off x="9858281" y="3110926"/>
              <a:ext cx="1135800" cy="55440"/>
            </p14:xfrm>
          </p:contentPart>
        </mc:Choice>
        <mc:Fallback xmlns="">
          <p:pic>
            <p:nvPicPr>
              <p:cNvPr id="36" name="Ink 35"/>
              <p:cNvPicPr/>
              <p:nvPr/>
            </p:nvPicPr>
            <p:blipFill>
              <a:blip r:embed="rId6"/>
              <a:stretch>
                <a:fillRect/>
              </a:stretch>
            </p:blipFill>
            <p:spPr>
              <a:xfrm>
                <a:off x="9816521" y="3027046"/>
                <a:ext cx="12196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p14:cNvContentPartPr/>
              <p14:nvPr/>
            </p14:nvContentPartPr>
            <p14:xfrm>
              <a:off x="10331681" y="3583966"/>
              <a:ext cx="336600" cy="159480"/>
            </p14:xfrm>
          </p:contentPart>
        </mc:Choice>
        <mc:Fallback xmlns="">
          <p:pic>
            <p:nvPicPr>
              <p:cNvPr id="37" name="Ink 36"/>
              <p:cNvPicPr/>
              <p:nvPr/>
            </p:nvPicPr>
            <p:blipFill>
              <a:blip r:embed="rId8"/>
              <a:stretch>
                <a:fillRect/>
              </a:stretch>
            </p:blipFill>
            <p:spPr>
              <a:xfrm>
                <a:off x="10289561" y="3500086"/>
                <a:ext cx="420840" cy="327240"/>
              </a:xfrm>
              <a:prstGeom prst="rect">
                <a:avLst/>
              </a:prstGeom>
            </p:spPr>
          </p:pic>
        </mc:Fallback>
      </mc:AlternateContent>
    </p:spTree>
    <p:extLst>
      <p:ext uri="{BB962C8B-B14F-4D97-AF65-F5344CB8AC3E}">
        <p14:creationId xmlns:p14="http://schemas.microsoft.com/office/powerpoint/2010/main" val="236244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E92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BUILDING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0" y="3151428"/>
            <a:ext cx="5469598" cy="3869881"/>
          </a:xfrm>
          <a:prstGeom prst="rect">
            <a:avLst/>
          </a:prstGeom>
        </p:spPr>
      </p:pic>
      <p:sp>
        <p:nvSpPr>
          <p:cNvPr id="9" name="TextBox 8">
            <a:extLst>
              <a:ext uri="{FF2B5EF4-FFF2-40B4-BE49-F238E27FC236}">
                <a16:creationId xmlns:a16="http://schemas.microsoft.com/office/drawing/2014/main" id="{CEF0029D-214E-4511-90E2-218942B7B95B}"/>
              </a:ext>
            </a:extLst>
          </p:cNvPr>
          <p:cNvSpPr txBox="1"/>
          <p:nvPr/>
        </p:nvSpPr>
        <p:spPr>
          <a:xfrm>
            <a:off x="5854219" y="1137946"/>
            <a:ext cx="7475621" cy="4247317"/>
          </a:xfrm>
          <a:prstGeom prst="rect">
            <a:avLst/>
          </a:prstGeom>
          <a:noFill/>
        </p:spPr>
        <p:txBody>
          <a:bodyPr wrap="square" rtlCol="0">
            <a:spAutoFit/>
          </a:bodyPr>
          <a:lstStyle/>
          <a:p>
            <a:pPr marL="571500" lvl="0" indent="-571500">
              <a:lnSpc>
                <a:spcPct val="150000"/>
              </a:lnSpc>
              <a:buFont typeface="Wingdings" panose="05000000000000000000" pitchFamily="2" charset="2"/>
              <a:buChar char="§"/>
            </a:pPr>
            <a:r>
              <a:rPr lang="en-GB" sz="3600" dirty="0"/>
              <a:t>Feel no pressure</a:t>
            </a:r>
          </a:p>
          <a:p>
            <a:pPr marL="571500" lvl="0" indent="-571500">
              <a:lnSpc>
                <a:spcPct val="150000"/>
              </a:lnSpc>
              <a:buFont typeface="Wingdings" panose="05000000000000000000" pitchFamily="2" charset="2"/>
              <a:buChar char="§"/>
            </a:pPr>
            <a:r>
              <a:rPr lang="en-GB" sz="3600" dirty="0"/>
              <a:t>Embrace difference</a:t>
            </a:r>
          </a:p>
          <a:p>
            <a:pPr marL="571500" lvl="0" indent="-571500">
              <a:lnSpc>
                <a:spcPct val="150000"/>
              </a:lnSpc>
              <a:buFont typeface="Wingdings" panose="05000000000000000000" pitchFamily="2" charset="2"/>
              <a:buChar char="§"/>
            </a:pPr>
            <a:r>
              <a:rPr lang="en-US" sz="3600" dirty="0"/>
              <a:t>Expect drop-off</a:t>
            </a:r>
            <a:endParaRPr lang="en-GB" sz="3600" dirty="0"/>
          </a:p>
          <a:p>
            <a:pPr marL="571500" lvl="0" indent="-571500">
              <a:lnSpc>
                <a:spcPct val="150000"/>
              </a:lnSpc>
              <a:buFont typeface="Wingdings" panose="05000000000000000000" pitchFamily="2" charset="2"/>
              <a:buChar char="§"/>
            </a:pPr>
            <a:r>
              <a:rPr lang="en-GB" sz="3600" dirty="0"/>
              <a:t>Identify clear priorities</a:t>
            </a:r>
          </a:p>
          <a:p>
            <a:pPr marL="571500" lvl="0" indent="-571500">
              <a:lnSpc>
                <a:spcPct val="150000"/>
              </a:lnSpc>
              <a:buFont typeface="Wingdings" panose="05000000000000000000" pitchFamily="2" charset="2"/>
              <a:buChar char="§"/>
            </a:pPr>
            <a:r>
              <a:rPr lang="en-GB" sz="3600" dirty="0"/>
              <a:t>Innovate</a:t>
            </a:r>
          </a:p>
        </p:txBody>
      </p:sp>
    </p:spTree>
    <p:extLst>
      <p:ext uri="{BB962C8B-B14F-4D97-AF65-F5344CB8AC3E}">
        <p14:creationId xmlns:p14="http://schemas.microsoft.com/office/powerpoint/2010/main" val="115029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9FAA19-CFE7-7B4A-A3D0-6C991C4C736F}"/>
              </a:ext>
            </a:extLst>
          </p:cNvPr>
          <p:cNvSpPr/>
          <p:nvPr/>
        </p:nvSpPr>
        <p:spPr>
          <a:xfrm>
            <a:off x="-1" y="0"/>
            <a:ext cx="12192000" cy="6858000"/>
          </a:xfrm>
          <a:prstGeom prst="rect">
            <a:avLst/>
          </a:prstGeom>
          <a:solidFill>
            <a:srgbClr val="001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019232-5B80-0D44-9B67-1FC41C925716}"/>
              </a:ext>
            </a:extLst>
          </p:cNvPr>
          <p:cNvPicPr>
            <a:picLocks noChangeAspect="1"/>
          </p:cNvPicPr>
          <p:nvPr/>
        </p:nvPicPr>
        <p:blipFill>
          <a:blip r:embed="rId3"/>
          <a:stretch>
            <a:fillRect/>
          </a:stretch>
        </p:blipFill>
        <p:spPr>
          <a:xfrm>
            <a:off x="4419599" y="4485924"/>
            <a:ext cx="3352801" cy="2372076"/>
          </a:xfrm>
          <a:prstGeom prst="rect">
            <a:avLst/>
          </a:prstGeom>
        </p:spPr>
      </p:pic>
      <p:sp>
        <p:nvSpPr>
          <p:cNvPr id="2" name="TextBox 1">
            <a:extLst>
              <a:ext uri="{FF2B5EF4-FFF2-40B4-BE49-F238E27FC236}">
                <a16:creationId xmlns:a16="http://schemas.microsoft.com/office/drawing/2014/main" id="{E02BE2DA-F00E-4C42-9D7B-CECC4393953E}"/>
              </a:ext>
            </a:extLst>
          </p:cNvPr>
          <p:cNvSpPr txBox="1"/>
          <p:nvPr/>
        </p:nvSpPr>
        <p:spPr>
          <a:xfrm>
            <a:off x="0" y="789795"/>
            <a:ext cx="12192000" cy="3046988"/>
          </a:xfrm>
          <a:prstGeom prst="rect">
            <a:avLst/>
          </a:prstGeom>
          <a:noFill/>
        </p:spPr>
        <p:txBody>
          <a:bodyPr wrap="square" rtlCol="0">
            <a:spAutoFit/>
          </a:bodyPr>
          <a:lstStyle/>
          <a:p>
            <a:pPr algn="ctr"/>
            <a:r>
              <a:rPr lang="en-US" sz="7200" b="1" dirty="0">
                <a:solidFill>
                  <a:schemeClr val="bg1"/>
                </a:solidFill>
              </a:rPr>
              <a:t>Session 2:</a:t>
            </a:r>
          </a:p>
          <a:p>
            <a:pPr algn="ctr"/>
            <a:r>
              <a:rPr lang="en-US" sz="6000" dirty="0">
                <a:solidFill>
                  <a:schemeClr val="bg1"/>
                </a:solidFill>
              </a:rPr>
              <a:t>Anticipating the next stages </a:t>
            </a:r>
          </a:p>
          <a:p>
            <a:pPr algn="ctr"/>
            <a:r>
              <a:rPr lang="en-US" sz="6000" dirty="0">
                <a:solidFill>
                  <a:schemeClr val="bg1"/>
                </a:solidFill>
              </a:rPr>
              <a:t>of the journey out of lockdown</a:t>
            </a:r>
            <a:endParaRPr lang="en-US" sz="6000" b="1" dirty="0">
              <a:solidFill>
                <a:schemeClr val="bg1"/>
              </a:solidFill>
            </a:endParaRPr>
          </a:p>
        </p:txBody>
      </p:sp>
    </p:spTree>
    <p:extLst>
      <p:ext uri="{BB962C8B-B14F-4D97-AF65-F5344CB8AC3E}">
        <p14:creationId xmlns:p14="http://schemas.microsoft.com/office/powerpoint/2010/main" val="156436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E3CAC-59EE-8340-8094-9B767AB3EEB2}"/>
              </a:ext>
            </a:extLst>
          </p:cNvPr>
          <p:cNvPicPr>
            <a:picLocks noChangeAspect="1"/>
          </p:cNvPicPr>
          <p:nvPr/>
        </p:nvPicPr>
        <p:blipFill>
          <a:blip r:embed="rId2"/>
          <a:stretch>
            <a:fillRect/>
          </a:stretch>
        </p:blipFill>
        <p:spPr>
          <a:xfrm>
            <a:off x="10233060" y="5772648"/>
            <a:ext cx="1582824" cy="843169"/>
          </a:xfrm>
          <a:prstGeom prst="rect">
            <a:avLst/>
          </a:prstGeom>
        </p:spPr>
      </p:pic>
      <p:grpSp>
        <p:nvGrpSpPr>
          <p:cNvPr id="9" name="Group 8"/>
          <p:cNvGrpSpPr/>
          <p:nvPr/>
        </p:nvGrpSpPr>
        <p:grpSpPr>
          <a:xfrm>
            <a:off x="1400334" y="2282563"/>
            <a:ext cx="9391331" cy="2475160"/>
            <a:chOff x="967931" y="2736326"/>
            <a:chExt cx="9391331" cy="2475160"/>
          </a:xfrm>
        </p:grpSpPr>
        <p:pic>
          <p:nvPicPr>
            <p:cNvPr id="6" name="Picture 5" descr="How Long Will You Stay Lost without Consulting a Map? | Harrison Assessment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7298" y="2736326"/>
              <a:ext cx="3600474" cy="2460226"/>
            </a:xfrm>
            <a:prstGeom prst="rect">
              <a:avLst/>
            </a:prstGeom>
            <a:noFill/>
            <a:ln>
              <a:noFill/>
            </a:ln>
          </p:spPr>
        </p:pic>
        <p:pic>
          <p:nvPicPr>
            <p:cNvPr id="7" name="Picture 6" descr="Humans have an inbuilt compass - Cosmos Magazine"/>
            <p:cNvPicPr/>
            <p:nvPr/>
          </p:nvPicPr>
          <p:blipFill rotWithShape="1">
            <a:blip r:embed="rId4" cstate="print">
              <a:extLst>
                <a:ext uri="{28A0092B-C50C-407E-A947-70E740481C1C}">
                  <a14:useLocalDpi xmlns:a14="http://schemas.microsoft.com/office/drawing/2010/main" val="0"/>
                </a:ext>
              </a:extLst>
            </a:blip>
            <a:srcRect l="20384" r="25802"/>
            <a:stretch/>
          </p:blipFill>
          <p:spPr bwMode="auto">
            <a:xfrm>
              <a:off x="967931" y="2736326"/>
              <a:ext cx="2267336" cy="2460225"/>
            </a:xfrm>
            <a:prstGeom prst="rect">
              <a:avLst/>
            </a:prstGeom>
            <a:noFill/>
            <a:ln>
              <a:noFill/>
            </a:ln>
            <a:extLst>
              <a:ext uri="{53640926-AAD7-44D8-BBD7-CCE9431645EC}">
                <a14:shadowObscured xmlns:a14="http://schemas.microsoft.com/office/drawing/2010/main"/>
              </a:ext>
            </a:extLst>
          </p:spPr>
        </p:pic>
        <p:pic>
          <p:nvPicPr>
            <p:cNvPr id="8" name="Picture 7" descr="Support for Sat Nav and Dash Cam Products | Aguri"/>
            <p:cNvPicPr/>
            <p:nvPr/>
          </p:nvPicPr>
          <p:blipFill rotWithShape="1">
            <a:blip r:embed="rId5" cstate="print">
              <a:extLst>
                <a:ext uri="{28A0092B-C50C-407E-A947-70E740481C1C}">
                  <a14:useLocalDpi xmlns:a14="http://schemas.microsoft.com/office/drawing/2010/main" val="0"/>
                </a:ext>
              </a:extLst>
            </a:blip>
            <a:srcRect l="19148" r="29137"/>
            <a:stretch/>
          </p:blipFill>
          <p:spPr bwMode="auto">
            <a:xfrm>
              <a:off x="8039803" y="2736326"/>
              <a:ext cx="2319459" cy="2475160"/>
            </a:xfrm>
            <a:prstGeom prst="rect">
              <a:avLst/>
            </a:prstGeom>
            <a:noFill/>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254382" y="171145"/>
            <a:ext cx="12415860"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Tree>
    <p:extLst>
      <p:ext uri="{BB962C8B-B14F-4D97-AF65-F5344CB8AC3E}">
        <p14:creationId xmlns:p14="http://schemas.microsoft.com/office/powerpoint/2010/main" val="273386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a:cxnSpLocks/>
          </p:cNvCxnSpPr>
          <p:nvPr/>
        </p:nvCxnSpPr>
        <p:spPr>
          <a:xfrm>
            <a:off x="5102780" y="1709654"/>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591910" y="1822735"/>
            <a:ext cx="5672632" cy="4318170"/>
          </a:xfrm>
          <a:prstGeom prst="rect">
            <a:avLst/>
          </a:prstGeom>
          <a:noFill/>
        </p:spPr>
        <p:txBody>
          <a:bodyPr wrap="square" rtlCol="0">
            <a:spAutoFit/>
          </a:bodyPr>
          <a:lstStyle/>
          <a:p>
            <a:pPr marL="457200">
              <a:lnSpc>
                <a:spcPct val="107000"/>
              </a:lnSpc>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Plan and prepare now to get ready to make the most of the gradual easing of restrictions, rather than waiting until they do.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en-GB" sz="3600" dirty="0"/>
          </a:p>
          <a:p>
            <a:pPr marL="457200">
              <a:lnSpc>
                <a:spcPct val="107000"/>
              </a:lnSpc>
              <a:spcAft>
                <a:spcPts val="800"/>
              </a:spcAft>
            </a:pP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554896D-68E7-4042-95DF-3705F305C3A5}"/>
              </a:ext>
            </a:extLst>
          </p:cNvPr>
          <p:cNvPicPr>
            <a:picLocks noChangeAspect="1"/>
          </p:cNvPicPr>
          <p:nvPr/>
        </p:nvPicPr>
        <p:blipFill>
          <a:blip r:embed="rId3"/>
          <a:stretch>
            <a:fillRect/>
          </a:stretch>
        </p:blipFill>
        <p:spPr>
          <a:xfrm>
            <a:off x="56447" y="2011311"/>
            <a:ext cx="4738791" cy="2361023"/>
          </a:xfrm>
          <a:prstGeom prst="rect">
            <a:avLst/>
          </a:prstGeom>
        </p:spPr>
      </p:pic>
    </p:spTree>
    <p:extLst>
      <p:ext uri="{BB962C8B-B14F-4D97-AF65-F5344CB8AC3E}">
        <p14:creationId xmlns:p14="http://schemas.microsoft.com/office/powerpoint/2010/main" val="184495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a:cxnSpLocks/>
          </p:cNvCxnSpPr>
          <p:nvPr/>
        </p:nvCxnSpPr>
        <p:spPr>
          <a:xfrm>
            <a:off x="3326074" y="1629508"/>
            <a:ext cx="0" cy="3406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2102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3669326" y="1526456"/>
            <a:ext cx="8112364" cy="3606821"/>
          </a:xfrm>
          <a:prstGeom prst="rect">
            <a:avLst/>
          </a:prstGeom>
          <a:noFill/>
        </p:spPr>
        <p:txBody>
          <a:bodyPr wrap="square" rtlCol="0">
            <a:spAutoFit/>
          </a:bodyPr>
          <a:lstStyle/>
          <a:p>
            <a:pPr marL="363538" indent="-363538">
              <a:lnSpc>
                <a:spcPct val="107000"/>
              </a:lnSpc>
              <a:spcAft>
                <a:spcPts val="1200"/>
              </a:spcAft>
            </a:pPr>
            <a:r>
              <a:rPr lang="en-US" sz="2800" dirty="0">
                <a:latin typeface="Calibri" panose="020F0502020204030204" pitchFamily="34" charset="0"/>
                <a:ea typeface="Calibri" panose="020F0502020204030204" pitchFamily="34" charset="0"/>
                <a:cs typeface="Times New Roman" panose="02020603050405020304" pitchFamily="18" charset="0"/>
              </a:rPr>
              <a:t>1. How do we continue to re-establish our worship service and strengthen connection with members of all ages in our congregation?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363538" indent="-363538">
              <a:lnSpc>
                <a:spcPct val="107000"/>
              </a:lnSpc>
              <a:spcAft>
                <a:spcPts val="1200"/>
              </a:spcAft>
            </a:pPr>
            <a:r>
              <a:rPr lang="en-US" sz="2800" dirty="0">
                <a:latin typeface="Calibri" panose="020F0502020204030204" pitchFamily="34" charset="0"/>
                <a:ea typeface="Calibri" panose="020F0502020204030204" pitchFamily="34" charset="0"/>
                <a:cs typeface="Times New Roman" panose="02020603050405020304" pitchFamily="18" charset="0"/>
              </a:rPr>
              <a:t>2. What limited range of activities should we prioritise when restrictions on gathering begin to ease?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363538" indent="-363538">
              <a:lnSpc>
                <a:spcPct val="107000"/>
              </a:lnSpc>
              <a:spcAft>
                <a:spcPts val="1200"/>
              </a:spcAft>
            </a:pPr>
            <a:r>
              <a:rPr lang="en-US" sz="2800" dirty="0">
                <a:latin typeface="Calibri" panose="020F0502020204030204" pitchFamily="34" charset="0"/>
                <a:ea typeface="Calibri" panose="020F0502020204030204" pitchFamily="34" charset="0"/>
                <a:cs typeface="Times New Roman" panose="02020603050405020304" pitchFamily="18" charset="0"/>
              </a:rPr>
              <a:t>3. What lessons have we learned so far during the Covid-19 pandemic that can help us in this phase?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554896D-68E7-4042-95DF-3705F305C3A5}"/>
              </a:ext>
            </a:extLst>
          </p:cNvPr>
          <p:cNvPicPr>
            <a:picLocks noChangeAspect="1"/>
          </p:cNvPicPr>
          <p:nvPr/>
        </p:nvPicPr>
        <p:blipFill>
          <a:blip r:embed="rId3"/>
          <a:stretch>
            <a:fillRect/>
          </a:stretch>
        </p:blipFill>
        <p:spPr>
          <a:xfrm>
            <a:off x="-112705" y="2277136"/>
            <a:ext cx="3688361" cy="1837664"/>
          </a:xfrm>
          <a:prstGeom prst="rect">
            <a:avLst/>
          </a:prstGeom>
        </p:spPr>
      </p:pic>
    </p:spTree>
    <p:extLst>
      <p:ext uri="{BB962C8B-B14F-4D97-AF65-F5344CB8AC3E}">
        <p14:creationId xmlns:p14="http://schemas.microsoft.com/office/powerpoint/2010/main" val="104558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a:cxnSpLocks/>
          </p:cNvCxnSpPr>
          <p:nvPr/>
        </p:nvCxnSpPr>
        <p:spPr>
          <a:xfrm>
            <a:off x="4608384" y="1822034"/>
            <a:ext cx="0" cy="36174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493276" y="3870726"/>
            <a:ext cx="4118238" cy="993926"/>
          </a:xfrm>
          <a:prstGeom prst="rect">
            <a:avLst/>
          </a:prstGeom>
          <a:noFill/>
        </p:spPr>
        <p:txBody>
          <a:bodyPr wrap="square" rtlCol="0">
            <a:spAutoFit/>
          </a:bodyPr>
          <a:lstStyle/>
          <a:p>
            <a:pPr>
              <a:lnSpc>
                <a:spcPct val="107000"/>
              </a:lnSpc>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Kirk session and others in formal leadership positions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554896D-68E7-4042-95DF-3705F305C3A5}"/>
              </a:ext>
            </a:extLst>
          </p:cNvPr>
          <p:cNvPicPr>
            <a:picLocks noChangeAspect="1"/>
          </p:cNvPicPr>
          <p:nvPr/>
        </p:nvPicPr>
        <p:blipFill>
          <a:blip r:embed="rId3"/>
          <a:stretch>
            <a:fillRect/>
          </a:stretch>
        </p:blipFill>
        <p:spPr>
          <a:xfrm>
            <a:off x="0" y="2248488"/>
            <a:ext cx="4738791" cy="2361023"/>
          </a:xfrm>
          <a:prstGeom prst="rect">
            <a:avLst/>
          </a:prstGeom>
        </p:spPr>
      </p:pic>
      <p:pic>
        <p:nvPicPr>
          <p:cNvPr id="7" name="Picture 6" descr="http://platecompany.org/wp-content/uploads/2017/10/Key-People-300x153.png"/>
          <p:cNvPicPr/>
          <p:nvPr/>
        </p:nvPicPr>
        <p:blipFill>
          <a:blip r:embed="rId4">
            <a:extLst>
              <a:ext uri="{28A0092B-C50C-407E-A947-70E740481C1C}">
                <a14:useLocalDpi xmlns:a14="http://schemas.microsoft.com/office/drawing/2010/main" val="0"/>
              </a:ext>
            </a:extLst>
          </a:blip>
          <a:srcRect/>
          <a:stretch>
            <a:fillRect/>
          </a:stretch>
        </p:blipFill>
        <p:spPr bwMode="auto">
          <a:xfrm>
            <a:off x="5541402" y="2345625"/>
            <a:ext cx="2970081" cy="1552605"/>
          </a:xfrm>
          <a:prstGeom prst="rect">
            <a:avLst/>
          </a:prstGeom>
          <a:noFill/>
          <a:ln>
            <a:noFill/>
          </a:ln>
        </p:spPr>
      </p:pic>
    </p:spTree>
    <p:extLst>
      <p:ext uri="{BB962C8B-B14F-4D97-AF65-F5344CB8AC3E}">
        <p14:creationId xmlns:p14="http://schemas.microsoft.com/office/powerpoint/2010/main" val="414772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4429655" y="2063093"/>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4885186" y="1562268"/>
            <a:ext cx="6754508" cy="4215578"/>
          </a:xfrm>
          <a:prstGeom prst="rect">
            <a:avLst/>
          </a:prstGeom>
          <a:noFill/>
        </p:spPr>
        <p:txBody>
          <a:bodyPr wrap="square" rtlCol="0">
            <a:spAutoFit/>
          </a:bodyPr>
          <a:lstStyle/>
          <a:p>
            <a:pPr>
              <a:lnSpc>
                <a:spcPct val="107000"/>
              </a:lnSpc>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As restrictions ease further and we begin to gather a little more momentum in our church life, there will come a moment of greater opportunity to physically get together to renew our relationships.</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A3ECE3B-C79A-944E-B6FE-CA4D6BD69196}"/>
              </a:ext>
            </a:extLst>
          </p:cNvPr>
          <p:cNvPicPr>
            <a:picLocks noChangeAspect="1"/>
          </p:cNvPicPr>
          <p:nvPr/>
        </p:nvPicPr>
        <p:blipFill>
          <a:blip r:embed="rId3"/>
          <a:stretch>
            <a:fillRect/>
          </a:stretch>
        </p:blipFill>
        <p:spPr>
          <a:xfrm>
            <a:off x="0" y="2305222"/>
            <a:ext cx="4511053" cy="2247556"/>
          </a:xfrm>
          <a:prstGeom prst="rect">
            <a:avLst/>
          </a:prstGeom>
        </p:spPr>
      </p:pic>
    </p:spTree>
    <p:extLst>
      <p:ext uri="{BB962C8B-B14F-4D97-AF65-F5344CB8AC3E}">
        <p14:creationId xmlns:p14="http://schemas.microsoft.com/office/powerpoint/2010/main" val="29373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a:cxnSpLocks/>
          </p:cNvCxnSpPr>
          <p:nvPr/>
        </p:nvCxnSpPr>
        <p:spPr>
          <a:xfrm>
            <a:off x="3290817" y="1359877"/>
            <a:ext cx="0" cy="45115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3411415" y="1160585"/>
            <a:ext cx="8346831" cy="4836004"/>
          </a:xfrm>
          <a:prstGeom prst="rect">
            <a:avLst/>
          </a:prstGeom>
          <a:noFill/>
        </p:spPr>
        <p:txBody>
          <a:bodyPr wrap="square" rtlCol="0">
            <a:spAutoFit/>
          </a:bodyPr>
          <a:lstStyle/>
          <a:p>
            <a:pPr marL="446088" indent="-446088">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1. 	How can we bring different groups of people together within current guidelines with an emphasis on building community, rather than all the normal ministry content of gatherings?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446088" indent="-446088">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2. 	How might we </a:t>
            </a:r>
            <a:r>
              <a:rPr lang="en-US" sz="2800" dirty="0" err="1">
                <a:latin typeface="Calibri" panose="020F0502020204030204" pitchFamily="34" charset="0"/>
                <a:ea typeface="Calibri" panose="020F0502020204030204" pitchFamily="34" charset="0"/>
                <a:cs typeface="Times New Roman" panose="02020603050405020304" pitchFamily="18" charset="0"/>
              </a:rPr>
              <a:t>maximise</a:t>
            </a:r>
            <a:r>
              <a:rPr lang="en-US" sz="2800" dirty="0">
                <a:latin typeface="Calibri" panose="020F0502020204030204" pitchFamily="34" charset="0"/>
                <a:ea typeface="Calibri" panose="020F0502020204030204" pitchFamily="34" charset="0"/>
                <a:cs typeface="Times New Roman" panose="02020603050405020304" pitchFamily="18" charset="0"/>
              </a:rPr>
              <a:t> the lighter nights and better weather to be together with a ‘holiday feel’?</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446088" indent="-446088">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3. 	How can we gather organisational leadership teams socially to quickly gauge who is coming back again and who might not be and, where necessary, to begin to recruit new and emerging leaders?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A3ECE3B-C79A-944E-B6FE-CA4D6BD69196}"/>
              </a:ext>
            </a:extLst>
          </p:cNvPr>
          <p:cNvPicPr>
            <a:picLocks noChangeAspect="1"/>
          </p:cNvPicPr>
          <p:nvPr/>
        </p:nvPicPr>
        <p:blipFill>
          <a:blip r:embed="rId3"/>
          <a:stretch>
            <a:fillRect/>
          </a:stretch>
        </p:blipFill>
        <p:spPr>
          <a:xfrm>
            <a:off x="-215811" y="2645504"/>
            <a:ext cx="3745566" cy="1866165"/>
          </a:xfrm>
          <a:prstGeom prst="rect">
            <a:avLst/>
          </a:prstGeom>
        </p:spPr>
      </p:pic>
    </p:spTree>
    <p:extLst>
      <p:ext uri="{BB962C8B-B14F-4D97-AF65-F5344CB8AC3E}">
        <p14:creationId xmlns:p14="http://schemas.microsoft.com/office/powerpoint/2010/main" val="273412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4566516" y="1912379"/>
            <a:ext cx="0" cy="3563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005138" y="3694187"/>
            <a:ext cx="4701570" cy="1454950"/>
          </a:xfrm>
          <a:prstGeom prst="rect">
            <a:avLst/>
          </a:prstGeom>
          <a:noFill/>
        </p:spPr>
        <p:txBody>
          <a:bodyPr wrap="square" rtlCol="0">
            <a:spAutoFit/>
          </a:bodyPr>
          <a:lstStyle/>
          <a:p>
            <a:pPr marL="457200">
              <a:lnSpc>
                <a:spcPct val="107000"/>
              </a:lnSpc>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Kirk session and leaders of organisations and activities and ‘pied pipers’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http://platecompany.org/wp-content/uploads/2017/10/Key-People-300x153.png"/>
          <p:cNvPicPr/>
          <p:nvPr/>
        </p:nvPicPr>
        <p:blipFill>
          <a:blip r:embed="rId3">
            <a:extLst>
              <a:ext uri="{28A0092B-C50C-407E-A947-70E740481C1C}">
                <a14:useLocalDpi xmlns:a14="http://schemas.microsoft.com/office/drawing/2010/main" val="0"/>
              </a:ext>
            </a:extLst>
          </a:blip>
          <a:srcRect/>
          <a:stretch>
            <a:fillRect/>
          </a:stretch>
        </p:blipFill>
        <p:spPr bwMode="auto">
          <a:xfrm>
            <a:off x="5541402" y="2150354"/>
            <a:ext cx="2970081" cy="1552605"/>
          </a:xfrm>
          <a:prstGeom prst="rect">
            <a:avLst/>
          </a:prstGeom>
          <a:noFill/>
          <a:ln>
            <a:noFill/>
          </a:ln>
        </p:spPr>
      </p:pic>
      <p:pic>
        <p:nvPicPr>
          <p:cNvPr id="13" name="Picture 12">
            <a:extLst>
              <a:ext uri="{FF2B5EF4-FFF2-40B4-BE49-F238E27FC236}">
                <a16:creationId xmlns:a16="http://schemas.microsoft.com/office/drawing/2014/main" id="{1A3ECE3B-C79A-944E-B6FE-CA4D6BD69196}"/>
              </a:ext>
            </a:extLst>
          </p:cNvPr>
          <p:cNvPicPr>
            <a:picLocks noChangeAspect="1"/>
          </p:cNvPicPr>
          <p:nvPr/>
        </p:nvPicPr>
        <p:blipFill>
          <a:blip r:embed="rId4"/>
          <a:stretch>
            <a:fillRect/>
          </a:stretch>
        </p:blipFill>
        <p:spPr>
          <a:xfrm>
            <a:off x="55463" y="2579181"/>
            <a:ext cx="4511053" cy="2247556"/>
          </a:xfrm>
          <a:prstGeom prst="rect">
            <a:avLst/>
          </a:prstGeom>
        </p:spPr>
      </p:pic>
    </p:spTree>
    <p:extLst>
      <p:ext uri="{BB962C8B-B14F-4D97-AF65-F5344CB8AC3E}">
        <p14:creationId xmlns:p14="http://schemas.microsoft.com/office/powerpoint/2010/main" val="368599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4419183" y="1842550"/>
            <a:ext cx="0" cy="39257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4885186" y="1709752"/>
            <a:ext cx="6754508" cy="4215578"/>
          </a:xfrm>
          <a:prstGeom prst="rect">
            <a:avLst/>
          </a:prstGeom>
          <a:noFill/>
        </p:spPr>
        <p:txBody>
          <a:bodyPr wrap="square" rtlCol="0">
            <a:spAutoFit/>
          </a:bodyPr>
          <a:lstStyle/>
          <a:p>
            <a:pPr>
              <a:lnSpc>
                <a:spcPct val="107000"/>
              </a:lnSpc>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Having worked on getting ready and getting the fabric of relationships in your congregation back together again, there will be a moment to restore more coordinated activity on a more regular basis.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5A580A0-A95F-864E-B248-DEE42A9F0AB3}"/>
              </a:ext>
            </a:extLst>
          </p:cNvPr>
          <p:cNvPicPr>
            <a:picLocks noChangeAspect="1"/>
          </p:cNvPicPr>
          <p:nvPr/>
        </p:nvPicPr>
        <p:blipFill>
          <a:blip r:embed="rId3"/>
          <a:stretch>
            <a:fillRect/>
          </a:stretch>
        </p:blipFill>
        <p:spPr>
          <a:xfrm>
            <a:off x="274738" y="2396550"/>
            <a:ext cx="4144445" cy="2064900"/>
          </a:xfrm>
          <a:prstGeom prst="rect">
            <a:avLst/>
          </a:prstGeom>
        </p:spPr>
      </p:pic>
    </p:spTree>
    <p:extLst>
      <p:ext uri="{BB962C8B-B14F-4D97-AF65-F5344CB8AC3E}">
        <p14:creationId xmlns:p14="http://schemas.microsoft.com/office/powerpoint/2010/main" val="332273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9FAA19-CFE7-7B4A-A3D0-6C991C4C736F}"/>
              </a:ext>
            </a:extLst>
          </p:cNvPr>
          <p:cNvSpPr/>
          <p:nvPr/>
        </p:nvSpPr>
        <p:spPr>
          <a:xfrm>
            <a:off x="1" y="0"/>
            <a:ext cx="12192000" cy="6858000"/>
          </a:xfrm>
          <a:prstGeom prst="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244ECD-AB76-E049-86EF-A77D939CFA7F}"/>
              </a:ext>
            </a:extLst>
          </p:cNvPr>
          <p:cNvPicPr>
            <a:picLocks noChangeAspect="1"/>
          </p:cNvPicPr>
          <p:nvPr/>
        </p:nvPicPr>
        <p:blipFill>
          <a:blip r:embed="rId3"/>
          <a:stretch>
            <a:fillRect/>
          </a:stretch>
        </p:blipFill>
        <p:spPr>
          <a:xfrm>
            <a:off x="4419599" y="4485924"/>
            <a:ext cx="3352800" cy="2372076"/>
          </a:xfrm>
          <a:prstGeom prst="rect">
            <a:avLst/>
          </a:prstGeom>
        </p:spPr>
      </p:pic>
      <p:sp>
        <p:nvSpPr>
          <p:cNvPr id="5" name="TextBox 4">
            <a:extLst>
              <a:ext uri="{FF2B5EF4-FFF2-40B4-BE49-F238E27FC236}">
                <a16:creationId xmlns:a16="http://schemas.microsoft.com/office/drawing/2014/main" id="{F997A940-8DC6-4546-A07E-58BE163073D2}"/>
              </a:ext>
            </a:extLst>
          </p:cNvPr>
          <p:cNvSpPr txBox="1"/>
          <p:nvPr/>
        </p:nvSpPr>
        <p:spPr>
          <a:xfrm>
            <a:off x="-1" y="1056583"/>
            <a:ext cx="12192000" cy="3416320"/>
          </a:xfrm>
          <a:prstGeom prst="rect">
            <a:avLst/>
          </a:prstGeom>
          <a:noFill/>
        </p:spPr>
        <p:txBody>
          <a:bodyPr wrap="square" rtlCol="0">
            <a:spAutoFit/>
          </a:bodyPr>
          <a:lstStyle/>
          <a:p>
            <a:pPr algn="ctr"/>
            <a:r>
              <a:rPr lang="en-US" sz="7200" b="1" dirty="0">
                <a:solidFill>
                  <a:schemeClr val="bg1"/>
                </a:solidFill>
              </a:rPr>
              <a:t>Session 1:</a:t>
            </a:r>
          </a:p>
          <a:p>
            <a:pPr algn="ctr"/>
            <a:r>
              <a:rPr lang="en-US" sz="7200" b="1" dirty="0">
                <a:solidFill>
                  <a:schemeClr val="bg1"/>
                </a:solidFill>
              </a:rPr>
              <a:t>Approaching the journey </a:t>
            </a:r>
          </a:p>
          <a:p>
            <a:pPr algn="ctr"/>
            <a:r>
              <a:rPr lang="en-US" sz="7200" b="1" dirty="0">
                <a:solidFill>
                  <a:schemeClr val="bg1"/>
                </a:solidFill>
              </a:rPr>
              <a:t>out of lockdown  </a:t>
            </a:r>
          </a:p>
        </p:txBody>
      </p:sp>
    </p:spTree>
    <p:extLst>
      <p:ext uri="{BB962C8B-B14F-4D97-AF65-F5344CB8AC3E}">
        <p14:creationId xmlns:p14="http://schemas.microsoft.com/office/powerpoint/2010/main" val="420297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a:cxnSpLocks/>
          </p:cNvCxnSpPr>
          <p:nvPr/>
        </p:nvCxnSpPr>
        <p:spPr>
          <a:xfrm>
            <a:off x="3408047" y="1416453"/>
            <a:ext cx="0" cy="49491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3657605" y="1088207"/>
            <a:ext cx="8065472" cy="5117170"/>
          </a:xfrm>
          <a:prstGeom prst="rect">
            <a:avLst/>
          </a:prstGeom>
          <a:noFill/>
        </p:spPr>
        <p:txBody>
          <a:bodyPr wrap="square" rtlCol="0">
            <a:spAutoFit/>
          </a:bodyPr>
          <a:lstStyle/>
          <a:p>
            <a:pPr marL="363538" indent="-363538">
              <a:lnSpc>
                <a:spcPct val="107000"/>
              </a:lnSpc>
              <a:spcBef>
                <a:spcPts val="60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1. What activities, in addition to worship, will we recommence, when, and how often?</a:t>
            </a:r>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marL="363538" indent="-363538">
              <a:lnSpc>
                <a:spcPct val="107000"/>
              </a:lnSpc>
              <a:spcBef>
                <a:spcPts val="60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2. What will congregational and organisational programmes consist of given likely ongoing restrictions on social distancing and wearing of masks indoors? How might we harness digital gatherings, alongside in-person meetings, if we can?  </a:t>
            </a:r>
            <a:r>
              <a:rPr lang="en-US" sz="27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GB" sz="27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63538" indent="-363538">
              <a:lnSpc>
                <a:spcPct val="107000"/>
              </a:lnSpc>
              <a:spcBef>
                <a:spcPts val="60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3. How will we effectively publicise the recommencement of activities within our membership, among those who previously attended and the wider community? </a:t>
            </a:r>
            <a:endParaRPr lang="en-GB"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5A580A0-A95F-864E-B248-DEE42A9F0AB3}"/>
              </a:ext>
            </a:extLst>
          </p:cNvPr>
          <p:cNvPicPr>
            <a:picLocks noChangeAspect="1"/>
          </p:cNvPicPr>
          <p:nvPr/>
        </p:nvPicPr>
        <p:blipFill>
          <a:blip r:embed="rId3"/>
          <a:stretch>
            <a:fillRect/>
          </a:stretch>
        </p:blipFill>
        <p:spPr>
          <a:xfrm>
            <a:off x="-111022" y="2522022"/>
            <a:ext cx="3640777" cy="1813956"/>
          </a:xfrm>
          <a:prstGeom prst="rect">
            <a:avLst/>
          </a:prstGeom>
        </p:spPr>
      </p:pic>
    </p:spTree>
    <p:extLst>
      <p:ext uri="{BB962C8B-B14F-4D97-AF65-F5344CB8AC3E}">
        <p14:creationId xmlns:p14="http://schemas.microsoft.com/office/powerpoint/2010/main" val="243412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4596201" y="1874089"/>
            <a:ext cx="0" cy="3563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933918"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005137" y="3678732"/>
            <a:ext cx="5029815" cy="1915974"/>
          </a:xfrm>
          <a:prstGeom prst="rect">
            <a:avLst/>
          </a:prstGeom>
          <a:noFill/>
        </p:spPr>
        <p:txBody>
          <a:bodyPr wrap="square" rtlCol="0">
            <a:spAutoFit/>
          </a:bodyPr>
          <a:lstStyle/>
          <a:p>
            <a:pPr marL="457200">
              <a:lnSpc>
                <a:spcPct val="107000"/>
              </a:lnSpc>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Leaders of organisations and activities brought together to understand the bigger picture</a:t>
            </a:r>
            <a:endParaRPr lang="en-GB" sz="2800" dirty="0"/>
          </a:p>
          <a:p>
            <a:pPr marL="457200">
              <a:lnSpc>
                <a:spcPct val="107000"/>
              </a:lnSpc>
              <a:spcAft>
                <a:spcPts val="800"/>
              </a:spcAft>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http://platecompany.org/wp-content/uploads/2017/10/Key-People-300x153.png"/>
          <p:cNvPicPr/>
          <p:nvPr/>
        </p:nvPicPr>
        <p:blipFill>
          <a:blip r:embed="rId3">
            <a:extLst>
              <a:ext uri="{28A0092B-C50C-407E-A947-70E740481C1C}">
                <a14:useLocalDpi xmlns:a14="http://schemas.microsoft.com/office/drawing/2010/main" val="0"/>
              </a:ext>
            </a:extLst>
          </a:blip>
          <a:srcRect/>
          <a:stretch>
            <a:fillRect/>
          </a:stretch>
        </p:blipFill>
        <p:spPr bwMode="auto">
          <a:xfrm>
            <a:off x="5541402" y="1972821"/>
            <a:ext cx="3403300" cy="1683076"/>
          </a:xfrm>
          <a:prstGeom prst="rect">
            <a:avLst/>
          </a:prstGeom>
          <a:noFill/>
          <a:ln>
            <a:noFill/>
          </a:ln>
        </p:spPr>
      </p:pic>
      <p:pic>
        <p:nvPicPr>
          <p:cNvPr id="8" name="Picture 7">
            <a:extLst>
              <a:ext uri="{FF2B5EF4-FFF2-40B4-BE49-F238E27FC236}">
                <a16:creationId xmlns:a16="http://schemas.microsoft.com/office/drawing/2014/main" id="{95A580A0-A95F-864E-B248-DEE42A9F0AB3}"/>
              </a:ext>
            </a:extLst>
          </p:cNvPr>
          <p:cNvPicPr>
            <a:picLocks noChangeAspect="1"/>
          </p:cNvPicPr>
          <p:nvPr/>
        </p:nvPicPr>
        <p:blipFill>
          <a:blip r:embed="rId4"/>
          <a:stretch>
            <a:fillRect/>
          </a:stretch>
        </p:blipFill>
        <p:spPr>
          <a:xfrm>
            <a:off x="202760" y="2623447"/>
            <a:ext cx="4144445" cy="2064900"/>
          </a:xfrm>
          <a:prstGeom prst="rect">
            <a:avLst/>
          </a:prstGeom>
        </p:spPr>
      </p:pic>
    </p:spTree>
    <p:extLst>
      <p:ext uri="{BB962C8B-B14F-4D97-AF65-F5344CB8AC3E}">
        <p14:creationId xmlns:p14="http://schemas.microsoft.com/office/powerpoint/2010/main" val="24375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10030170" cy="584775"/>
          </a:xfrm>
          <a:prstGeom prst="rect">
            <a:avLst/>
          </a:prstGeom>
          <a:noFill/>
        </p:spPr>
        <p:txBody>
          <a:bodyPr wrap="square" rtlCol="0">
            <a:spAutoFit/>
          </a:bodyPr>
          <a:lstStyle/>
          <a:p>
            <a:r>
              <a:rPr lang="en-US" sz="3200" b="1" dirty="0">
                <a:solidFill>
                  <a:schemeClr val="bg1"/>
                </a:solidFill>
              </a:rPr>
              <a:t>ANTICIPATING THE NEXT STAGES OF THE JOURNEY </a:t>
            </a:r>
          </a:p>
        </p:txBody>
      </p:sp>
      <p:grpSp>
        <p:nvGrpSpPr>
          <p:cNvPr id="12" name="Group 11">
            <a:extLst>
              <a:ext uri="{FF2B5EF4-FFF2-40B4-BE49-F238E27FC236}">
                <a16:creationId xmlns:a16="http://schemas.microsoft.com/office/drawing/2014/main" id="{23745111-44A9-47C1-8559-B6AEB23262ED}"/>
              </a:ext>
            </a:extLst>
          </p:cNvPr>
          <p:cNvGrpSpPr/>
          <p:nvPr/>
        </p:nvGrpSpPr>
        <p:grpSpPr>
          <a:xfrm>
            <a:off x="494518" y="2630778"/>
            <a:ext cx="11142057" cy="1928158"/>
            <a:chOff x="494518" y="2806624"/>
            <a:chExt cx="11142057" cy="1928158"/>
          </a:xfrm>
        </p:grpSpPr>
        <p:pic>
          <p:nvPicPr>
            <p:cNvPr id="5" name="Picture 4">
              <a:extLst>
                <a:ext uri="{FF2B5EF4-FFF2-40B4-BE49-F238E27FC236}">
                  <a16:creationId xmlns:a16="http://schemas.microsoft.com/office/drawing/2014/main" id="{94DE73CD-FCA1-4026-88B6-EF5B5D785B38}"/>
                </a:ext>
              </a:extLst>
            </p:cNvPr>
            <p:cNvPicPr>
              <a:picLocks noChangeAspect="1"/>
            </p:cNvPicPr>
            <p:nvPr/>
          </p:nvPicPr>
          <p:blipFill>
            <a:blip r:embed="rId2"/>
            <a:stretch>
              <a:fillRect/>
            </a:stretch>
          </p:blipFill>
          <p:spPr>
            <a:xfrm>
              <a:off x="494518" y="2806624"/>
              <a:ext cx="3688361" cy="1837664"/>
            </a:xfrm>
            <a:prstGeom prst="rect">
              <a:avLst/>
            </a:prstGeom>
          </p:spPr>
        </p:pic>
        <p:pic>
          <p:nvPicPr>
            <p:cNvPr id="6" name="Picture 5">
              <a:extLst>
                <a:ext uri="{FF2B5EF4-FFF2-40B4-BE49-F238E27FC236}">
                  <a16:creationId xmlns:a16="http://schemas.microsoft.com/office/drawing/2014/main" id="{EFD21A1D-FDC6-4D7F-8C91-29FBF4F645A2}"/>
                </a:ext>
              </a:extLst>
            </p:cNvPr>
            <p:cNvPicPr>
              <a:picLocks noChangeAspect="1"/>
            </p:cNvPicPr>
            <p:nvPr/>
          </p:nvPicPr>
          <p:blipFill>
            <a:blip r:embed="rId3"/>
            <a:stretch>
              <a:fillRect/>
            </a:stretch>
          </p:blipFill>
          <p:spPr>
            <a:xfrm>
              <a:off x="4182879" y="2806624"/>
              <a:ext cx="3745566" cy="1866165"/>
            </a:xfrm>
            <a:prstGeom prst="rect">
              <a:avLst/>
            </a:prstGeom>
          </p:spPr>
        </p:pic>
        <p:pic>
          <p:nvPicPr>
            <p:cNvPr id="7" name="Picture 6">
              <a:extLst>
                <a:ext uri="{FF2B5EF4-FFF2-40B4-BE49-F238E27FC236}">
                  <a16:creationId xmlns:a16="http://schemas.microsoft.com/office/drawing/2014/main" id="{39A59F35-1D1C-471F-9257-72FC7A615990}"/>
                </a:ext>
              </a:extLst>
            </p:cNvPr>
            <p:cNvPicPr>
              <a:picLocks noChangeAspect="1"/>
            </p:cNvPicPr>
            <p:nvPr/>
          </p:nvPicPr>
          <p:blipFill>
            <a:blip r:embed="rId4"/>
            <a:stretch>
              <a:fillRect/>
            </a:stretch>
          </p:blipFill>
          <p:spPr>
            <a:xfrm>
              <a:off x="8113005" y="2979222"/>
              <a:ext cx="3523570" cy="1755560"/>
            </a:xfrm>
            <a:prstGeom prst="rect">
              <a:avLst/>
            </a:prstGeom>
          </p:spPr>
        </p:pic>
      </p:grpSp>
    </p:spTree>
    <p:extLst>
      <p:ext uri="{BB962C8B-B14F-4D97-AF65-F5344CB8AC3E}">
        <p14:creationId xmlns:p14="http://schemas.microsoft.com/office/powerpoint/2010/main" val="15902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E3CAC-59EE-8340-8094-9B767AB3EEB2}"/>
              </a:ext>
            </a:extLst>
          </p:cNvPr>
          <p:cNvPicPr>
            <a:picLocks noChangeAspect="1"/>
          </p:cNvPicPr>
          <p:nvPr/>
        </p:nvPicPr>
        <p:blipFill>
          <a:blip r:embed="rId3"/>
          <a:stretch>
            <a:fillRect/>
          </a:stretch>
        </p:blipFill>
        <p:spPr>
          <a:xfrm>
            <a:off x="10233060" y="5772648"/>
            <a:ext cx="1582824" cy="843169"/>
          </a:xfrm>
          <a:prstGeom prst="rect">
            <a:avLst/>
          </a:prstGeom>
        </p:spPr>
      </p:pic>
      <p:sp>
        <p:nvSpPr>
          <p:cNvPr id="3" name="TextBox 2">
            <a:extLst>
              <a:ext uri="{FF2B5EF4-FFF2-40B4-BE49-F238E27FC236}">
                <a16:creationId xmlns:a16="http://schemas.microsoft.com/office/drawing/2014/main" id="{BE7D1D7E-0D13-9847-9D26-8B2AF878DD51}"/>
              </a:ext>
            </a:extLst>
          </p:cNvPr>
          <p:cNvSpPr txBox="1"/>
          <p:nvPr/>
        </p:nvSpPr>
        <p:spPr>
          <a:xfrm>
            <a:off x="4724400" y="2231915"/>
            <a:ext cx="7467600" cy="2369880"/>
          </a:xfrm>
          <a:prstGeom prst="rect">
            <a:avLst/>
          </a:prstGeom>
          <a:solidFill>
            <a:srgbClr val="E92E19"/>
          </a:solidFill>
        </p:spPr>
        <p:txBody>
          <a:bodyPr wrap="square" rtlCol="0">
            <a:spAutoFit/>
          </a:bodyPr>
          <a:lstStyle/>
          <a:p>
            <a:endPar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What simple things can you do to get ready and to get key groups together over the summer period</a:t>
            </a:r>
            <a:r>
              <a:rPr lang="en-US" sz="3600" dirty="0">
                <a:solidFill>
                  <a:schemeClr val="bg1"/>
                </a:solidFill>
              </a:rPr>
              <a:t>?</a:t>
            </a:r>
          </a:p>
          <a:p>
            <a:endParaRPr lang="en-GB" sz="2000" b="1" dirty="0">
              <a:solidFill>
                <a:schemeClr val="bg1"/>
              </a:solidFill>
            </a:endParaRPr>
          </a:p>
        </p:txBody>
      </p:sp>
      <p:sp>
        <p:nvSpPr>
          <p:cNvPr id="6" name="Rectangle 5">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0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7" name="TextBox 6">
            <a:extLst>
              <a:ext uri="{FF2B5EF4-FFF2-40B4-BE49-F238E27FC236}">
                <a16:creationId xmlns:a16="http://schemas.microsoft.com/office/drawing/2014/main" id="{35C50F04-6342-244B-A880-AE25724D0ACB}"/>
              </a:ext>
            </a:extLst>
          </p:cNvPr>
          <p:cNvSpPr txBox="1"/>
          <p:nvPr/>
        </p:nvSpPr>
        <p:spPr>
          <a:xfrm>
            <a:off x="330738" y="145914"/>
            <a:ext cx="9741412" cy="584775"/>
          </a:xfrm>
          <a:prstGeom prst="rect">
            <a:avLst/>
          </a:prstGeom>
          <a:noFill/>
        </p:spPr>
        <p:txBody>
          <a:bodyPr wrap="square" rtlCol="0">
            <a:spAutoFit/>
          </a:bodyPr>
          <a:lstStyle/>
          <a:p>
            <a:r>
              <a:rPr lang="en-US" sz="3200" b="1" dirty="0">
                <a:solidFill>
                  <a:schemeClr val="bg1"/>
                </a:solidFill>
              </a:rPr>
              <a:t>BREAKOUT ROOMS </a:t>
            </a:r>
          </a:p>
        </p:txBody>
      </p:sp>
      <p:pic>
        <p:nvPicPr>
          <p:cNvPr id="8" name="Picture 7" descr="Teamwork is dreamwork: pushing the boundaries in breakout roomsELT Learning  Journeys"/>
          <p:cNvPicPr/>
          <p:nvPr/>
        </p:nvPicPr>
        <p:blipFill rotWithShape="1">
          <a:blip r:embed="rId4">
            <a:extLst>
              <a:ext uri="{28A0092B-C50C-407E-A947-70E740481C1C}">
                <a14:useLocalDpi xmlns:a14="http://schemas.microsoft.com/office/drawing/2010/main" val="0"/>
              </a:ext>
            </a:extLst>
          </a:blip>
          <a:srcRect t="12848"/>
          <a:stretch/>
        </p:blipFill>
        <p:spPr bwMode="auto">
          <a:xfrm>
            <a:off x="849125" y="2231915"/>
            <a:ext cx="3018682" cy="25078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37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8022A-1198-D646-8D6F-F04EE8B9F22A}"/>
              </a:ext>
            </a:extLst>
          </p:cNvPr>
          <p:cNvSpPr/>
          <p:nvPr/>
        </p:nvSpPr>
        <p:spPr>
          <a:xfrm>
            <a:off x="0" y="0"/>
            <a:ext cx="12192000" cy="836579"/>
          </a:xfrm>
          <a:prstGeom prst="rect">
            <a:avLst/>
          </a:prstGeom>
          <a:solidFill>
            <a:srgbClr val="0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C00000"/>
              </a:solidFill>
            </a:endParaRPr>
          </a:p>
        </p:txBody>
      </p:sp>
      <p:sp>
        <p:nvSpPr>
          <p:cNvPr id="7" name="TextBox 6">
            <a:extLst>
              <a:ext uri="{FF2B5EF4-FFF2-40B4-BE49-F238E27FC236}">
                <a16:creationId xmlns:a16="http://schemas.microsoft.com/office/drawing/2014/main" id="{95CEE0C9-32D0-4D49-BF77-198005BE3365}"/>
              </a:ext>
            </a:extLst>
          </p:cNvPr>
          <p:cNvSpPr txBox="1"/>
          <p:nvPr/>
        </p:nvSpPr>
        <p:spPr>
          <a:xfrm>
            <a:off x="330738" y="145914"/>
            <a:ext cx="4027251" cy="584775"/>
          </a:xfrm>
          <a:prstGeom prst="rect">
            <a:avLst/>
          </a:prstGeom>
          <a:noFill/>
        </p:spPr>
        <p:txBody>
          <a:bodyPr wrap="square" rtlCol="0">
            <a:spAutoFit/>
          </a:bodyPr>
          <a:lstStyle/>
          <a:p>
            <a:r>
              <a:rPr lang="en-US" sz="3200" b="1" dirty="0">
                <a:solidFill>
                  <a:schemeClr val="bg1"/>
                </a:solidFill>
              </a:rPr>
              <a:t>WHAT’S COMING UP</a:t>
            </a:r>
          </a:p>
        </p:txBody>
      </p:sp>
      <p:pic>
        <p:nvPicPr>
          <p:cNvPr id="9" name="Picture 8">
            <a:extLst>
              <a:ext uri="{FF2B5EF4-FFF2-40B4-BE49-F238E27FC236}">
                <a16:creationId xmlns:a16="http://schemas.microsoft.com/office/drawing/2014/main" id="{1674D8A3-3FF9-5E4F-AC06-B37AF6290DB7}"/>
              </a:ext>
            </a:extLst>
          </p:cNvPr>
          <p:cNvPicPr>
            <a:picLocks noChangeAspect="1"/>
          </p:cNvPicPr>
          <p:nvPr/>
        </p:nvPicPr>
        <p:blipFill>
          <a:blip r:embed="rId3"/>
          <a:stretch>
            <a:fillRect/>
          </a:stretch>
        </p:blipFill>
        <p:spPr>
          <a:xfrm>
            <a:off x="-69391" y="1830333"/>
            <a:ext cx="5780662" cy="4089767"/>
          </a:xfrm>
          <a:prstGeom prst="rect">
            <a:avLst/>
          </a:prstGeom>
        </p:spPr>
      </p:pic>
      <p:grpSp>
        <p:nvGrpSpPr>
          <p:cNvPr id="4" name="Group 3"/>
          <p:cNvGrpSpPr/>
          <p:nvPr/>
        </p:nvGrpSpPr>
        <p:grpSpPr>
          <a:xfrm>
            <a:off x="5591499" y="1129611"/>
            <a:ext cx="6040920" cy="4816312"/>
            <a:chOff x="6095995" y="1219658"/>
            <a:chExt cx="6040920" cy="4816312"/>
          </a:xfrm>
        </p:grpSpPr>
        <p:sp>
          <p:nvSpPr>
            <p:cNvPr id="2" name="TextBox 1">
              <a:extLst>
                <a:ext uri="{FF2B5EF4-FFF2-40B4-BE49-F238E27FC236}">
                  <a16:creationId xmlns:a16="http://schemas.microsoft.com/office/drawing/2014/main" id="{72379396-109E-4C46-AA12-4AC913926870}"/>
                </a:ext>
              </a:extLst>
            </p:cNvPr>
            <p:cNvSpPr txBox="1"/>
            <p:nvPr/>
          </p:nvSpPr>
          <p:spPr>
            <a:xfrm>
              <a:off x="6111400" y="1219658"/>
              <a:ext cx="6025515" cy="830997"/>
            </a:xfrm>
            <a:prstGeom prst="rect">
              <a:avLst/>
            </a:prstGeom>
            <a:noFill/>
          </p:spPr>
          <p:txBody>
            <a:bodyPr wrap="square" rtlCol="0">
              <a:spAutoFit/>
            </a:bodyPr>
            <a:lstStyle/>
            <a:p>
              <a:r>
                <a:rPr lang="en-GB" sz="2400" dirty="0">
                  <a:solidFill>
                    <a:srgbClr val="E92E19"/>
                  </a:solidFill>
                </a:rPr>
                <a:t>Thursday 3 June </a:t>
              </a:r>
            </a:p>
            <a:p>
              <a:r>
                <a:rPr lang="en-GB" sz="2400" b="1" dirty="0"/>
                <a:t>Together again for children’s ministry</a:t>
              </a:r>
            </a:p>
          </p:txBody>
        </p:sp>
        <p:sp>
          <p:nvSpPr>
            <p:cNvPr id="11" name="TextBox 10">
              <a:extLst>
                <a:ext uri="{FF2B5EF4-FFF2-40B4-BE49-F238E27FC236}">
                  <a16:creationId xmlns:a16="http://schemas.microsoft.com/office/drawing/2014/main" id="{75B8338F-16DB-9444-A462-E9502F6C849D}"/>
                </a:ext>
              </a:extLst>
            </p:cNvPr>
            <p:cNvSpPr txBox="1"/>
            <p:nvPr/>
          </p:nvSpPr>
          <p:spPr>
            <a:xfrm>
              <a:off x="6095995" y="2522104"/>
              <a:ext cx="6025515" cy="830997"/>
            </a:xfrm>
            <a:prstGeom prst="rect">
              <a:avLst/>
            </a:prstGeom>
            <a:noFill/>
          </p:spPr>
          <p:txBody>
            <a:bodyPr wrap="square" rtlCol="0">
              <a:spAutoFit/>
            </a:bodyPr>
            <a:lstStyle/>
            <a:p>
              <a:r>
                <a:rPr lang="en-GB" sz="2400" dirty="0">
                  <a:solidFill>
                    <a:srgbClr val="E92E19"/>
                  </a:solidFill>
                </a:rPr>
                <a:t>Thursday 10 June </a:t>
              </a:r>
            </a:p>
            <a:p>
              <a:r>
                <a:rPr lang="en-GB" sz="2400" b="1" dirty="0"/>
                <a:t>Together again for youth ministry</a:t>
              </a:r>
            </a:p>
          </p:txBody>
        </p:sp>
        <p:sp>
          <p:nvSpPr>
            <p:cNvPr id="12" name="TextBox 11">
              <a:extLst>
                <a:ext uri="{FF2B5EF4-FFF2-40B4-BE49-F238E27FC236}">
                  <a16:creationId xmlns:a16="http://schemas.microsoft.com/office/drawing/2014/main" id="{99E4397D-A8DA-7C4C-81CD-E197EE739D96}"/>
                </a:ext>
              </a:extLst>
            </p:cNvPr>
            <p:cNvSpPr txBox="1"/>
            <p:nvPr/>
          </p:nvSpPr>
          <p:spPr>
            <a:xfrm>
              <a:off x="6095997" y="3864706"/>
              <a:ext cx="6025515" cy="830997"/>
            </a:xfrm>
            <a:prstGeom prst="rect">
              <a:avLst/>
            </a:prstGeom>
            <a:noFill/>
          </p:spPr>
          <p:txBody>
            <a:bodyPr wrap="square" rtlCol="0">
              <a:spAutoFit/>
            </a:bodyPr>
            <a:lstStyle/>
            <a:p>
              <a:r>
                <a:rPr lang="en-GB" sz="2400" dirty="0">
                  <a:solidFill>
                    <a:srgbClr val="E92E19"/>
                  </a:solidFill>
                </a:rPr>
                <a:t>Thursday 17 June </a:t>
              </a:r>
            </a:p>
            <a:p>
              <a:r>
                <a:rPr lang="en-GB" sz="2400" b="1" dirty="0"/>
                <a:t>Fanning the flame as kirk sessions</a:t>
              </a:r>
            </a:p>
          </p:txBody>
        </p:sp>
        <p:sp>
          <p:nvSpPr>
            <p:cNvPr id="13" name="TextBox 12">
              <a:extLst>
                <a:ext uri="{FF2B5EF4-FFF2-40B4-BE49-F238E27FC236}">
                  <a16:creationId xmlns:a16="http://schemas.microsoft.com/office/drawing/2014/main" id="{D22887B4-3557-1245-9AC0-CCCEA94D0694}"/>
                </a:ext>
              </a:extLst>
            </p:cNvPr>
            <p:cNvSpPr txBox="1"/>
            <p:nvPr/>
          </p:nvSpPr>
          <p:spPr>
            <a:xfrm>
              <a:off x="6095996" y="5204973"/>
              <a:ext cx="6025515" cy="830997"/>
            </a:xfrm>
            <a:prstGeom prst="rect">
              <a:avLst/>
            </a:prstGeom>
            <a:noFill/>
          </p:spPr>
          <p:txBody>
            <a:bodyPr wrap="square" rtlCol="0">
              <a:spAutoFit/>
            </a:bodyPr>
            <a:lstStyle/>
            <a:p>
              <a:r>
                <a:rPr lang="en-GB" sz="2400" dirty="0">
                  <a:solidFill>
                    <a:srgbClr val="E92E19"/>
                  </a:solidFill>
                </a:rPr>
                <a:t>Wednesday 23 June</a:t>
              </a:r>
            </a:p>
            <a:p>
              <a:r>
                <a:rPr lang="en-GB" sz="2400" b="1" dirty="0"/>
                <a:t>Growing our presence in the community</a:t>
              </a:r>
            </a:p>
          </p:txBody>
        </p:sp>
      </p:grpSp>
      <p:pic>
        <p:nvPicPr>
          <p:cNvPr id="3" name="Picture 2"/>
          <p:cNvPicPr>
            <a:picLocks noChangeAspect="1"/>
          </p:cNvPicPr>
          <p:nvPr/>
        </p:nvPicPr>
        <p:blipFill>
          <a:blip r:embed="rId4"/>
          <a:stretch>
            <a:fillRect/>
          </a:stretch>
        </p:blipFill>
        <p:spPr>
          <a:xfrm>
            <a:off x="330738" y="2107016"/>
            <a:ext cx="5050888" cy="1200329"/>
          </a:xfrm>
          <a:prstGeom prst="rect">
            <a:avLst/>
          </a:prstGeom>
        </p:spPr>
      </p:pic>
    </p:spTree>
    <p:extLst>
      <p:ext uri="{BB962C8B-B14F-4D97-AF65-F5344CB8AC3E}">
        <p14:creationId xmlns:p14="http://schemas.microsoft.com/office/powerpoint/2010/main" val="22262448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8022A-1198-D646-8D6F-F04EE8B9F22A}"/>
              </a:ext>
            </a:extLst>
          </p:cNvPr>
          <p:cNvSpPr/>
          <p:nvPr/>
        </p:nvSpPr>
        <p:spPr>
          <a:xfrm>
            <a:off x="0" y="-72190"/>
            <a:ext cx="12192000" cy="836579"/>
          </a:xfrm>
          <a:prstGeom prst="rect">
            <a:avLst/>
          </a:prstGeom>
          <a:solidFill>
            <a:srgbClr val="0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C00000"/>
              </a:solidFill>
            </a:endParaRPr>
          </a:p>
        </p:txBody>
      </p:sp>
      <p:sp>
        <p:nvSpPr>
          <p:cNvPr id="7" name="TextBox 6">
            <a:extLst>
              <a:ext uri="{FF2B5EF4-FFF2-40B4-BE49-F238E27FC236}">
                <a16:creationId xmlns:a16="http://schemas.microsoft.com/office/drawing/2014/main" id="{95CEE0C9-32D0-4D49-BF77-198005BE3365}"/>
              </a:ext>
            </a:extLst>
          </p:cNvPr>
          <p:cNvSpPr txBox="1"/>
          <p:nvPr/>
        </p:nvSpPr>
        <p:spPr>
          <a:xfrm>
            <a:off x="330738" y="145914"/>
            <a:ext cx="4027251" cy="584775"/>
          </a:xfrm>
          <a:prstGeom prst="rect">
            <a:avLst/>
          </a:prstGeom>
          <a:noFill/>
        </p:spPr>
        <p:txBody>
          <a:bodyPr wrap="square" rtlCol="0">
            <a:spAutoFit/>
          </a:bodyPr>
          <a:lstStyle/>
          <a:p>
            <a:r>
              <a:rPr lang="en-US" sz="3200" b="1" dirty="0">
                <a:solidFill>
                  <a:schemeClr val="bg1"/>
                </a:solidFill>
              </a:rPr>
              <a:t>WHAT’S COMING UP</a:t>
            </a:r>
          </a:p>
        </p:txBody>
      </p:sp>
      <p:pic>
        <p:nvPicPr>
          <p:cNvPr id="10" name="Picture 9">
            <a:extLst>
              <a:ext uri="{FF2B5EF4-FFF2-40B4-BE49-F238E27FC236}">
                <a16:creationId xmlns:a16="http://schemas.microsoft.com/office/drawing/2014/main" id="{098C4BAC-2639-2346-8D01-A46BC4F507E4}"/>
              </a:ext>
            </a:extLst>
          </p:cNvPr>
          <p:cNvPicPr>
            <a:picLocks noChangeAspect="1"/>
          </p:cNvPicPr>
          <p:nvPr/>
        </p:nvPicPr>
        <p:blipFill>
          <a:blip r:embed="rId3"/>
          <a:stretch>
            <a:fillRect/>
          </a:stretch>
        </p:blipFill>
        <p:spPr>
          <a:xfrm>
            <a:off x="190037" y="1967197"/>
            <a:ext cx="4749376" cy="3300931"/>
          </a:xfrm>
          <a:prstGeom prst="rect">
            <a:avLst/>
          </a:prstGeom>
        </p:spPr>
      </p:pic>
      <p:sp>
        <p:nvSpPr>
          <p:cNvPr id="13" name="TextBox 12">
            <a:extLst>
              <a:ext uri="{FF2B5EF4-FFF2-40B4-BE49-F238E27FC236}">
                <a16:creationId xmlns:a16="http://schemas.microsoft.com/office/drawing/2014/main" id="{121FD07E-203E-F247-8481-51CFF0C55ADE}"/>
              </a:ext>
            </a:extLst>
          </p:cNvPr>
          <p:cNvSpPr txBox="1"/>
          <p:nvPr/>
        </p:nvSpPr>
        <p:spPr>
          <a:xfrm>
            <a:off x="5408883" y="1760265"/>
            <a:ext cx="6025515" cy="830997"/>
          </a:xfrm>
          <a:prstGeom prst="rect">
            <a:avLst/>
          </a:prstGeom>
          <a:noFill/>
        </p:spPr>
        <p:txBody>
          <a:bodyPr wrap="square" rtlCol="0">
            <a:spAutoFit/>
          </a:bodyPr>
          <a:lstStyle/>
          <a:p>
            <a:r>
              <a:rPr lang="en-GB" sz="2400" dirty="0">
                <a:solidFill>
                  <a:srgbClr val="E92E19"/>
                </a:solidFill>
              </a:rPr>
              <a:t>Wednesday 19 May</a:t>
            </a:r>
          </a:p>
          <a:p>
            <a:r>
              <a:rPr lang="en-GB" sz="2400" b="1" dirty="0" smtClean="0"/>
              <a:t>The Church Recovery Guide</a:t>
            </a:r>
            <a:endParaRPr lang="en-US" sz="2400" dirty="0"/>
          </a:p>
        </p:txBody>
      </p:sp>
      <p:sp>
        <p:nvSpPr>
          <p:cNvPr id="14" name="TextBox 13">
            <a:extLst>
              <a:ext uri="{FF2B5EF4-FFF2-40B4-BE49-F238E27FC236}">
                <a16:creationId xmlns:a16="http://schemas.microsoft.com/office/drawing/2014/main" id="{C7B9F78D-70EA-0D4A-8383-E78AF14E4D27}"/>
              </a:ext>
            </a:extLst>
          </p:cNvPr>
          <p:cNvSpPr txBox="1"/>
          <p:nvPr/>
        </p:nvSpPr>
        <p:spPr>
          <a:xfrm>
            <a:off x="5408882" y="3171639"/>
            <a:ext cx="6025515" cy="830997"/>
          </a:xfrm>
          <a:prstGeom prst="rect">
            <a:avLst/>
          </a:prstGeom>
          <a:noFill/>
        </p:spPr>
        <p:txBody>
          <a:bodyPr wrap="square" rtlCol="0">
            <a:spAutoFit/>
          </a:bodyPr>
          <a:lstStyle/>
          <a:p>
            <a:r>
              <a:rPr lang="en-GB" sz="2400" dirty="0">
                <a:solidFill>
                  <a:srgbClr val="E92E19"/>
                </a:solidFill>
              </a:rPr>
              <a:t>Wednesday 9 June </a:t>
            </a:r>
          </a:p>
          <a:p>
            <a:r>
              <a:rPr lang="en-GB" sz="2400" b="1" dirty="0"/>
              <a:t>Reconnecting in the summer season</a:t>
            </a:r>
          </a:p>
        </p:txBody>
      </p:sp>
      <p:sp>
        <p:nvSpPr>
          <p:cNvPr id="15" name="TextBox 14">
            <a:extLst>
              <a:ext uri="{FF2B5EF4-FFF2-40B4-BE49-F238E27FC236}">
                <a16:creationId xmlns:a16="http://schemas.microsoft.com/office/drawing/2014/main" id="{E1C1492A-EC8D-274C-ABBA-DC1593EA44F5}"/>
              </a:ext>
            </a:extLst>
          </p:cNvPr>
          <p:cNvSpPr txBox="1"/>
          <p:nvPr/>
        </p:nvSpPr>
        <p:spPr>
          <a:xfrm>
            <a:off x="5408883" y="4583013"/>
            <a:ext cx="6355513" cy="830997"/>
          </a:xfrm>
          <a:prstGeom prst="rect">
            <a:avLst/>
          </a:prstGeom>
          <a:noFill/>
        </p:spPr>
        <p:txBody>
          <a:bodyPr wrap="square" rtlCol="0">
            <a:spAutoFit/>
          </a:bodyPr>
          <a:lstStyle/>
          <a:p>
            <a:r>
              <a:rPr lang="en-GB" sz="2400" dirty="0">
                <a:solidFill>
                  <a:srgbClr val="E92E19"/>
                </a:solidFill>
              </a:rPr>
              <a:t>Wednesday 23 June </a:t>
            </a:r>
          </a:p>
          <a:p>
            <a:r>
              <a:rPr lang="en-GB" sz="2400" b="1" dirty="0"/>
              <a:t>In conversation with PCI global mission workers</a:t>
            </a:r>
            <a:endParaRPr lang="en-US" sz="2400" dirty="0"/>
          </a:p>
        </p:txBody>
      </p:sp>
      <p:sp>
        <p:nvSpPr>
          <p:cNvPr id="2" name="TextBox 1">
            <a:extLst>
              <a:ext uri="{FF2B5EF4-FFF2-40B4-BE49-F238E27FC236}">
                <a16:creationId xmlns:a16="http://schemas.microsoft.com/office/drawing/2014/main" id="{C3B8A081-CC9A-4F64-AD10-696F3450DC3D}"/>
              </a:ext>
            </a:extLst>
          </p:cNvPr>
          <p:cNvSpPr txBox="1"/>
          <p:nvPr/>
        </p:nvSpPr>
        <p:spPr>
          <a:xfrm>
            <a:off x="5429907" y="1264628"/>
            <a:ext cx="6025515" cy="461665"/>
          </a:xfrm>
          <a:prstGeom prst="rect">
            <a:avLst/>
          </a:prstGeom>
          <a:noFill/>
        </p:spPr>
        <p:txBody>
          <a:bodyPr wrap="square" rtlCol="0">
            <a:spAutoFit/>
          </a:bodyPr>
          <a:lstStyle/>
          <a:p>
            <a:r>
              <a:rPr lang="en-US" sz="2400" dirty="0">
                <a:solidFill>
                  <a:srgbClr val="E92E19"/>
                </a:solidFill>
              </a:rPr>
              <a:t>Latest release</a:t>
            </a:r>
            <a:r>
              <a:rPr lang="en-US" sz="2400" dirty="0" smtClean="0">
                <a:solidFill>
                  <a:srgbClr val="E92E19"/>
                </a:solidFill>
              </a:rPr>
              <a:t>:</a:t>
            </a:r>
            <a:endParaRPr lang="en-US" sz="2400" dirty="0">
              <a:solidFill>
                <a:srgbClr val="E92E19"/>
              </a:solidFill>
            </a:endParaRPr>
          </a:p>
        </p:txBody>
      </p:sp>
    </p:spTree>
    <p:extLst>
      <p:ext uri="{BB962C8B-B14F-4D97-AF65-F5344CB8AC3E}">
        <p14:creationId xmlns:p14="http://schemas.microsoft.com/office/powerpoint/2010/main" val="21129381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8022A-1198-D646-8D6F-F04EE8B9F22A}"/>
              </a:ext>
            </a:extLst>
          </p:cNvPr>
          <p:cNvSpPr/>
          <p:nvPr/>
        </p:nvSpPr>
        <p:spPr>
          <a:xfrm>
            <a:off x="0" y="0"/>
            <a:ext cx="12192000" cy="836579"/>
          </a:xfrm>
          <a:prstGeom prst="rect">
            <a:avLst/>
          </a:prstGeom>
          <a:solidFill>
            <a:srgbClr val="0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C00000"/>
              </a:solidFill>
            </a:endParaRPr>
          </a:p>
        </p:txBody>
      </p:sp>
      <p:sp>
        <p:nvSpPr>
          <p:cNvPr id="7" name="TextBox 6">
            <a:extLst>
              <a:ext uri="{FF2B5EF4-FFF2-40B4-BE49-F238E27FC236}">
                <a16:creationId xmlns:a16="http://schemas.microsoft.com/office/drawing/2014/main" id="{95CEE0C9-32D0-4D49-BF77-198005BE3365}"/>
              </a:ext>
            </a:extLst>
          </p:cNvPr>
          <p:cNvSpPr txBox="1"/>
          <p:nvPr/>
        </p:nvSpPr>
        <p:spPr>
          <a:xfrm>
            <a:off x="330738" y="145914"/>
            <a:ext cx="4027251" cy="584775"/>
          </a:xfrm>
          <a:prstGeom prst="rect">
            <a:avLst/>
          </a:prstGeom>
          <a:noFill/>
        </p:spPr>
        <p:txBody>
          <a:bodyPr wrap="square" rtlCol="0">
            <a:spAutoFit/>
          </a:bodyPr>
          <a:lstStyle/>
          <a:p>
            <a:r>
              <a:rPr lang="en-US" sz="3200" b="1" dirty="0">
                <a:solidFill>
                  <a:schemeClr val="bg1"/>
                </a:solidFill>
              </a:rPr>
              <a:t>STAYING CONNECTED</a:t>
            </a:r>
          </a:p>
        </p:txBody>
      </p:sp>
      <p:pic>
        <p:nvPicPr>
          <p:cNvPr id="18" name="Picture 17">
            <a:extLst>
              <a:ext uri="{FF2B5EF4-FFF2-40B4-BE49-F238E27FC236}">
                <a16:creationId xmlns:a16="http://schemas.microsoft.com/office/drawing/2014/main" id="{BF1F2092-5384-0443-B725-C807F787ECE2}"/>
              </a:ext>
            </a:extLst>
          </p:cNvPr>
          <p:cNvPicPr>
            <a:picLocks noChangeAspect="1"/>
          </p:cNvPicPr>
          <p:nvPr/>
        </p:nvPicPr>
        <p:blipFill>
          <a:blip r:embed="rId3"/>
          <a:stretch>
            <a:fillRect/>
          </a:stretch>
        </p:blipFill>
        <p:spPr>
          <a:xfrm>
            <a:off x="1074766" y="2412515"/>
            <a:ext cx="3009552" cy="1931461"/>
          </a:xfrm>
          <a:prstGeom prst="rect">
            <a:avLst/>
          </a:prstGeom>
        </p:spPr>
      </p:pic>
      <p:pic>
        <p:nvPicPr>
          <p:cNvPr id="20" name="Picture 19">
            <a:extLst>
              <a:ext uri="{FF2B5EF4-FFF2-40B4-BE49-F238E27FC236}">
                <a16:creationId xmlns:a16="http://schemas.microsoft.com/office/drawing/2014/main" id="{C5E5DC4E-E3E0-4142-9617-760118FCB0D0}"/>
              </a:ext>
            </a:extLst>
          </p:cNvPr>
          <p:cNvPicPr>
            <a:picLocks noChangeAspect="1"/>
          </p:cNvPicPr>
          <p:nvPr/>
        </p:nvPicPr>
        <p:blipFill>
          <a:blip r:embed="rId4"/>
          <a:stretch>
            <a:fillRect/>
          </a:stretch>
        </p:blipFill>
        <p:spPr>
          <a:xfrm>
            <a:off x="4621092" y="2526341"/>
            <a:ext cx="2949815" cy="1703811"/>
          </a:xfrm>
          <a:prstGeom prst="rect">
            <a:avLst/>
          </a:prstGeom>
        </p:spPr>
      </p:pic>
      <p:pic>
        <p:nvPicPr>
          <p:cNvPr id="28" name="Picture 27">
            <a:extLst>
              <a:ext uri="{FF2B5EF4-FFF2-40B4-BE49-F238E27FC236}">
                <a16:creationId xmlns:a16="http://schemas.microsoft.com/office/drawing/2014/main" id="{71AEF6CC-FEDC-2141-AD4E-E1B22C41BB8D}"/>
              </a:ext>
            </a:extLst>
          </p:cNvPr>
          <p:cNvPicPr>
            <a:picLocks noChangeAspect="1"/>
          </p:cNvPicPr>
          <p:nvPr/>
        </p:nvPicPr>
        <p:blipFill>
          <a:blip r:embed="rId5"/>
          <a:stretch>
            <a:fillRect/>
          </a:stretch>
        </p:blipFill>
        <p:spPr>
          <a:xfrm>
            <a:off x="8354284" y="2405356"/>
            <a:ext cx="1986020" cy="2022477"/>
          </a:xfrm>
          <a:prstGeom prst="rect">
            <a:avLst/>
          </a:prstGeom>
        </p:spPr>
      </p:pic>
      <p:sp>
        <p:nvSpPr>
          <p:cNvPr id="29" name="TextBox 28">
            <a:extLst>
              <a:ext uri="{FF2B5EF4-FFF2-40B4-BE49-F238E27FC236}">
                <a16:creationId xmlns:a16="http://schemas.microsoft.com/office/drawing/2014/main" id="{987AB836-F84D-5B41-8056-5D55DBA824A0}"/>
              </a:ext>
            </a:extLst>
          </p:cNvPr>
          <p:cNvSpPr txBox="1"/>
          <p:nvPr/>
        </p:nvSpPr>
        <p:spPr>
          <a:xfrm>
            <a:off x="382359" y="1119492"/>
            <a:ext cx="9560294"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Keep up-to-date by following the PCI social media channels…</a:t>
            </a:r>
          </a:p>
        </p:txBody>
      </p:sp>
      <p:sp>
        <p:nvSpPr>
          <p:cNvPr id="30" name="TextBox 29">
            <a:extLst>
              <a:ext uri="{FF2B5EF4-FFF2-40B4-BE49-F238E27FC236}">
                <a16:creationId xmlns:a16="http://schemas.microsoft.com/office/drawing/2014/main" id="{5F3D03CB-884C-6541-A90C-D2CB5CF8B5C3}"/>
              </a:ext>
            </a:extLst>
          </p:cNvPr>
          <p:cNvSpPr txBox="1"/>
          <p:nvPr/>
        </p:nvSpPr>
        <p:spPr>
          <a:xfrm>
            <a:off x="5321041" y="5152423"/>
            <a:ext cx="2600051" cy="584775"/>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@pciassembly</a:t>
            </a:r>
          </a:p>
          <a:p>
            <a:r>
              <a:rPr lang="en-US" sz="1600" b="1" dirty="0">
                <a:latin typeface="Calibri" panose="020F0502020204030204" pitchFamily="34" charset="0"/>
                <a:cs typeface="Calibri" panose="020F0502020204030204" pitchFamily="34" charset="0"/>
              </a:rPr>
              <a:t>@pcimoderator</a:t>
            </a:r>
          </a:p>
        </p:txBody>
      </p:sp>
      <p:sp>
        <p:nvSpPr>
          <p:cNvPr id="31" name="TextBox 30">
            <a:extLst>
              <a:ext uri="{FF2B5EF4-FFF2-40B4-BE49-F238E27FC236}">
                <a16:creationId xmlns:a16="http://schemas.microsoft.com/office/drawing/2014/main" id="{4831D0E5-B0D5-0D4C-A9D0-36A13FBB9B63}"/>
              </a:ext>
            </a:extLst>
          </p:cNvPr>
          <p:cNvSpPr txBox="1"/>
          <p:nvPr/>
        </p:nvSpPr>
        <p:spPr>
          <a:xfrm>
            <a:off x="8514084" y="5119964"/>
            <a:ext cx="2600051"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@pciassembly</a:t>
            </a:r>
          </a:p>
        </p:txBody>
      </p:sp>
      <p:sp>
        <p:nvSpPr>
          <p:cNvPr id="32" name="TextBox 31">
            <a:extLst>
              <a:ext uri="{FF2B5EF4-FFF2-40B4-BE49-F238E27FC236}">
                <a16:creationId xmlns:a16="http://schemas.microsoft.com/office/drawing/2014/main" id="{6558B53C-90F5-8748-95C2-22B66D846907}"/>
              </a:ext>
            </a:extLst>
          </p:cNvPr>
          <p:cNvSpPr txBox="1"/>
          <p:nvPr/>
        </p:nvSpPr>
        <p:spPr>
          <a:xfrm>
            <a:off x="1658524" y="5144311"/>
            <a:ext cx="4628069" cy="1323439"/>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/pciassembly</a:t>
            </a:r>
          </a:p>
          <a:p>
            <a:r>
              <a:rPr lang="en-US" sz="1600" b="1" dirty="0">
                <a:latin typeface="Calibri" panose="020F0502020204030204" pitchFamily="34" charset="0"/>
                <a:cs typeface="Calibri" panose="020F0502020204030204" pitchFamily="34" charset="0"/>
              </a:rPr>
              <a:t>/</a:t>
            </a:r>
            <a:r>
              <a:rPr lang="en-US" sz="1600" b="1" dirty="0" err="1">
                <a:latin typeface="Calibri" panose="020F0502020204030204" pitchFamily="34" charset="0"/>
                <a:cs typeface="Calibri" panose="020F0502020204030204" pitchFamily="34" charset="0"/>
              </a:rPr>
              <a:t>PCIChildrensMinistry</a:t>
            </a:r>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/PCIYouthMinistry</a:t>
            </a:r>
          </a:p>
          <a:p>
            <a:r>
              <a:rPr lang="en-US" sz="1600" b="1" dirty="0">
                <a:latin typeface="Calibri" panose="020F0502020204030204" pitchFamily="34" charset="0"/>
                <a:cs typeface="Calibri" panose="020F0502020204030204" pitchFamily="34" charset="0"/>
              </a:rPr>
              <a:t>/</a:t>
            </a:r>
            <a:r>
              <a:rPr lang="en-US" sz="1600" b="1" dirty="0" err="1">
                <a:latin typeface="Calibri" panose="020F0502020204030204" pitchFamily="34" charset="0"/>
                <a:cs typeface="Calibri" panose="020F0502020204030204" pitchFamily="34" charset="0"/>
              </a:rPr>
              <a:t>PCIYoungAdults</a:t>
            </a:r>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a:t>
            </a:r>
            <a:r>
              <a:rPr lang="en-US" sz="1600" b="1" dirty="0" err="1">
                <a:latin typeface="Calibri" panose="020F0502020204030204" pitchFamily="34" charset="0"/>
                <a:cs typeface="Calibri" panose="020F0502020204030204" pitchFamily="34" charset="0"/>
              </a:rPr>
              <a:t>PresbyterianWomen</a:t>
            </a:r>
            <a:endParaRPr lang="en-US" sz="1600" b="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831D0E5-B0D5-0D4C-A9D0-36A13FBB9B63}"/>
              </a:ext>
            </a:extLst>
          </p:cNvPr>
          <p:cNvSpPr txBox="1"/>
          <p:nvPr/>
        </p:nvSpPr>
        <p:spPr>
          <a:xfrm>
            <a:off x="1658524" y="4652070"/>
            <a:ext cx="2600051" cy="461665"/>
          </a:xfrm>
          <a:prstGeom prst="rect">
            <a:avLst/>
          </a:prstGeom>
          <a:noFill/>
        </p:spPr>
        <p:txBody>
          <a:bodyPr wrap="square" rtlCol="0">
            <a:spAutoFit/>
          </a:bodyPr>
          <a:lstStyle/>
          <a:p>
            <a:r>
              <a:rPr lang="en-US" sz="2400" b="1" dirty="0">
                <a:solidFill>
                  <a:srgbClr val="00141F"/>
                </a:solidFill>
                <a:latin typeface="Calibri" panose="020F0502020204030204" pitchFamily="34" charset="0"/>
                <a:cs typeface="Calibri" panose="020F0502020204030204" pitchFamily="34" charset="0"/>
              </a:rPr>
              <a:t>FACEBOOK</a:t>
            </a:r>
            <a:r>
              <a:rPr lang="en-US" sz="2400" dirty="0">
                <a:solidFill>
                  <a:srgbClr val="00141F"/>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4831D0E5-B0D5-0D4C-A9D0-36A13FBB9B63}"/>
              </a:ext>
            </a:extLst>
          </p:cNvPr>
          <p:cNvSpPr txBox="1"/>
          <p:nvPr/>
        </p:nvSpPr>
        <p:spPr>
          <a:xfrm>
            <a:off x="5278836" y="4652072"/>
            <a:ext cx="2600051" cy="461665"/>
          </a:xfrm>
          <a:prstGeom prst="rect">
            <a:avLst/>
          </a:prstGeom>
          <a:noFill/>
        </p:spPr>
        <p:txBody>
          <a:bodyPr wrap="square" rtlCol="0">
            <a:spAutoFit/>
          </a:bodyPr>
          <a:lstStyle/>
          <a:p>
            <a:r>
              <a:rPr lang="en-US" sz="2400" b="1" dirty="0">
                <a:solidFill>
                  <a:srgbClr val="00141F"/>
                </a:solidFill>
                <a:latin typeface="Calibri" panose="020F0502020204030204" pitchFamily="34" charset="0"/>
                <a:cs typeface="Calibri" panose="020F0502020204030204" pitchFamily="34" charset="0"/>
              </a:rPr>
              <a:t>TWITTER</a:t>
            </a:r>
          </a:p>
        </p:txBody>
      </p:sp>
      <p:sp>
        <p:nvSpPr>
          <p:cNvPr id="22" name="TextBox 21">
            <a:extLst>
              <a:ext uri="{FF2B5EF4-FFF2-40B4-BE49-F238E27FC236}">
                <a16:creationId xmlns:a16="http://schemas.microsoft.com/office/drawing/2014/main" id="{4831D0E5-B0D5-0D4C-A9D0-36A13FBB9B63}"/>
              </a:ext>
            </a:extLst>
          </p:cNvPr>
          <p:cNvSpPr txBox="1"/>
          <p:nvPr/>
        </p:nvSpPr>
        <p:spPr>
          <a:xfrm>
            <a:off x="8524789" y="4652071"/>
            <a:ext cx="2600051" cy="461665"/>
          </a:xfrm>
          <a:prstGeom prst="rect">
            <a:avLst/>
          </a:prstGeom>
          <a:noFill/>
        </p:spPr>
        <p:txBody>
          <a:bodyPr wrap="square" rtlCol="0">
            <a:spAutoFit/>
          </a:bodyPr>
          <a:lstStyle/>
          <a:p>
            <a:r>
              <a:rPr lang="en-US" sz="2400" b="1" dirty="0">
                <a:solidFill>
                  <a:srgbClr val="00141F"/>
                </a:solidFill>
                <a:latin typeface="Calibri" panose="020F0502020204030204" pitchFamily="34" charset="0"/>
                <a:cs typeface="Calibri" panose="020F0502020204030204" pitchFamily="34" charset="0"/>
              </a:rPr>
              <a:t>INSTAGRAM</a:t>
            </a:r>
          </a:p>
        </p:txBody>
      </p:sp>
      <p:pic>
        <p:nvPicPr>
          <p:cNvPr id="24" name="Picture 23">
            <a:extLst>
              <a:ext uri="{FF2B5EF4-FFF2-40B4-BE49-F238E27FC236}">
                <a16:creationId xmlns:a16="http://schemas.microsoft.com/office/drawing/2014/main" id="{BD6E3CAC-59EE-8340-8094-9B767AB3EEB2}"/>
              </a:ext>
            </a:extLst>
          </p:cNvPr>
          <p:cNvPicPr>
            <a:picLocks noChangeAspect="1"/>
          </p:cNvPicPr>
          <p:nvPr/>
        </p:nvPicPr>
        <p:blipFill>
          <a:blip r:embed="rId6"/>
          <a:stretch>
            <a:fillRect/>
          </a:stretch>
        </p:blipFill>
        <p:spPr>
          <a:xfrm>
            <a:off x="10233060" y="5715426"/>
            <a:ext cx="1582824" cy="843169"/>
          </a:xfrm>
          <a:prstGeom prst="rect">
            <a:avLst/>
          </a:prstGeom>
        </p:spPr>
      </p:pic>
    </p:spTree>
    <p:extLst>
      <p:ext uri="{BB962C8B-B14F-4D97-AF65-F5344CB8AC3E}">
        <p14:creationId xmlns:p14="http://schemas.microsoft.com/office/powerpoint/2010/main" val="3486252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54132A-25F0-D948-B3FD-3E8B7CDF5423}"/>
              </a:ext>
            </a:extLst>
          </p:cNvPr>
          <p:cNvSpPr/>
          <p:nvPr/>
        </p:nvSpPr>
        <p:spPr>
          <a:xfrm>
            <a:off x="1" y="-1"/>
            <a:ext cx="12192000" cy="6858000"/>
          </a:xfrm>
          <a:prstGeom prst="rect">
            <a:avLst/>
          </a:prstGeom>
          <a:solidFill>
            <a:srgbClr val="001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a:extLst>
              <a:ext uri="{FF2B5EF4-FFF2-40B4-BE49-F238E27FC236}">
                <a16:creationId xmlns:a16="http://schemas.microsoft.com/office/drawing/2014/main" id="{835AD37E-40F7-0242-ACA0-157F50E2CAA0}"/>
              </a:ext>
            </a:extLst>
          </p:cNvPr>
          <p:cNvSpPr/>
          <p:nvPr/>
        </p:nvSpPr>
        <p:spPr>
          <a:xfrm>
            <a:off x="0" y="0"/>
            <a:ext cx="12192000" cy="836579"/>
          </a:xfrm>
          <a:prstGeom prst="rect">
            <a:avLst/>
          </a:prstGeom>
          <a:solidFill>
            <a:srgbClr val="FF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C00000"/>
              </a:solidFill>
            </a:endParaRPr>
          </a:p>
        </p:txBody>
      </p:sp>
      <p:sp>
        <p:nvSpPr>
          <p:cNvPr id="7" name="TextBox 6">
            <a:extLst>
              <a:ext uri="{FF2B5EF4-FFF2-40B4-BE49-F238E27FC236}">
                <a16:creationId xmlns:a16="http://schemas.microsoft.com/office/drawing/2014/main" id="{2408F1CD-F1AA-174E-8FEB-852658B824C4}"/>
              </a:ext>
            </a:extLst>
          </p:cNvPr>
          <p:cNvSpPr txBox="1"/>
          <p:nvPr/>
        </p:nvSpPr>
        <p:spPr>
          <a:xfrm>
            <a:off x="330738" y="145914"/>
            <a:ext cx="4027251" cy="584775"/>
          </a:xfrm>
          <a:prstGeom prst="rect">
            <a:avLst/>
          </a:prstGeom>
          <a:noFill/>
        </p:spPr>
        <p:txBody>
          <a:bodyPr wrap="square" rtlCol="0">
            <a:spAutoFit/>
          </a:bodyPr>
          <a:lstStyle/>
          <a:p>
            <a:r>
              <a:rPr lang="en-US" sz="3200" b="1" dirty="0">
                <a:solidFill>
                  <a:schemeClr val="bg1"/>
                </a:solidFill>
              </a:rPr>
              <a:t>CONTACT US</a:t>
            </a:r>
          </a:p>
        </p:txBody>
      </p:sp>
      <p:sp>
        <p:nvSpPr>
          <p:cNvPr id="8" name="TextBox 7">
            <a:extLst>
              <a:ext uri="{FF2B5EF4-FFF2-40B4-BE49-F238E27FC236}">
                <a16:creationId xmlns:a16="http://schemas.microsoft.com/office/drawing/2014/main" id="{493F1366-A799-FF44-98EC-D481166E9CF3}"/>
              </a:ext>
            </a:extLst>
          </p:cNvPr>
          <p:cNvSpPr txBox="1"/>
          <p:nvPr/>
        </p:nvSpPr>
        <p:spPr>
          <a:xfrm>
            <a:off x="747562" y="1806734"/>
            <a:ext cx="9295598" cy="584775"/>
          </a:xfrm>
          <a:prstGeom prst="rect">
            <a:avLst/>
          </a:prstGeom>
          <a:noFill/>
        </p:spPr>
        <p:txBody>
          <a:bodyPr wrap="square" rtlCol="0">
            <a:spAutoFit/>
          </a:bodyPr>
          <a:lstStyle/>
          <a:p>
            <a:r>
              <a:rPr lang="en-US" sz="3200" b="1" dirty="0">
                <a:solidFill>
                  <a:schemeClr val="bg1"/>
                </a:solidFill>
              </a:rPr>
              <a:t>www.presbyterianireland.org</a:t>
            </a:r>
          </a:p>
        </p:txBody>
      </p:sp>
      <p:sp>
        <p:nvSpPr>
          <p:cNvPr id="9" name="TextBox 8">
            <a:extLst>
              <a:ext uri="{FF2B5EF4-FFF2-40B4-BE49-F238E27FC236}">
                <a16:creationId xmlns:a16="http://schemas.microsoft.com/office/drawing/2014/main" id="{0438AF18-BE30-3744-A960-216BA9520758}"/>
              </a:ext>
            </a:extLst>
          </p:cNvPr>
          <p:cNvSpPr txBox="1"/>
          <p:nvPr/>
        </p:nvSpPr>
        <p:spPr>
          <a:xfrm>
            <a:off x="747562" y="2844225"/>
            <a:ext cx="9295598" cy="1077218"/>
          </a:xfrm>
          <a:prstGeom prst="rect">
            <a:avLst/>
          </a:prstGeom>
          <a:noFill/>
        </p:spPr>
        <p:txBody>
          <a:bodyPr wrap="square" rtlCol="0">
            <a:spAutoFit/>
          </a:bodyPr>
          <a:lstStyle/>
          <a:p>
            <a:r>
              <a:rPr lang="en-US" sz="3200" b="1" dirty="0">
                <a:solidFill>
                  <a:srgbClr val="FF9400"/>
                </a:solidFill>
              </a:rPr>
              <a:t>E.</a:t>
            </a:r>
            <a:r>
              <a:rPr lang="en-US" sz="3200" b="1" dirty="0">
                <a:solidFill>
                  <a:schemeClr val="bg1"/>
                </a:solidFill>
              </a:rPr>
              <a:t> clw@presbyterianireland.org</a:t>
            </a:r>
          </a:p>
          <a:p>
            <a:r>
              <a:rPr lang="en-US" sz="3200" b="1" dirty="0">
                <a:solidFill>
                  <a:srgbClr val="FF9400"/>
                </a:solidFill>
              </a:rPr>
              <a:t>T. </a:t>
            </a:r>
            <a:r>
              <a:rPr lang="en-US" sz="3200" b="1" dirty="0">
                <a:solidFill>
                  <a:schemeClr val="bg1"/>
                </a:solidFill>
              </a:rPr>
              <a:t>+44(0) 28 9032 2284</a:t>
            </a:r>
          </a:p>
        </p:txBody>
      </p:sp>
      <p:sp>
        <p:nvSpPr>
          <p:cNvPr id="10" name="TextBox 9">
            <a:extLst>
              <a:ext uri="{FF2B5EF4-FFF2-40B4-BE49-F238E27FC236}">
                <a16:creationId xmlns:a16="http://schemas.microsoft.com/office/drawing/2014/main" id="{DC385202-19FE-0B44-84D7-7440BEF6EEDC}"/>
              </a:ext>
            </a:extLst>
          </p:cNvPr>
          <p:cNvSpPr txBox="1"/>
          <p:nvPr/>
        </p:nvSpPr>
        <p:spPr>
          <a:xfrm>
            <a:off x="747562" y="4556455"/>
            <a:ext cx="9295598" cy="1569660"/>
          </a:xfrm>
          <a:prstGeom prst="rect">
            <a:avLst/>
          </a:prstGeom>
          <a:noFill/>
        </p:spPr>
        <p:txBody>
          <a:bodyPr wrap="square" rtlCol="0">
            <a:spAutoFit/>
          </a:bodyPr>
          <a:lstStyle/>
          <a:p>
            <a:r>
              <a:rPr lang="en-US" sz="3200" b="1" dirty="0">
                <a:solidFill>
                  <a:schemeClr val="bg1"/>
                </a:solidFill>
              </a:rPr>
              <a:t>Sign up to PCI E-</a:t>
            </a:r>
            <a:r>
              <a:rPr lang="en-US" sz="3200" b="1" i="1" dirty="0">
                <a:solidFill>
                  <a:schemeClr val="bg1"/>
                </a:solidFill>
              </a:rPr>
              <a:t>quip</a:t>
            </a:r>
            <a:r>
              <a:rPr lang="en-US" sz="3200" b="1" dirty="0">
                <a:solidFill>
                  <a:schemeClr val="bg1"/>
                </a:solidFill>
              </a:rPr>
              <a:t> to be kept up-to-date with future resources and events for your congregation.</a:t>
            </a:r>
          </a:p>
          <a:p>
            <a:r>
              <a:rPr lang="en-US" sz="3200" b="1" dirty="0">
                <a:solidFill>
                  <a:schemeClr val="bg1"/>
                </a:solidFill>
              </a:rPr>
              <a:t>www.presbyterianireland.org/e-quip</a:t>
            </a:r>
          </a:p>
        </p:txBody>
      </p:sp>
      <p:pic>
        <p:nvPicPr>
          <p:cNvPr id="1026" name="Picture 2" descr="https://www.presbyterianireland.org/getmedia/44a295ee-7851-423a-9bf5-99418a87b33a/Equip_Logo_page-banner.jpg.aspx?width=500&amp;height=161">
            <a:extLst>
              <a:ext uri="{FF2B5EF4-FFF2-40B4-BE49-F238E27FC236}">
                <a16:creationId xmlns:a16="http://schemas.microsoft.com/office/drawing/2014/main" id="{1CB02638-ED1F-4781-BDF9-0AE568CFA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86" y="2636692"/>
            <a:ext cx="47625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80799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E3CAC-59EE-8340-8094-9B767AB3EEB2}"/>
              </a:ext>
            </a:extLst>
          </p:cNvPr>
          <p:cNvPicPr>
            <a:picLocks noChangeAspect="1"/>
          </p:cNvPicPr>
          <p:nvPr/>
        </p:nvPicPr>
        <p:blipFill>
          <a:blip r:embed="rId2"/>
          <a:stretch>
            <a:fillRect/>
          </a:stretch>
        </p:blipFill>
        <p:spPr>
          <a:xfrm>
            <a:off x="1999427" y="830779"/>
            <a:ext cx="8193141" cy="4364479"/>
          </a:xfrm>
          <a:prstGeom prst="rect">
            <a:avLst/>
          </a:prstGeom>
        </p:spPr>
      </p:pic>
      <p:pic>
        <p:nvPicPr>
          <p:cNvPr id="7" name="Picture 6">
            <a:extLst>
              <a:ext uri="{FF2B5EF4-FFF2-40B4-BE49-F238E27FC236}">
                <a16:creationId xmlns:a16="http://schemas.microsoft.com/office/drawing/2014/main" id="{4A551D82-A0FD-6A4E-86E3-79DC5B2BC180}"/>
              </a:ext>
            </a:extLst>
          </p:cNvPr>
          <p:cNvPicPr>
            <a:picLocks noChangeAspect="1"/>
          </p:cNvPicPr>
          <p:nvPr/>
        </p:nvPicPr>
        <p:blipFill>
          <a:blip r:embed="rId3"/>
          <a:stretch>
            <a:fillRect/>
          </a:stretch>
        </p:blipFill>
        <p:spPr>
          <a:xfrm>
            <a:off x="5243172" y="5327296"/>
            <a:ext cx="1705653" cy="591674"/>
          </a:xfrm>
          <a:prstGeom prst="rect">
            <a:avLst/>
          </a:prstGeom>
        </p:spPr>
      </p:pic>
    </p:spTree>
    <p:extLst>
      <p:ext uri="{BB962C8B-B14F-4D97-AF65-F5344CB8AC3E}">
        <p14:creationId xmlns:p14="http://schemas.microsoft.com/office/powerpoint/2010/main" val="218748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FB3BFB-2BE4-0E47-832E-05C7C8887EC8}"/>
              </a:ext>
            </a:extLst>
          </p:cNvPr>
          <p:cNvSpPr/>
          <p:nvPr/>
        </p:nvSpPr>
        <p:spPr>
          <a:xfrm>
            <a:off x="1" y="0"/>
            <a:ext cx="12192000" cy="6858000"/>
          </a:xfrm>
          <a:prstGeom prst="rect">
            <a:avLst/>
          </a:prstGeom>
          <a:solidFill>
            <a:srgbClr val="001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EC7BD3-69FD-354A-A529-49D76D6D541A}"/>
              </a:ext>
            </a:extLst>
          </p:cNvPr>
          <p:cNvPicPr>
            <a:picLocks noChangeAspect="1"/>
          </p:cNvPicPr>
          <p:nvPr/>
        </p:nvPicPr>
        <p:blipFill>
          <a:blip r:embed="rId3"/>
          <a:stretch>
            <a:fillRect/>
          </a:stretch>
        </p:blipFill>
        <p:spPr>
          <a:xfrm>
            <a:off x="10331420" y="5624763"/>
            <a:ext cx="1606930" cy="1136888"/>
          </a:xfrm>
          <a:prstGeom prst="rect">
            <a:avLst/>
          </a:prstGeom>
        </p:spPr>
      </p:pic>
      <p:sp>
        <p:nvSpPr>
          <p:cNvPr id="5" name="TextBox 4">
            <a:extLst>
              <a:ext uri="{FF2B5EF4-FFF2-40B4-BE49-F238E27FC236}">
                <a16:creationId xmlns:a16="http://schemas.microsoft.com/office/drawing/2014/main" id="{3F6968BD-EAFA-5E45-8358-945990ADD4DA}"/>
              </a:ext>
            </a:extLst>
          </p:cNvPr>
          <p:cNvSpPr txBox="1"/>
          <p:nvPr/>
        </p:nvSpPr>
        <p:spPr>
          <a:xfrm>
            <a:off x="6673140" y="2267839"/>
            <a:ext cx="5265210" cy="2739211"/>
          </a:xfrm>
          <a:prstGeom prst="rect">
            <a:avLst/>
          </a:prstGeom>
          <a:noFill/>
        </p:spPr>
        <p:txBody>
          <a:bodyPr wrap="square" rtlCol="0">
            <a:spAutoFit/>
          </a:bodyPr>
          <a:lstStyle/>
          <a:p>
            <a:pPr algn="r"/>
            <a:r>
              <a:rPr lang="en-US" sz="3600" i="1" dirty="0">
                <a:solidFill>
                  <a:srgbClr val="FF9300"/>
                </a:solidFill>
              </a:rPr>
              <a:t>“Hope deferred makes the heart sick, but a dream fulfilled is a tree of life.”</a:t>
            </a:r>
          </a:p>
          <a:p>
            <a:pPr algn="r"/>
            <a:endParaRPr lang="en-US" sz="3600" dirty="0">
              <a:solidFill>
                <a:srgbClr val="FF9300"/>
              </a:solidFill>
            </a:endParaRPr>
          </a:p>
          <a:p>
            <a:pPr algn="r"/>
            <a:r>
              <a:rPr lang="en-US" sz="2800" dirty="0">
                <a:solidFill>
                  <a:srgbClr val="FF9300"/>
                </a:solidFill>
              </a:rPr>
              <a:t>Proverbs 13:12</a:t>
            </a:r>
            <a:endParaRPr lang="en-GB" sz="2800" dirty="0">
              <a:solidFill>
                <a:srgbClr val="FF9300"/>
              </a:solidFill>
            </a:endParaRPr>
          </a:p>
        </p:txBody>
      </p:sp>
      <p:pic>
        <p:nvPicPr>
          <p:cNvPr id="6" name="Picture 5" descr="STEP-BY-STEP I A COVID-19 HEALTH PROTOCOL - Miriam Martineau"/>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5823284" cy="6858000"/>
          </a:xfrm>
          <a:prstGeom prst="rect">
            <a:avLst/>
          </a:prstGeom>
          <a:noFill/>
          <a:ln>
            <a:noFill/>
          </a:ln>
        </p:spPr>
      </p:pic>
    </p:spTree>
    <p:extLst>
      <p:ext uri="{BB962C8B-B14F-4D97-AF65-F5344CB8AC3E}">
        <p14:creationId xmlns:p14="http://schemas.microsoft.com/office/powerpoint/2010/main" val="11197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pic>
        <p:nvPicPr>
          <p:cNvPr id="7" name="Picture 6" descr="Unfolding Polyhedron Nets - Wolfram Demonstrations Project"/>
          <p:cNvPicPr/>
          <p:nvPr/>
        </p:nvPicPr>
        <p:blipFill rotWithShape="1">
          <a:blip r:embed="rId3">
            <a:extLst>
              <a:ext uri="{28A0092B-C50C-407E-A947-70E740481C1C}">
                <a14:useLocalDpi xmlns:a14="http://schemas.microsoft.com/office/drawing/2010/main" val="0"/>
              </a:ext>
            </a:extLst>
          </a:blip>
          <a:srcRect l="24716" t="41115" r="18511" b="20788"/>
          <a:stretch/>
        </p:blipFill>
        <p:spPr bwMode="auto">
          <a:xfrm>
            <a:off x="43320" y="3304772"/>
            <a:ext cx="4343424" cy="3426038"/>
          </a:xfrm>
          <a:prstGeom prst="rect">
            <a:avLst/>
          </a:prstGeom>
          <a:noFill/>
          <a:ln>
            <a:noFill/>
          </a:ln>
          <a:extLst>
            <a:ext uri="{53640926-AAD7-44D8-BBD7-CCE9431645EC}">
              <a14:shadowObscured xmlns:a14="http://schemas.microsoft.com/office/drawing/2010/main"/>
            </a:ext>
          </a:extLst>
        </p:spPr>
      </p:pic>
      <p:pic>
        <p:nvPicPr>
          <p:cNvPr id="13" name="Picture 12" descr="Unravelling Knitted Fabric Stock Photo - Download Image Now - iStock"/>
          <p:cNvPicPr/>
          <p:nvPr/>
        </p:nvPicPr>
        <p:blipFill>
          <a:blip r:embed="rId4">
            <a:extLst>
              <a:ext uri="{28A0092B-C50C-407E-A947-70E740481C1C}">
                <a14:useLocalDpi xmlns:a14="http://schemas.microsoft.com/office/drawing/2010/main" val="0"/>
              </a:ext>
            </a:extLst>
          </a:blip>
          <a:srcRect/>
          <a:stretch>
            <a:fillRect/>
          </a:stretch>
        </p:blipFill>
        <p:spPr bwMode="auto">
          <a:xfrm>
            <a:off x="5953914" y="836579"/>
            <a:ext cx="4324492" cy="6021421"/>
          </a:xfrm>
          <a:prstGeom prst="rect">
            <a:avLst/>
          </a:prstGeom>
          <a:noFill/>
          <a:ln>
            <a:noFill/>
          </a:ln>
        </p:spPr>
      </p:pic>
      <p:sp>
        <p:nvSpPr>
          <p:cNvPr id="14" name="TextBox 13">
            <a:extLst>
              <a:ext uri="{FF2B5EF4-FFF2-40B4-BE49-F238E27FC236}">
                <a16:creationId xmlns:a16="http://schemas.microsoft.com/office/drawing/2014/main" id="{65DB90E3-4A0F-8647-9866-69A11FF714A4}"/>
              </a:ext>
            </a:extLst>
          </p:cNvPr>
          <p:cNvSpPr txBox="1"/>
          <p:nvPr/>
        </p:nvSpPr>
        <p:spPr>
          <a:xfrm>
            <a:off x="5612690" y="1964047"/>
            <a:ext cx="5546677" cy="3466655"/>
          </a:xfrm>
          <a:prstGeom prst="rect">
            <a:avLst/>
          </a:prstGeom>
          <a:noFill/>
        </p:spPr>
        <p:txBody>
          <a:bodyPr wrap="square" rtlCol="0">
            <a:spAutoFit/>
          </a:bodyPr>
          <a:lstStyle/>
          <a:p>
            <a:pPr marL="457200">
              <a:lnSpc>
                <a:spcPct val="107000"/>
              </a:lnSpc>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Not </a:t>
            </a:r>
          </a:p>
          <a:p>
            <a:pPr marL="457200">
              <a:lnSpc>
                <a:spcPct val="107000"/>
              </a:lnSpc>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unravelling </a:t>
            </a:r>
          </a:p>
          <a:p>
            <a:pPr marL="457200">
              <a:lnSpc>
                <a:spcPct val="107000"/>
              </a:lnSpc>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5DB90E3-4A0F-8647-9866-69A11FF714A4}"/>
              </a:ext>
            </a:extLst>
          </p:cNvPr>
          <p:cNvSpPr txBox="1"/>
          <p:nvPr/>
        </p:nvSpPr>
        <p:spPr>
          <a:xfrm>
            <a:off x="932286" y="2765321"/>
            <a:ext cx="5546677" cy="2075889"/>
          </a:xfrm>
          <a:prstGeom prst="rect">
            <a:avLst/>
          </a:prstGeom>
          <a:noFill/>
        </p:spPr>
        <p:txBody>
          <a:bodyPr wrap="square" rtlCol="0">
            <a:spAutoFit/>
          </a:bodyPr>
          <a:lstStyle/>
          <a:p>
            <a:pPr marL="457200">
              <a:lnSpc>
                <a:spcPct val="107000"/>
              </a:lnSpc>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Unfolding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430057A9-6A7F-D047-9374-2377C768DD09}"/>
              </a:ext>
            </a:extLst>
          </p:cNvPr>
          <p:cNvCxnSpPr/>
          <p:nvPr/>
        </p:nvCxnSpPr>
        <p:spPr>
          <a:xfrm>
            <a:off x="5286593" y="1240221"/>
            <a:ext cx="0" cy="50344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4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5749048" y="1957161"/>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pic>
        <p:nvPicPr>
          <p:cNvPr id="8" name="Picture 7">
            <a:extLst>
              <a:ext uri="{FF2B5EF4-FFF2-40B4-BE49-F238E27FC236}">
                <a16:creationId xmlns:a16="http://schemas.microsoft.com/office/drawing/2014/main" id="{F27B7188-179E-E84F-8C6F-C49D4F5B590C}"/>
              </a:ext>
            </a:extLst>
          </p:cNvPr>
          <p:cNvPicPr>
            <a:picLocks noChangeAspect="1"/>
          </p:cNvPicPr>
          <p:nvPr/>
        </p:nvPicPr>
        <p:blipFill>
          <a:blip r:embed="rId2"/>
          <a:stretch>
            <a:fillRect/>
          </a:stretch>
        </p:blipFill>
        <p:spPr>
          <a:xfrm>
            <a:off x="1321653" y="2564100"/>
            <a:ext cx="4014283" cy="2000049"/>
          </a:xfrm>
          <a:prstGeom prst="rect">
            <a:avLst/>
          </a:prstGeom>
        </p:spPr>
      </p:pic>
      <p:sp>
        <p:nvSpPr>
          <p:cNvPr id="12" name="TextBox 11">
            <a:extLst>
              <a:ext uri="{FF2B5EF4-FFF2-40B4-BE49-F238E27FC236}">
                <a16:creationId xmlns:a16="http://schemas.microsoft.com/office/drawing/2014/main" id="{65DB90E3-4A0F-8647-9866-69A11FF714A4}"/>
              </a:ext>
            </a:extLst>
          </p:cNvPr>
          <p:cNvSpPr txBox="1"/>
          <p:nvPr/>
        </p:nvSpPr>
        <p:spPr>
          <a:xfrm>
            <a:off x="5917213" y="2443780"/>
            <a:ext cx="5546677" cy="2397451"/>
          </a:xfrm>
          <a:prstGeom prst="rect">
            <a:avLst/>
          </a:prstGeom>
          <a:noFill/>
        </p:spPr>
        <p:txBody>
          <a:bodyPr wrap="square" rtlCol="0">
            <a:spAutoFit/>
          </a:bodyPr>
          <a:lstStyle/>
          <a:p>
            <a:pPr marL="457200">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Be ready to make the most of the gradual easing of restrictions to grasp the opportunities of what each new freedom allows you to do.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658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5749048" y="1957161"/>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822620" y="2375626"/>
            <a:ext cx="5546677" cy="2376997"/>
          </a:xfrm>
          <a:prstGeom prst="rect">
            <a:avLst/>
          </a:prstGeom>
          <a:noFill/>
        </p:spPr>
        <p:txBody>
          <a:bodyPr wrap="square" rtlCol="0">
            <a:spAutoFit/>
          </a:bodyPr>
          <a:lstStyle/>
          <a:p>
            <a:pPr marL="457200" lvl="0">
              <a:lnSpc>
                <a:spcPct val="107000"/>
              </a:lnSpc>
              <a:spcAft>
                <a:spcPts val="800"/>
              </a:spcAft>
            </a:pPr>
            <a:r>
              <a:rPr lang="en-GB" sz="2800" dirty="0">
                <a:solidFill>
                  <a:prstClr val="black"/>
                </a:solidFill>
                <a:latin typeface="Calibri" panose="020F0502020204030204" pitchFamily="34" charset="0"/>
                <a:ea typeface="Calibri" panose="020F0502020204030204" pitchFamily="34" charset="0"/>
                <a:cs typeface="Calibri" panose="020F0502020204030204" pitchFamily="34" charset="0"/>
              </a:rPr>
              <a:t>Treat the gradual easing of restrictions as your friend in setting a sensible pace for a return to what feels like a more natural rhythm of church life. </a:t>
            </a:r>
            <a:endParaRPr lang="en-GB"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0983B4E-591A-8549-9DB3-05E85E14CB73}"/>
              </a:ext>
            </a:extLst>
          </p:cNvPr>
          <p:cNvPicPr>
            <a:picLocks noChangeAspect="1"/>
          </p:cNvPicPr>
          <p:nvPr/>
        </p:nvPicPr>
        <p:blipFill>
          <a:blip r:embed="rId2"/>
          <a:stretch>
            <a:fillRect/>
          </a:stretch>
        </p:blipFill>
        <p:spPr>
          <a:xfrm>
            <a:off x="1423771" y="2564131"/>
            <a:ext cx="4014161" cy="1999988"/>
          </a:xfrm>
          <a:prstGeom prst="rect">
            <a:avLst/>
          </a:prstGeom>
        </p:spPr>
      </p:pic>
    </p:spTree>
    <p:extLst>
      <p:ext uri="{BB962C8B-B14F-4D97-AF65-F5344CB8AC3E}">
        <p14:creationId xmlns:p14="http://schemas.microsoft.com/office/powerpoint/2010/main" val="406734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flipH="1">
            <a:off x="5680841" y="1986455"/>
            <a:ext cx="10621" cy="3184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680841" y="2145110"/>
            <a:ext cx="5830034" cy="2838021"/>
          </a:xfrm>
          <a:prstGeom prst="rect">
            <a:avLst/>
          </a:prstGeom>
          <a:noFill/>
        </p:spPr>
        <p:txBody>
          <a:bodyPr wrap="square" rtlCol="0">
            <a:spAutoFit/>
          </a:bodyPr>
          <a:lstStyle/>
          <a:p>
            <a:pPr marL="457200">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Focus on getting core things back first, beginning with the restoration of worship, followed by gatherings which promote reconnection with those groups with whom ties have been most weakened.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9632E2E-64FE-794D-9DC9-301EDBD59CD2}"/>
              </a:ext>
            </a:extLst>
          </p:cNvPr>
          <p:cNvPicPr>
            <a:picLocks noChangeAspect="1"/>
          </p:cNvPicPr>
          <p:nvPr/>
        </p:nvPicPr>
        <p:blipFill>
          <a:blip r:embed="rId3"/>
          <a:stretch>
            <a:fillRect/>
          </a:stretch>
        </p:blipFill>
        <p:spPr>
          <a:xfrm>
            <a:off x="1304284" y="2564097"/>
            <a:ext cx="4014283" cy="2000049"/>
          </a:xfrm>
          <a:prstGeom prst="rect">
            <a:avLst/>
          </a:prstGeom>
        </p:spPr>
      </p:pic>
    </p:spTree>
    <p:extLst>
      <p:ext uri="{BB962C8B-B14F-4D97-AF65-F5344CB8AC3E}">
        <p14:creationId xmlns:p14="http://schemas.microsoft.com/office/powerpoint/2010/main" val="150067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057A9-6A7F-D047-9374-2377C768DD09}"/>
              </a:ext>
            </a:extLst>
          </p:cNvPr>
          <p:cNvCxnSpPr/>
          <p:nvPr/>
        </p:nvCxnSpPr>
        <p:spPr>
          <a:xfrm>
            <a:off x="5749048" y="1957161"/>
            <a:ext cx="0" cy="3213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7784CD-34C8-2041-8188-788B005D632A}"/>
              </a:ext>
            </a:extLst>
          </p:cNvPr>
          <p:cNvSpPr/>
          <p:nvPr/>
        </p:nvSpPr>
        <p:spPr>
          <a:xfrm>
            <a:off x="0" y="0"/>
            <a:ext cx="12192000" cy="83657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9300"/>
              </a:solidFill>
            </a:endParaRPr>
          </a:p>
        </p:txBody>
      </p:sp>
      <p:sp>
        <p:nvSpPr>
          <p:cNvPr id="11" name="TextBox 10">
            <a:extLst>
              <a:ext uri="{FF2B5EF4-FFF2-40B4-BE49-F238E27FC236}">
                <a16:creationId xmlns:a16="http://schemas.microsoft.com/office/drawing/2014/main" id="{35C50F04-6342-244B-A880-AE25724D0ACB}"/>
              </a:ext>
            </a:extLst>
          </p:cNvPr>
          <p:cNvSpPr txBox="1"/>
          <p:nvPr/>
        </p:nvSpPr>
        <p:spPr>
          <a:xfrm>
            <a:off x="330738" y="145914"/>
            <a:ext cx="9002448" cy="584775"/>
          </a:xfrm>
          <a:prstGeom prst="rect">
            <a:avLst/>
          </a:prstGeom>
          <a:noFill/>
        </p:spPr>
        <p:txBody>
          <a:bodyPr wrap="square" rtlCol="0">
            <a:spAutoFit/>
          </a:bodyPr>
          <a:lstStyle/>
          <a:p>
            <a:r>
              <a:rPr lang="en-US" sz="3200" b="1" dirty="0">
                <a:solidFill>
                  <a:schemeClr val="bg1"/>
                </a:solidFill>
              </a:rPr>
              <a:t>APPROACHING THE JOURNEY OUT OF LOCKDOWN </a:t>
            </a:r>
          </a:p>
        </p:txBody>
      </p:sp>
      <p:sp>
        <p:nvSpPr>
          <p:cNvPr id="12" name="TextBox 11">
            <a:extLst>
              <a:ext uri="{FF2B5EF4-FFF2-40B4-BE49-F238E27FC236}">
                <a16:creationId xmlns:a16="http://schemas.microsoft.com/office/drawing/2014/main" id="{65DB90E3-4A0F-8647-9866-69A11FF714A4}"/>
              </a:ext>
            </a:extLst>
          </p:cNvPr>
          <p:cNvSpPr txBox="1"/>
          <p:nvPr/>
        </p:nvSpPr>
        <p:spPr>
          <a:xfrm>
            <a:off x="5749048" y="2145114"/>
            <a:ext cx="5991007" cy="2838021"/>
          </a:xfrm>
          <a:prstGeom prst="rect">
            <a:avLst/>
          </a:prstGeom>
          <a:noFill/>
        </p:spPr>
        <p:txBody>
          <a:bodyPr wrap="square" rtlCol="0" anchor="ctr" anchorCtr="0">
            <a:spAutoFit/>
          </a:bodyPr>
          <a:lstStyle/>
          <a:p>
            <a:pPr marL="457200">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Give yourself permission to acknowledge that not everything you did before should recommence and that there may be new and different ways of reshaping core activities of church life.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7B7BC48-9FB2-0445-AF41-0CB945B0AB0C}"/>
              </a:ext>
            </a:extLst>
          </p:cNvPr>
          <p:cNvPicPr>
            <a:picLocks noChangeAspect="1"/>
          </p:cNvPicPr>
          <p:nvPr/>
        </p:nvPicPr>
        <p:blipFill>
          <a:blip r:embed="rId2"/>
          <a:stretch>
            <a:fillRect/>
          </a:stretch>
        </p:blipFill>
        <p:spPr>
          <a:xfrm>
            <a:off x="1266993" y="2594995"/>
            <a:ext cx="3890267" cy="1938260"/>
          </a:xfrm>
          <a:prstGeom prst="rect">
            <a:avLst/>
          </a:prstGeom>
        </p:spPr>
      </p:pic>
    </p:spTree>
    <p:extLst>
      <p:ext uri="{BB962C8B-B14F-4D97-AF65-F5344CB8AC3E}">
        <p14:creationId xmlns:p14="http://schemas.microsoft.com/office/powerpoint/2010/main" val="77069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10452</TotalTime>
  <Words>1102</Words>
  <Application>Microsoft Office PowerPoint</Application>
  <PresentationFormat>Widescreen</PresentationFormat>
  <Paragraphs>157</Paragraphs>
  <Slides>38</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Didot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McCormick</dc:creator>
  <cp:lastModifiedBy>Lynne Herbison</cp:lastModifiedBy>
  <cp:revision>119</cp:revision>
  <dcterms:created xsi:type="dcterms:W3CDTF">2021-04-12T11:00:50Z</dcterms:created>
  <dcterms:modified xsi:type="dcterms:W3CDTF">2021-05-26T12:22:39Z</dcterms:modified>
</cp:coreProperties>
</file>