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84" r:id="rId2"/>
  </p:sldMasterIdLst>
  <p:notesMasterIdLst>
    <p:notesMasterId r:id="rId12"/>
  </p:notesMasterIdLst>
  <p:handoutMasterIdLst>
    <p:handoutMasterId r:id="rId13"/>
  </p:handoutMasterIdLst>
  <p:sldIdLst>
    <p:sldId id="256" r:id="rId3"/>
    <p:sldId id="257" r:id="rId4"/>
    <p:sldId id="258" r:id="rId5"/>
    <p:sldId id="262" r:id="rId6"/>
    <p:sldId id="261" r:id="rId7"/>
    <p:sldId id="259" r:id="rId8"/>
    <p:sldId id="260" r:id="rId9"/>
    <p:sldId id="263" r:id="rId10"/>
    <p:sldId id="26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53119" autoAdjust="0"/>
  </p:normalViewPr>
  <p:slideViewPr>
    <p:cSldViewPr snapToGrid="0" snapToObjects="1" showGuides="1">
      <p:cViewPr varScale="1">
        <p:scale>
          <a:sx n="98" d="100"/>
          <a:sy n="98" d="100"/>
        </p:scale>
        <p:origin x="-4472" y="-104"/>
      </p:cViewPr>
      <p:guideLst>
        <p:guide orient="horz" pos="1976"/>
        <p:guide pos="21"/>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311DE8D-55EC-A445-A30E-B4C7151B9183}" type="datetimeFigureOut">
              <a:rPr lang="en-US" smtClean="0"/>
              <a:t>14/05/2014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0200126-6C78-B045-839F-B6B624DC0884}" type="slidenum">
              <a:rPr lang="en-US" smtClean="0"/>
              <a:t>‹#›</a:t>
            </a:fld>
            <a:endParaRPr lang="en-US"/>
          </a:p>
        </p:txBody>
      </p:sp>
    </p:spTree>
    <p:extLst>
      <p:ext uri="{BB962C8B-B14F-4D97-AF65-F5344CB8AC3E}">
        <p14:creationId xmlns:p14="http://schemas.microsoft.com/office/powerpoint/2010/main" val="2478885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66FCB8-47FE-EF4B-9279-B6DDD9081DA3}" type="datetimeFigureOut">
              <a:rPr lang="en-US" smtClean="0"/>
              <a:t>14/05/2014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2CDC86-F783-1141-BA93-AC4C38ABBDE9}" type="slidenum">
              <a:rPr lang="en-US" smtClean="0"/>
              <a:t>‹#›</a:t>
            </a:fld>
            <a:endParaRPr lang="en-US"/>
          </a:p>
        </p:txBody>
      </p:sp>
    </p:spTree>
    <p:extLst>
      <p:ext uri="{BB962C8B-B14F-4D97-AF65-F5344CB8AC3E}">
        <p14:creationId xmlns:p14="http://schemas.microsoft.com/office/powerpoint/2010/main" val="297445249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1" u="none" strike="noStrike" kern="1200" baseline="0" dirty="0" smtClean="0">
                <a:solidFill>
                  <a:schemeClr val="tx1"/>
                </a:solidFill>
                <a:latin typeface="+mn-lt"/>
                <a:ea typeface="+mn-ea"/>
                <a:cs typeface="+mn-cs"/>
              </a:rPr>
              <a:t>The Face of Giving</a:t>
            </a:r>
            <a:endParaRPr lang="en-US" sz="1200" b="0" i="0" u="none" strike="noStrike" kern="1200" baseline="0" dirty="0" smtClean="0">
              <a:solidFill>
                <a:schemeClr val="tx1"/>
              </a:solidFill>
              <a:latin typeface="+mn-lt"/>
              <a:ea typeface="+mn-ea"/>
              <a:cs typeface="+mn-cs"/>
            </a:endParaRPr>
          </a:p>
          <a:p>
            <a:pPr rtl="0"/>
            <a:r>
              <a:rPr lang="en-US" sz="1200" b="0" i="0" u="none" strike="noStrike" kern="1200" baseline="0" dirty="0" smtClean="0">
                <a:solidFill>
                  <a:schemeClr val="tx1"/>
                </a:solidFill>
                <a:latin typeface="+mn-lt"/>
                <a:ea typeface="+mn-ea"/>
                <a:cs typeface="+mn-cs"/>
              </a:rPr>
              <a:t>First of all, put a face on giving: the loving face of the Father who calls and welcomes His children home. </a:t>
            </a:r>
          </a:p>
          <a:p>
            <a:pPr rtl="0"/>
            <a:r>
              <a:rPr lang="en-US" sz="1200" b="0" i="0" u="none" strike="noStrike" kern="1200" baseline="0" dirty="0" smtClean="0">
                <a:solidFill>
                  <a:schemeClr val="tx1"/>
                </a:solidFill>
                <a:latin typeface="+mn-lt"/>
                <a:ea typeface="+mn-ea"/>
                <a:cs typeface="+mn-cs"/>
              </a:rPr>
              <a:t>Our giving occurs in the context of this relationship. It is a response to who God is and all he has done for us. </a:t>
            </a:r>
          </a:p>
          <a:p>
            <a:pPr rtl="0"/>
            <a:r>
              <a:rPr lang="en-US" sz="1200" b="1" i="0" u="none" strike="noStrike" kern="1200" baseline="0" dirty="0" smtClean="0">
                <a:solidFill>
                  <a:schemeClr val="tx1"/>
                </a:solidFill>
                <a:latin typeface="+mn-lt"/>
                <a:ea typeface="+mn-ea"/>
                <a:cs typeface="+mn-cs"/>
              </a:rPr>
              <a:t>We love because God first loved us.</a:t>
            </a:r>
            <a:r>
              <a:rPr lang="en-US" sz="1200" b="0" i="0" u="none" strike="noStrike" kern="1200" baseline="0" dirty="0" smtClean="0">
                <a:solidFill>
                  <a:schemeClr val="tx1"/>
                </a:solidFill>
                <a:latin typeface="+mn-lt"/>
                <a:ea typeface="+mn-ea"/>
                <a:cs typeface="+mn-cs"/>
              </a:rPr>
              <a:t> We forgive because we know what it is to be forgiven. We are compassionate because compassion has been showered upon us. And we give because God is the great giver, giving even his Son.</a:t>
            </a:r>
          </a:p>
        </p:txBody>
      </p:sp>
      <p:sp>
        <p:nvSpPr>
          <p:cNvPr id="4" name="Slide Number Placeholder 3"/>
          <p:cNvSpPr>
            <a:spLocks noGrp="1"/>
          </p:cNvSpPr>
          <p:nvPr>
            <p:ph type="sldNum" sz="quarter" idx="10"/>
          </p:nvPr>
        </p:nvSpPr>
        <p:spPr/>
        <p:txBody>
          <a:bodyPr/>
          <a:lstStyle/>
          <a:p>
            <a:fld id="{0C2CDC86-F783-1141-BA93-AC4C38ABBDE9}" type="slidenum">
              <a:rPr lang="en-US" smtClean="0"/>
              <a:t>3</a:t>
            </a:fld>
            <a:endParaRPr lang="en-US"/>
          </a:p>
        </p:txBody>
      </p:sp>
    </p:spTree>
    <p:extLst>
      <p:ext uri="{BB962C8B-B14F-4D97-AF65-F5344CB8AC3E}">
        <p14:creationId xmlns:p14="http://schemas.microsoft.com/office/powerpoint/2010/main" val="134115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1" u="none" strike="noStrike" kern="1200" baseline="0" dirty="0" smtClean="0">
                <a:solidFill>
                  <a:schemeClr val="tx1"/>
                </a:solidFill>
                <a:latin typeface="+mn-lt"/>
                <a:ea typeface="+mn-ea"/>
                <a:cs typeface="+mn-cs"/>
              </a:rPr>
              <a:t>The Grace of Giving</a:t>
            </a:r>
            <a:endParaRPr lang="en-US" sz="1200" b="0" i="0" u="none" strike="noStrike" kern="1200" baseline="0" dirty="0" smtClean="0">
              <a:solidFill>
                <a:schemeClr val="tx1"/>
              </a:solidFill>
              <a:latin typeface="+mn-lt"/>
              <a:ea typeface="+mn-ea"/>
              <a:cs typeface="+mn-cs"/>
            </a:endParaRPr>
          </a:p>
          <a:p>
            <a:pPr rtl="0"/>
            <a:r>
              <a:rPr lang="en-US" sz="1200" b="0" i="0" u="none" strike="noStrike" kern="1200" baseline="0" dirty="0" smtClean="0">
                <a:solidFill>
                  <a:schemeClr val="tx1"/>
                </a:solidFill>
                <a:latin typeface="+mn-lt"/>
                <a:ea typeface="+mn-ea"/>
                <a:cs typeface="+mn-cs"/>
              </a:rPr>
              <a:t>Giving is a response to the grace that God extends to us. Whilst we can never match the extent of God’s giving, we should seek to emulate its spirit, our imitation of God’s love played out in our attitudes and actions.</a:t>
            </a:r>
          </a:p>
          <a:p>
            <a:pPr rtl="0"/>
            <a:r>
              <a:rPr lang="en-US" sz="1200" b="1" i="0" u="none" strike="noStrike" kern="1200" baseline="0" dirty="0" smtClean="0">
                <a:solidFill>
                  <a:schemeClr val="tx1"/>
                </a:solidFill>
                <a:latin typeface="+mn-lt"/>
                <a:ea typeface="+mn-ea"/>
                <a:cs typeface="+mn-cs"/>
              </a:rPr>
              <a:t>There is freedom and joy in giving</a:t>
            </a:r>
            <a:r>
              <a:rPr lang="en-US" sz="1200" b="0" i="0" u="none" strike="noStrike" kern="1200" baseline="0" dirty="0" smtClean="0">
                <a:solidFill>
                  <a:schemeClr val="tx1"/>
                </a:solidFill>
                <a:latin typeface="+mn-lt"/>
                <a:ea typeface="+mn-ea"/>
                <a:cs typeface="+mn-cs"/>
              </a:rPr>
              <a:t> that is totally non-transactional. We cut no deals with God and our giving earns us nothing: everything we need to earn has been earned for us by Jesus. </a:t>
            </a:r>
          </a:p>
          <a:p>
            <a:pPr rtl="0"/>
            <a:r>
              <a:rPr lang="en-US" sz="1200" b="1" i="0" u="none" strike="noStrike" kern="1200" baseline="0" dirty="0" smtClean="0">
                <a:solidFill>
                  <a:schemeClr val="tx1"/>
                </a:solidFill>
                <a:latin typeface="+mn-lt"/>
                <a:ea typeface="+mn-ea"/>
                <a:cs typeface="+mn-cs"/>
              </a:rPr>
              <a:t>Giving, therefore, should never be a matter of guilt.</a:t>
            </a:r>
            <a:r>
              <a:rPr lang="en-US" sz="1200" b="0" i="0" u="none" strike="noStrike" kern="1200" baseline="0" dirty="0" smtClean="0">
                <a:solidFill>
                  <a:schemeClr val="tx1"/>
                </a:solidFill>
                <a:latin typeface="+mn-lt"/>
                <a:ea typeface="+mn-ea"/>
                <a:cs typeface="+mn-cs"/>
              </a:rPr>
              <a:t> None of us would like to receive a gift that is thrust miserably into our hands, nothing but an obligation. God is no different.</a:t>
            </a:r>
          </a:p>
          <a:p>
            <a:pPr rtl="0"/>
            <a:r>
              <a:rPr lang="en-US" sz="1200" b="1" i="0" u="none" strike="noStrike" kern="1200" baseline="0" dirty="0" smtClean="0">
                <a:solidFill>
                  <a:schemeClr val="tx1"/>
                </a:solidFill>
                <a:latin typeface="+mn-lt"/>
                <a:ea typeface="+mn-ea"/>
                <a:cs typeface="+mn-cs"/>
              </a:rPr>
              <a:t>Cheerful giving means generous giving.</a:t>
            </a:r>
            <a:r>
              <a:rPr lang="en-US" sz="1200" b="0" i="0" u="none" strike="noStrike" kern="1200" baseline="0" dirty="0" smtClean="0">
                <a:solidFill>
                  <a:schemeClr val="tx1"/>
                </a:solidFill>
                <a:latin typeface="+mn-lt"/>
                <a:ea typeface="+mn-ea"/>
                <a:cs typeface="+mn-cs"/>
              </a:rPr>
              <a:t> The Old Testament taught the principle of tithing, giving 10% of income. Whilst the New Testament does not command tithing, reflecting our new found freedom from law, a tithe is a guide rather than a command and remains a benchmark.</a:t>
            </a:r>
          </a:p>
          <a:p>
            <a:pPr rtl="0"/>
            <a:r>
              <a:rPr lang="en-US" sz="1200" b="1" i="0" u="none" strike="noStrike" kern="1200" baseline="0" dirty="0" smtClean="0">
                <a:solidFill>
                  <a:schemeClr val="tx1"/>
                </a:solidFill>
                <a:latin typeface="+mn-lt"/>
                <a:ea typeface="+mn-ea"/>
                <a:cs typeface="+mn-cs"/>
              </a:rPr>
              <a:t>The mathematics of tithing is simple</a:t>
            </a:r>
            <a:r>
              <a:rPr lang="en-US" sz="1200" b="0" i="0" u="none" strike="noStrike" kern="1200" baseline="0" dirty="0" smtClean="0">
                <a:solidFill>
                  <a:schemeClr val="tx1"/>
                </a:solidFill>
                <a:latin typeface="+mn-lt"/>
                <a:ea typeface="+mn-ea"/>
                <a:cs typeface="+mn-cs"/>
              </a:rPr>
              <a:t> – even after 10% has been given, we still have 90%, and that 90% is much more than most people in this world even have to begin with. We should not overlook the hard times that many in our society are experiencing. Every congregation has a wide diversity of incomes. Our giving should be proportionate to our resources.</a:t>
            </a:r>
            <a:endParaRPr lang="en-US" baseline="0" dirty="0"/>
          </a:p>
        </p:txBody>
      </p:sp>
      <p:sp>
        <p:nvSpPr>
          <p:cNvPr id="4" name="Slide Number Placeholder 3"/>
          <p:cNvSpPr>
            <a:spLocks noGrp="1"/>
          </p:cNvSpPr>
          <p:nvPr>
            <p:ph type="sldNum" sz="quarter" idx="10"/>
          </p:nvPr>
        </p:nvSpPr>
        <p:spPr/>
        <p:txBody>
          <a:bodyPr/>
          <a:lstStyle/>
          <a:p>
            <a:fld id="{0C2CDC86-F783-1141-BA93-AC4C38ABBDE9}" type="slidenum">
              <a:rPr lang="en-US" smtClean="0"/>
              <a:t>4</a:t>
            </a:fld>
            <a:endParaRPr lang="en-US"/>
          </a:p>
        </p:txBody>
      </p:sp>
    </p:spTree>
    <p:extLst>
      <p:ext uri="{BB962C8B-B14F-4D97-AF65-F5344CB8AC3E}">
        <p14:creationId xmlns:p14="http://schemas.microsoft.com/office/powerpoint/2010/main" val="1385959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1" u="none" strike="noStrike" kern="1200" baseline="0" dirty="0" smtClean="0">
                <a:solidFill>
                  <a:schemeClr val="tx1"/>
                </a:solidFill>
                <a:latin typeface="+mn-lt"/>
                <a:ea typeface="+mn-ea"/>
                <a:cs typeface="+mn-cs"/>
              </a:rPr>
              <a:t>The Place of Giving</a:t>
            </a:r>
            <a:endParaRPr lang="en-US" sz="1200" b="0" i="0" u="none" strike="noStrike" kern="1200" baseline="0" dirty="0" smtClean="0">
              <a:solidFill>
                <a:schemeClr val="tx1"/>
              </a:solidFill>
              <a:latin typeface="+mn-lt"/>
              <a:ea typeface="+mn-ea"/>
              <a:cs typeface="+mn-cs"/>
            </a:endParaRPr>
          </a:p>
          <a:p>
            <a:pPr rtl="0"/>
            <a:r>
              <a:rPr lang="en-US" sz="1200" b="0" i="0" u="none" strike="noStrike" kern="1200" baseline="0" dirty="0" smtClean="0">
                <a:solidFill>
                  <a:schemeClr val="tx1"/>
                </a:solidFill>
                <a:latin typeface="+mn-lt"/>
                <a:ea typeface="+mn-ea"/>
                <a:cs typeface="+mn-cs"/>
              </a:rPr>
              <a:t>As Christians, both young and old, there are many worthy calls upon our money, but the foremost place of giving ought to be our local congregation, and the mission of the wider Presbyterian church to which we belong. </a:t>
            </a:r>
          </a:p>
          <a:p>
            <a:pPr rtl="0"/>
            <a:r>
              <a:rPr lang="en-US" sz="1200" b="0" i="0" u="none" strike="noStrike" kern="1200" baseline="0" dirty="0" smtClean="0">
                <a:solidFill>
                  <a:schemeClr val="tx1"/>
                </a:solidFill>
                <a:latin typeface="+mn-lt"/>
                <a:ea typeface="+mn-ea"/>
                <a:cs typeface="+mn-cs"/>
              </a:rPr>
              <a:t>In our proper recognition that other causes are important, the pendulum of our giving should not swing away from the mission of this church of which we are a part. Each individual will decide how much to give to charities and other Christian </a:t>
            </a:r>
            <a:r>
              <a:rPr lang="en-US" sz="1200" b="0" i="0" u="none" strike="noStrike" kern="1200" baseline="0" dirty="0" err="1" smtClean="0">
                <a:solidFill>
                  <a:schemeClr val="tx1"/>
                </a:solidFill>
                <a:latin typeface="+mn-lt"/>
                <a:ea typeface="+mn-ea"/>
                <a:cs typeface="+mn-cs"/>
              </a:rPr>
              <a:t>organisations</a:t>
            </a:r>
            <a:r>
              <a:rPr lang="en-US" sz="1200" b="0" i="0" u="none" strike="noStrike" kern="1200" baseline="0" dirty="0" smtClean="0">
                <a:solidFill>
                  <a:schemeClr val="tx1"/>
                </a:solidFill>
                <a:latin typeface="+mn-lt"/>
                <a:ea typeface="+mn-ea"/>
                <a:cs typeface="+mn-cs"/>
              </a:rPr>
              <a:t>.  </a:t>
            </a:r>
          </a:p>
          <a:p>
            <a:pPr rtl="0"/>
            <a:r>
              <a:rPr lang="en-US" sz="1200" b="1" i="0" u="none" strike="noStrike" kern="1200" baseline="0" dirty="0" smtClean="0">
                <a:solidFill>
                  <a:schemeClr val="tx1"/>
                </a:solidFill>
                <a:latin typeface="+mn-lt"/>
                <a:ea typeface="+mn-ea"/>
                <a:cs typeface="+mn-cs"/>
              </a:rPr>
              <a:t>It is not unspiritual to say that the church needs resources</a:t>
            </a:r>
            <a:r>
              <a:rPr lang="en-US" sz="1200" b="0" i="0" u="none" strike="noStrike" kern="1200" baseline="0" dirty="0" smtClean="0">
                <a:solidFill>
                  <a:schemeClr val="tx1"/>
                </a:solidFill>
                <a:latin typeface="+mn-lt"/>
                <a:ea typeface="+mn-ea"/>
                <a:cs typeface="+mn-cs"/>
              </a:rPr>
              <a:t> – individuals called and set aside for service, as well as buildings and a rich variety of </a:t>
            </a:r>
            <a:r>
              <a:rPr lang="en-US" sz="1200" b="0" i="0" u="none" strike="noStrike" kern="1200" baseline="0" dirty="0" err="1" smtClean="0">
                <a:solidFill>
                  <a:schemeClr val="tx1"/>
                </a:solidFill>
                <a:latin typeface="+mn-lt"/>
                <a:ea typeface="+mn-ea"/>
                <a:cs typeface="+mn-cs"/>
              </a:rPr>
              <a:t>programmes</a:t>
            </a:r>
            <a:r>
              <a:rPr lang="en-US" sz="1200" b="0" i="0" u="none" strike="noStrike" kern="1200" baseline="0" dirty="0" smtClean="0">
                <a:solidFill>
                  <a:schemeClr val="tx1"/>
                </a:solidFill>
                <a:latin typeface="+mn-lt"/>
                <a:ea typeface="+mn-ea"/>
                <a:cs typeface="+mn-cs"/>
              </a:rPr>
              <a:t> and projects – all need to be properly funded. </a:t>
            </a:r>
          </a:p>
          <a:p>
            <a:pPr rtl="0"/>
            <a:r>
              <a:rPr lang="en-US" sz="1200" b="0" i="0" u="none" strike="noStrike" kern="1200" baseline="0" dirty="0" smtClean="0">
                <a:solidFill>
                  <a:schemeClr val="tx1"/>
                </a:solidFill>
                <a:latin typeface="+mn-lt"/>
                <a:ea typeface="+mn-ea"/>
                <a:cs typeface="+mn-cs"/>
              </a:rPr>
              <a:t>Our giving results in “thanksgiving and brings glory to God’s name”.  2 Corinthians 9:12.</a:t>
            </a:r>
          </a:p>
          <a:p>
            <a:pPr rtl="0"/>
            <a:r>
              <a:rPr lang="en-US" sz="1200" b="1" i="0" u="none" strike="noStrike" kern="1200" baseline="0" dirty="0" smtClean="0">
                <a:solidFill>
                  <a:schemeClr val="tx1"/>
                </a:solidFill>
                <a:latin typeface="+mn-lt"/>
                <a:ea typeface="+mn-ea"/>
                <a:cs typeface="+mn-cs"/>
              </a:rPr>
              <a:t>When more is given, more is possible:</a:t>
            </a:r>
            <a:r>
              <a:rPr lang="en-US" sz="1200" b="0" i="0" u="none" strike="noStrike" kern="1200" baseline="0" dirty="0" smtClean="0">
                <a:solidFill>
                  <a:schemeClr val="tx1"/>
                </a:solidFill>
                <a:latin typeface="+mn-lt"/>
                <a:ea typeface="+mn-ea"/>
                <a:cs typeface="+mn-cs"/>
              </a:rPr>
              <a:t> scripture uses the analogy of a harvest, teaching that a church whose members sow generously can expect a rich harvest.  Giving is not a loss, it is an investment in the kingdom of God. </a:t>
            </a:r>
          </a:p>
          <a:p>
            <a:pPr rtl="0"/>
            <a:r>
              <a:rPr lang="en-US" sz="1200" b="1" i="0" u="none" strike="noStrike" kern="1200" baseline="0" dirty="0" smtClean="0">
                <a:solidFill>
                  <a:schemeClr val="tx1"/>
                </a:solidFill>
                <a:latin typeface="+mn-lt"/>
                <a:ea typeface="+mn-ea"/>
                <a:cs typeface="+mn-cs"/>
              </a:rPr>
              <a:t>Our giving should be planned and regular,</a:t>
            </a:r>
            <a:r>
              <a:rPr lang="en-US" sz="1200" b="0" i="0" u="none" strike="noStrike" kern="1200" baseline="0" dirty="0" smtClean="0">
                <a:solidFill>
                  <a:schemeClr val="tx1"/>
                </a:solidFill>
                <a:latin typeface="+mn-lt"/>
                <a:ea typeface="+mn-ea"/>
                <a:cs typeface="+mn-cs"/>
              </a:rPr>
              <a:t> in addition to one-off projects.  We should also regularly evaluate our level of giving, whether in cash terms or as a percentage of our income. We should take time to read our church reports and church magazines, to understand the financial situation of our local congregation and the work of the wider church and respond accordingly. This is an intrinsic part of church membership and part of the working out of our faith. </a:t>
            </a:r>
          </a:p>
          <a:p>
            <a:pPr rtl="0"/>
            <a:r>
              <a:rPr lang="en-US" sz="1200" b="0" i="0" u="none" strike="noStrike" kern="1200" baseline="0" dirty="0" smtClean="0">
                <a:solidFill>
                  <a:schemeClr val="tx1"/>
                </a:solidFill>
                <a:latin typeface="+mn-lt"/>
                <a:ea typeface="+mn-ea"/>
                <a:cs typeface="+mn-cs"/>
              </a:rPr>
              <a:t>There are over 2,300 verses in the Bible about money, wealth and possessions, and around a third of Jesus’ parables related to such themes.</a:t>
            </a:r>
            <a:endParaRPr lang="en-US" baseline="0" dirty="0"/>
          </a:p>
        </p:txBody>
      </p:sp>
      <p:sp>
        <p:nvSpPr>
          <p:cNvPr id="4" name="Slide Number Placeholder 3"/>
          <p:cNvSpPr>
            <a:spLocks noGrp="1"/>
          </p:cNvSpPr>
          <p:nvPr>
            <p:ph type="sldNum" sz="quarter" idx="10"/>
          </p:nvPr>
        </p:nvSpPr>
        <p:spPr/>
        <p:txBody>
          <a:bodyPr/>
          <a:lstStyle/>
          <a:p>
            <a:fld id="{0C2CDC86-F783-1141-BA93-AC4C38ABBDE9}" type="slidenum">
              <a:rPr lang="en-US" smtClean="0"/>
              <a:t>5</a:t>
            </a:fld>
            <a:endParaRPr lang="en-US"/>
          </a:p>
        </p:txBody>
      </p:sp>
    </p:spTree>
    <p:extLst>
      <p:ext uri="{BB962C8B-B14F-4D97-AF65-F5344CB8AC3E}">
        <p14:creationId xmlns:p14="http://schemas.microsoft.com/office/powerpoint/2010/main" val="4280984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indent="-514350">
              <a:buClr>
                <a:schemeClr val="accent3"/>
              </a:buClr>
              <a:buFont typeface="Wingdings" charset="2"/>
              <a:buAutoNum type="arabicPlain"/>
            </a:pPr>
            <a:r>
              <a:rPr lang="en-US" sz="1200" dirty="0" smtClean="0"/>
              <a:t>What is your likely weekly, monthly or annual income?</a:t>
            </a:r>
          </a:p>
          <a:p>
            <a:pPr marL="514350" indent="-514350">
              <a:buClr>
                <a:schemeClr val="accent3"/>
              </a:buClr>
              <a:buFont typeface="Wingdings" charset="2"/>
              <a:buAutoNum type="arabicPlain"/>
            </a:pPr>
            <a:r>
              <a:rPr lang="en-US" sz="1200" dirty="0" smtClean="0"/>
              <a:t>Make the joyful decision about what percentage you will give away</a:t>
            </a:r>
          </a:p>
          <a:p>
            <a:pPr marL="514350" indent="-514350">
              <a:buClr>
                <a:schemeClr val="accent3"/>
              </a:buClr>
              <a:buFont typeface="Wingdings" charset="2"/>
              <a:buAutoNum type="arabicPlain"/>
            </a:pPr>
            <a:r>
              <a:rPr lang="en-US" sz="1200" dirty="0" smtClean="0"/>
              <a:t>Calculate the actual target amount in £ or € </a:t>
            </a:r>
          </a:p>
          <a:p>
            <a:pPr marL="514350" indent="-514350">
              <a:buClr>
                <a:schemeClr val="accent3"/>
              </a:buClr>
              <a:buFont typeface="Wingdings" charset="2"/>
              <a:buAutoNum type="arabicPlain"/>
            </a:pPr>
            <a:r>
              <a:rPr lang="en-US" sz="1200" smtClean="0"/>
              <a:t>Decide who will be the beneficiaries</a:t>
            </a:r>
            <a:endParaRPr lang="en-US" sz="1200" b="1" i="0" u="none" strike="noStrike" kern="1200" baseline="0" dirty="0" smtClean="0">
              <a:solidFill>
                <a:schemeClr val="tx1"/>
              </a:solidFill>
              <a:latin typeface="+mn-lt"/>
              <a:ea typeface="+mn-ea"/>
              <a:cs typeface="+mn-cs"/>
            </a:endParaRPr>
          </a:p>
          <a:p>
            <a:pPr rtl="0"/>
            <a:endParaRPr lang="en-US" sz="1200" b="1" i="0" u="none" strike="noStrike" kern="1200" baseline="0" dirty="0" smtClean="0">
              <a:solidFill>
                <a:schemeClr val="tx1"/>
              </a:solidFill>
              <a:latin typeface="+mn-lt"/>
              <a:ea typeface="+mn-ea"/>
              <a:cs typeface="+mn-cs"/>
            </a:endParaRPr>
          </a:p>
          <a:p>
            <a:pPr rtl="0"/>
            <a:r>
              <a:rPr lang="en-US" sz="1200" b="1" i="0" u="none" strike="noStrike" kern="1200" baseline="0" dirty="0" smtClean="0">
                <a:solidFill>
                  <a:schemeClr val="tx1"/>
                </a:solidFill>
                <a:latin typeface="+mn-lt"/>
                <a:ea typeface="+mn-ea"/>
                <a:cs typeface="+mn-cs"/>
              </a:rPr>
              <a:t>What happens to what we put on the offering plate?</a:t>
            </a:r>
            <a:r>
              <a:rPr lang="en-US" sz="1200" b="0" i="0" u="none" strike="noStrike" kern="1200" baseline="0" dirty="0" smtClean="0">
                <a:solidFill>
                  <a:schemeClr val="tx1"/>
                </a:solidFill>
                <a:latin typeface="+mn-lt"/>
                <a:ea typeface="+mn-ea"/>
                <a:cs typeface="+mn-cs"/>
              </a:rPr>
              <a:t/>
            </a:r>
            <a:br>
              <a:rPr lang="en-US" sz="1200" b="0" i="0" u="none" strike="noStrike" kern="1200" baseline="0" dirty="0" smtClean="0">
                <a:solidFill>
                  <a:schemeClr val="tx1"/>
                </a:solidFill>
                <a:latin typeface="+mn-lt"/>
                <a:ea typeface="+mn-ea"/>
                <a:cs typeface="+mn-cs"/>
              </a:rPr>
            </a:br>
            <a:r>
              <a:rPr lang="en-US" sz="1200" b="0" i="0" u="none" strike="noStrike" kern="1200" baseline="0" dirty="0" smtClean="0">
                <a:solidFill>
                  <a:schemeClr val="tx1"/>
                </a:solidFill>
                <a:latin typeface="+mn-lt"/>
                <a:ea typeface="+mn-ea"/>
                <a:cs typeface="+mn-cs"/>
              </a:rPr>
              <a:t>Your offering helps to fund the work of the church in the service of the Kingdom of God. Find out what our generosity accomplishes through the three main funds of the Presbyterian Church. It’s an inspiring story and you need to know.</a:t>
            </a:r>
          </a:p>
          <a:p>
            <a:pPr rtl="0"/>
            <a:r>
              <a:rPr lang="en-US" sz="1200" b="1" i="0" u="none" strike="noStrike" kern="1200" baseline="0" dirty="0" smtClean="0">
                <a:solidFill>
                  <a:schemeClr val="tx1"/>
                </a:solidFill>
                <a:latin typeface="+mn-lt"/>
                <a:ea typeface="+mn-ea"/>
                <a:cs typeface="+mn-cs"/>
              </a:rPr>
              <a:t>• The Freewill Offering (FWO)</a:t>
            </a:r>
            <a:r>
              <a:rPr lang="en-US" sz="1200" b="0" i="0" u="none" strike="noStrike" kern="1200" baseline="0" dirty="0" smtClean="0">
                <a:solidFill>
                  <a:schemeClr val="tx1"/>
                </a:solidFill>
                <a:latin typeface="+mn-lt"/>
                <a:ea typeface="+mn-ea"/>
                <a:cs typeface="+mn-cs"/>
              </a:rPr>
              <a:t> supports your local church and many central projects</a:t>
            </a:r>
          </a:p>
          <a:p>
            <a:pPr rtl="0"/>
            <a:r>
              <a:rPr lang="en-US" sz="1200" b="1" i="0" u="none" strike="noStrike" kern="1200" baseline="0" dirty="0" smtClean="0">
                <a:solidFill>
                  <a:schemeClr val="tx1"/>
                </a:solidFill>
                <a:latin typeface="+mn-lt"/>
                <a:ea typeface="+mn-ea"/>
                <a:cs typeface="+mn-cs"/>
              </a:rPr>
              <a:t>• The United Appeal for Mission</a:t>
            </a:r>
            <a:r>
              <a:rPr lang="en-US" sz="1200" b="0" i="0" u="none" strike="noStrike" kern="1200" baseline="0" dirty="0" smtClean="0">
                <a:solidFill>
                  <a:schemeClr val="tx1"/>
                </a:solidFill>
                <a:latin typeface="+mn-lt"/>
                <a:ea typeface="+mn-ea"/>
                <a:cs typeface="+mn-cs"/>
              </a:rPr>
              <a:t> supports our local and global witness</a:t>
            </a:r>
          </a:p>
          <a:p>
            <a:pPr rtl="0"/>
            <a:r>
              <a:rPr lang="en-US" sz="1200" b="1" i="0" u="none" strike="noStrike" kern="1200" baseline="0" dirty="0" smtClean="0">
                <a:solidFill>
                  <a:schemeClr val="tx1"/>
                </a:solidFill>
                <a:latin typeface="+mn-lt"/>
                <a:ea typeface="+mn-ea"/>
                <a:cs typeface="+mn-cs"/>
              </a:rPr>
              <a:t>• The World Development Appeal </a:t>
            </a:r>
            <a:r>
              <a:rPr lang="en-US" sz="1200" b="0" i="0" u="none" strike="noStrike" kern="1200" baseline="0" dirty="0" smtClean="0">
                <a:solidFill>
                  <a:schemeClr val="tx1"/>
                </a:solidFill>
                <a:latin typeface="+mn-lt"/>
                <a:ea typeface="+mn-ea"/>
                <a:cs typeface="+mn-cs"/>
              </a:rPr>
              <a:t>gives a hand up to the poorest of the earth. 	</a:t>
            </a:r>
          </a:p>
          <a:p>
            <a:pPr rtl="0"/>
            <a:r>
              <a:rPr lang="en-US" sz="1200" b="0" i="0" u="none" strike="noStrike" kern="1200" baseline="0" dirty="0" smtClean="0">
                <a:solidFill>
                  <a:schemeClr val="tx1"/>
                </a:solidFill>
                <a:latin typeface="+mn-lt"/>
                <a:ea typeface="+mn-ea"/>
                <a:cs typeface="+mn-cs"/>
              </a:rPr>
              <a:t>Caring for “the least” is a key indicator of our faithfulness to the gospel. Matthew 25:40-45</a:t>
            </a:r>
            <a:endParaRPr lang="en-US" baseline="0" dirty="0"/>
          </a:p>
        </p:txBody>
      </p:sp>
      <p:sp>
        <p:nvSpPr>
          <p:cNvPr id="4" name="Slide Number Placeholder 3"/>
          <p:cNvSpPr>
            <a:spLocks noGrp="1"/>
          </p:cNvSpPr>
          <p:nvPr>
            <p:ph type="sldNum" sz="quarter" idx="10"/>
          </p:nvPr>
        </p:nvSpPr>
        <p:spPr/>
        <p:txBody>
          <a:bodyPr/>
          <a:lstStyle/>
          <a:p>
            <a:fld id="{0C2CDC86-F783-1141-BA93-AC4C38ABBDE9}" type="slidenum">
              <a:rPr lang="en-US" smtClean="0"/>
              <a:t>7</a:t>
            </a:fld>
            <a:endParaRPr lang="en-US"/>
          </a:p>
        </p:txBody>
      </p:sp>
    </p:spTree>
    <p:extLst>
      <p:ext uri="{BB962C8B-B14F-4D97-AF65-F5344CB8AC3E}">
        <p14:creationId xmlns:p14="http://schemas.microsoft.com/office/powerpoint/2010/main" val="2197921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1A689F52-353E-FE43-B7D4-F4AD09A24A46}" type="datetimeFigureOut">
              <a:rPr lang="en-US" smtClean="0"/>
              <a:t>14/05/2014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2169A-2D29-9741-9227-77B901D16B81}" type="slidenum">
              <a:rPr lang="en-US" smtClean="0"/>
              <a:t>‹#›</a:t>
            </a:fld>
            <a:endParaRPr lang="en-US"/>
          </a:p>
        </p:txBody>
      </p:sp>
    </p:spTree>
    <p:extLst>
      <p:ext uri="{BB962C8B-B14F-4D97-AF65-F5344CB8AC3E}">
        <p14:creationId xmlns:p14="http://schemas.microsoft.com/office/powerpoint/2010/main" val="2271291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A689F52-353E-FE43-B7D4-F4AD09A24A46}" type="datetimeFigureOut">
              <a:rPr lang="en-US" smtClean="0"/>
              <a:t>14/05/2014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2169A-2D29-9741-9227-77B901D16B81}" type="slidenum">
              <a:rPr lang="en-US" smtClean="0"/>
              <a:t>‹#›</a:t>
            </a:fld>
            <a:endParaRPr lang="en-US"/>
          </a:p>
        </p:txBody>
      </p:sp>
    </p:spTree>
    <p:extLst>
      <p:ext uri="{BB962C8B-B14F-4D97-AF65-F5344CB8AC3E}">
        <p14:creationId xmlns:p14="http://schemas.microsoft.com/office/powerpoint/2010/main" val="571792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A689F52-353E-FE43-B7D4-F4AD09A24A46}" type="datetimeFigureOut">
              <a:rPr lang="en-US" smtClean="0"/>
              <a:t>14/05/2014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2169A-2D29-9741-9227-77B901D16B81}" type="slidenum">
              <a:rPr lang="en-US" smtClean="0"/>
              <a:t>‹#›</a:t>
            </a:fld>
            <a:endParaRPr lang="en-US"/>
          </a:p>
        </p:txBody>
      </p:sp>
    </p:spTree>
    <p:extLst>
      <p:ext uri="{BB962C8B-B14F-4D97-AF65-F5344CB8AC3E}">
        <p14:creationId xmlns:p14="http://schemas.microsoft.com/office/powerpoint/2010/main" val="350708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22849F5-57AD-D945-8824-023EC0246D13}" type="datetimeFigureOut">
              <a:rPr lang="en-US" smtClean="0"/>
              <a:t>14/05/2014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6CA7E-962A-7947-B01F-3A9DC603F293}" type="slidenum">
              <a:rPr lang="en-US" smtClean="0"/>
              <a:t>‹#›</a:t>
            </a:fld>
            <a:endParaRPr lang="en-US"/>
          </a:p>
        </p:txBody>
      </p:sp>
    </p:spTree>
    <p:extLst>
      <p:ext uri="{BB962C8B-B14F-4D97-AF65-F5344CB8AC3E}">
        <p14:creationId xmlns:p14="http://schemas.microsoft.com/office/powerpoint/2010/main" val="2648793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22849F5-57AD-D945-8824-023EC0246D13}" type="datetimeFigureOut">
              <a:rPr lang="en-US" smtClean="0"/>
              <a:t>14/05/2014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6CA7E-962A-7947-B01F-3A9DC603F293}" type="slidenum">
              <a:rPr lang="en-US" smtClean="0"/>
              <a:t>‹#›</a:t>
            </a:fld>
            <a:endParaRPr lang="en-US"/>
          </a:p>
        </p:txBody>
      </p:sp>
    </p:spTree>
    <p:extLst>
      <p:ext uri="{BB962C8B-B14F-4D97-AF65-F5344CB8AC3E}">
        <p14:creationId xmlns:p14="http://schemas.microsoft.com/office/powerpoint/2010/main" val="33404293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22849F5-57AD-D945-8824-023EC0246D13}" type="datetimeFigureOut">
              <a:rPr lang="en-US" smtClean="0"/>
              <a:t>14/05/2014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6CA7E-962A-7947-B01F-3A9DC603F293}" type="slidenum">
              <a:rPr lang="en-US" smtClean="0"/>
              <a:t>‹#›</a:t>
            </a:fld>
            <a:endParaRPr lang="en-US"/>
          </a:p>
        </p:txBody>
      </p:sp>
    </p:spTree>
    <p:extLst>
      <p:ext uri="{BB962C8B-B14F-4D97-AF65-F5344CB8AC3E}">
        <p14:creationId xmlns:p14="http://schemas.microsoft.com/office/powerpoint/2010/main" val="1041268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2849F5-57AD-D945-8824-023EC0246D13}" type="datetimeFigureOut">
              <a:rPr lang="en-US" smtClean="0"/>
              <a:t>14/05/2014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76CA7E-962A-7947-B01F-3A9DC603F293}" type="slidenum">
              <a:rPr lang="en-US" smtClean="0"/>
              <a:t>‹#›</a:t>
            </a:fld>
            <a:endParaRPr lang="en-US"/>
          </a:p>
        </p:txBody>
      </p:sp>
    </p:spTree>
    <p:extLst>
      <p:ext uri="{BB962C8B-B14F-4D97-AF65-F5344CB8AC3E}">
        <p14:creationId xmlns:p14="http://schemas.microsoft.com/office/powerpoint/2010/main" val="19390257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722849F5-57AD-D945-8824-023EC0246D13}" type="datetimeFigureOut">
              <a:rPr lang="en-US" smtClean="0"/>
              <a:t>14/05/2014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76CA7E-962A-7947-B01F-3A9DC603F293}" type="slidenum">
              <a:rPr lang="en-US" smtClean="0"/>
              <a:t>‹#›</a:t>
            </a:fld>
            <a:endParaRPr lang="en-US"/>
          </a:p>
        </p:txBody>
      </p:sp>
    </p:spTree>
    <p:extLst>
      <p:ext uri="{BB962C8B-B14F-4D97-AF65-F5344CB8AC3E}">
        <p14:creationId xmlns:p14="http://schemas.microsoft.com/office/powerpoint/2010/main" val="15149427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722849F5-57AD-D945-8824-023EC0246D13}" type="datetimeFigureOut">
              <a:rPr lang="en-US" smtClean="0"/>
              <a:t>14/05/2014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76CA7E-962A-7947-B01F-3A9DC603F293}" type="slidenum">
              <a:rPr lang="en-US" smtClean="0"/>
              <a:t>‹#›</a:t>
            </a:fld>
            <a:endParaRPr lang="en-US"/>
          </a:p>
        </p:txBody>
      </p:sp>
    </p:spTree>
    <p:extLst>
      <p:ext uri="{BB962C8B-B14F-4D97-AF65-F5344CB8AC3E}">
        <p14:creationId xmlns:p14="http://schemas.microsoft.com/office/powerpoint/2010/main" val="3256359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722849F5-57AD-D945-8824-023EC0246D13}" type="datetimeFigureOut">
              <a:rPr lang="en-US" smtClean="0"/>
              <a:t>14/05/2014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76CA7E-962A-7947-B01F-3A9DC603F293}" type="slidenum">
              <a:rPr lang="en-US" smtClean="0"/>
              <a:t>‹#›</a:t>
            </a:fld>
            <a:endParaRPr lang="en-US"/>
          </a:p>
        </p:txBody>
      </p:sp>
    </p:spTree>
    <p:extLst>
      <p:ext uri="{BB962C8B-B14F-4D97-AF65-F5344CB8AC3E}">
        <p14:creationId xmlns:p14="http://schemas.microsoft.com/office/powerpoint/2010/main" val="40365150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2849F5-57AD-D945-8824-023EC0246D13}" type="datetimeFigureOut">
              <a:rPr lang="en-US" smtClean="0"/>
              <a:t>14/05/2014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76CA7E-962A-7947-B01F-3A9DC603F293}" type="slidenum">
              <a:rPr lang="en-US" smtClean="0"/>
              <a:t>‹#›</a:t>
            </a:fld>
            <a:endParaRPr lang="en-US"/>
          </a:p>
        </p:txBody>
      </p:sp>
    </p:spTree>
    <p:extLst>
      <p:ext uri="{BB962C8B-B14F-4D97-AF65-F5344CB8AC3E}">
        <p14:creationId xmlns:p14="http://schemas.microsoft.com/office/powerpoint/2010/main" val="2838058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A689F52-353E-FE43-B7D4-F4AD09A24A46}" type="datetimeFigureOut">
              <a:rPr lang="en-US" smtClean="0"/>
              <a:t>14/05/2014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2169A-2D29-9741-9227-77B901D16B81}" type="slidenum">
              <a:rPr lang="en-US" smtClean="0"/>
              <a:t>‹#›</a:t>
            </a:fld>
            <a:endParaRPr lang="en-US"/>
          </a:p>
        </p:txBody>
      </p:sp>
    </p:spTree>
    <p:extLst>
      <p:ext uri="{BB962C8B-B14F-4D97-AF65-F5344CB8AC3E}">
        <p14:creationId xmlns:p14="http://schemas.microsoft.com/office/powerpoint/2010/main" val="10996089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2849F5-57AD-D945-8824-023EC0246D13}" type="datetimeFigureOut">
              <a:rPr lang="en-US" smtClean="0"/>
              <a:t>14/05/2014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76CA7E-962A-7947-B01F-3A9DC603F293}" type="slidenum">
              <a:rPr lang="en-US" smtClean="0"/>
              <a:t>‹#›</a:t>
            </a:fld>
            <a:endParaRPr lang="en-US"/>
          </a:p>
        </p:txBody>
      </p:sp>
    </p:spTree>
    <p:extLst>
      <p:ext uri="{BB962C8B-B14F-4D97-AF65-F5344CB8AC3E}">
        <p14:creationId xmlns:p14="http://schemas.microsoft.com/office/powerpoint/2010/main" val="14352505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22849F5-57AD-D945-8824-023EC0246D13}" type="datetimeFigureOut">
              <a:rPr lang="en-US" smtClean="0"/>
              <a:t>14/05/2014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6CA7E-962A-7947-B01F-3A9DC603F293}" type="slidenum">
              <a:rPr lang="en-US" smtClean="0"/>
              <a:t>‹#›</a:t>
            </a:fld>
            <a:endParaRPr lang="en-US"/>
          </a:p>
        </p:txBody>
      </p:sp>
    </p:spTree>
    <p:extLst>
      <p:ext uri="{BB962C8B-B14F-4D97-AF65-F5344CB8AC3E}">
        <p14:creationId xmlns:p14="http://schemas.microsoft.com/office/powerpoint/2010/main" val="4744192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22849F5-57AD-D945-8824-023EC0246D13}" type="datetimeFigureOut">
              <a:rPr lang="en-US" smtClean="0"/>
              <a:t>14/05/2014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6CA7E-962A-7947-B01F-3A9DC603F293}" type="slidenum">
              <a:rPr lang="en-US" smtClean="0"/>
              <a:t>‹#›</a:t>
            </a:fld>
            <a:endParaRPr lang="en-US"/>
          </a:p>
        </p:txBody>
      </p:sp>
    </p:spTree>
    <p:extLst>
      <p:ext uri="{BB962C8B-B14F-4D97-AF65-F5344CB8AC3E}">
        <p14:creationId xmlns:p14="http://schemas.microsoft.com/office/powerpoint/2010/main" val="1877213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1A689F52-353E-FE43-B7D4-F4AD09A24A46}" type="datetimeFigureOut">
              <a:rPr lang="en-US" smtClean="0"/>
              <a:t>14/05/2014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2169A-2D29-9741-9227-77B901D16B81}" type="slidenum">
              <a:rPr lang="en-US" smtClean="0"/>
              <a:t>‹#›</a:t>
            </a:fld>
            <a:endParaRPr lang="en-US"/>
          </a:p>
        </p:txBody>
      </p:sp>
    </p:spTree>
    <p:extLst>
      <p:ext uri="{BB962C8B-B14F-4D97-AF65-F5344CB8AC3E}">
        <p14:creationId xmlns:p14="http://schemas.microsoft.com/office/powerpoint/2010/main" val="729664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1A689F52-353E-FE43-B7D4-F4AD09A24A46}" type="datetimeFigureOut">
              <a:rPr lang="en-US" smtClean="0"/>
              <a:t>14/05/2014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D2169A-2D29-9741-9227-77B901D16B81}" type="slidenum">
              <a:rPr lang="en-US" smtClean="0"/>
              <a:t>‹#›</a:t>
            </a:fld>
            <a:endParaRPr lang="en-US"/>
          </a:p>
        </p:txBody>
      </p:sp>
    </p:spTree>
    <p:extLst>
      <p:ext uri="{BB962C8B-B14F-4D97-AF65-F5344CB8AC3E}">
        <p14:creationId xmlns:p14="http://schemas.microsoft.com/office/powerpoint/2010/main" val="2971268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1A689F52-353E-FE43-B7D4-F4AD09A24A46}" type="datetimeFigureOut">
              <a:rPr lang="en-US" smtClean="0"/>
              <a:t>14/05/2014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D2169A-2D29-9741-9227-77B901D16B81}" type="slidenum">
              <a:rPr lang="en-US" smtClean="0"/>
              <a:t>‹#›</a:t>
            </a:fld>
            <a:endParaRPr lang="en-US"/>
          </a:p>
        </p:txBody>
      </p:sp>
    </p:spTree>
    <p:extLst>
      <p:ext uri="{BB962C8B-B14F-4D97-AF65-F5344CB8AC3E}">
        <p14:creationId xmlns:p14="http://schemas.microsoft.com/office/powerpoint/2010/main" val="3561702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1A689F52-353E-FE43-B7D4-F4AD09A24A46}" type="datetimeFigureOut">
              <a:rPr lang="en-US" smtClean="0"/>
              <a:t>14/05/2014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D2169A-2D29-9741-9227-77B901D16B81}" type="slidenum">
              <a:rPr lang="en-US" smtClean="0"/>
              <a:t>‹#›</a:t>
            </a:fld>
            <a:endParaRPr lang="en-US"/>
          </a:p>
        </p:txBody>
      </p:sp>
    </p:spTree>
    <p:extLst>
      <p:ext uri="{BB962C8B-B14F-4D97-AF65-F5344CB8AC3E}">
        <p14:creationId xmlns:p14="http://schemas.microsoft.com/office/powerpoint/2010/main" val="201712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689F52-353E-FE43-B7D4-F4AD09A24A46}" type="datetimeFigureOut">
              <a:rPr lang="en-US" smtClean="0"/>
              <a:t>14/05/2014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D2169A-2D29-9741-9227-77B901D16B81}" type="slidenum">
              <a:rPr lang="en-US" smtClean="0"/>
              <a:t>‹#›</a:t>
            </a:fld>
            <a:endParaRPr lang="en-US"/>
          </a:p>
        </p:txBody>
      </p:sp>
    </p:spTree>
    <p:extLst>
      <p:ext uri="{BB962C8B-B14F-4D97-AF65-F5344CB8AC3E}">
        <p14:creationId xmlns:p14="http://schemas.microsoft.com/office/powerpoint/2010/main" val="4090634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A689F52-353E-FE43-B7D4-F4AD09A24A46}" type="datetimeFigureOut">
              <a:rPr lang="en-US" smtClean="0"/>
              <a:t>14/05/2014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D2169A-2D29-9741-9227-77B901D16B81}" type="slidenum">
              <a:rPr lang="en-US" smtClean="0"/>
              <a:t>‹#›</a:t>
            </a:fld>
            <a:endParaRPr lang="en-US"/>
          </a:p>
        </p:txBody>
      </p:sp>
    </p:spTree>
    <p:extLst>
      <p:ext uri="{BB962C8B-B14F-4D97-AF65-F5344CB8AC3E}">
        <p14:creationId xmlns:p14="http://schemas.microsoft.com/office/powerpoint/2010/main" val="4187536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A689F52-353E-FE43-B7D4-F4AD09A24A46}" type="datetimeFigureOut">
              <a:rPr lang="en-US" smtClean="0"/>
              <a:t>14/05/2014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D2169A-2D29-9741-9227-77B901D16B81}" type="slidenum">
              <a:rPr lang="en-US" smtClean="0"/>
              <a:t>‹#›</a:t>
            </a:fld>
            <a:endParaRPr lang="en-US"/>
          </a:p>
        </p:txBody>
      </p:sp>
    </p:spTree>
    <p:extLst>
      <p:ext uri="{BB962C8B-B14F-4D97-AF65-F5344CB8AC3E}">
        <p14:creationId xmlns:p14="http://schemas.microsoft.com/office/powerpoint/2010/main" val="13445542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C3443E-1CC4-3140-ADE6-12807894A563}" type="datetimeFigureOut">
              <a:rPr lang="en-US" smtClean="0"/>
              <a:t>14/05/2014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10C79E-8A55-F444-85ED-07645E1B7724}" type="slidenum">
              <a:rPr lang="en-US" smtClean="0"/>
              <a:t>‹#›</a:t>
            </a:fld>
            <a:endParaRPr lang="en-US"/>
          </a:p>
        </p:txBody>
      </p:sp>
      <p:pic>
        <p:nvPicPr>
          <p:cNvPr id="7" name="Picture 6"/>
          <p:cNvPicPr>
            <a:picLocks noChangeAspect="1"/>
          </p:cNvPicPr>
          <p:nvPr userDrawn="1"/>
        </p:nvPicPr>
        <p:blipFill>
          <a:blip r:embed="rId13"/>
          <a:stretch>
            <a:fillRect/>
          </a:stretch>
        </p:blipFill>
        <p:spPr>
          <a:xfrm>
            <a:off x="-472423" y="5331595"/>
            <a:ext cx="11368838" cy="2429516"/>
          </a:xfrm>
          <a:prstGeom prst="rect">
            <a:avLst/>
          </a:prstGeom>
        </p:spPr>
      </p:pic>
      <p:pic>
        <p:nvPicPr>
          <p:cNvPr id="8" name="Picture 7" descr="PCI Logo Rev.eps"/>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043403" y="5903396"/>
            <a:ext cx="1845582" cy="643091"/>
          </a:xfrm>
          <a:prstGeom prst="rect">
            <a:avLst/>
          </a:prstGeom>
        </p:spPr>
      </p:pic>
    </p:spTree>
    <p:extLst>
      <p:ext uri="{BB962C8B-B14F-4D97-AF65-F5344CB8AC3E}">
        <p14:creationId xmlns:p14="http://schemas.microsoft.com/office/powerpoint/2010/main" val="3578850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76CA7E-962A-7947-B01F-3A9DC603F293}" type="slidenum">
              <a:rPr lang="en-US" smtClean="0"/>
              <a:t>‹#›</a:t>
            </a:fld>
            <a:endParaRPr lang="en-US"/>
          </a:p>
        </p:txBody>
      </p:sp>
    </p:spTree>
    <p:extLst>
      <p:ext uri="{BB962C8B-B14F-4D97-AF65-F5344CB8AC3E}">
        <p14:creationId xmlns:p14="http://schemas.microsoft.com/office/powerpoint/2010/main" val="18514827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11" y="1969249"/>
            <a:ext cx="9169822" cy="1734325"/>
          </a:xfrm>
        </p:spPr>
        <p:txBody>
          <a:bodyPr>
            <a:normAutofit fontScale="90000"/>
          </a:bodyPr>
          <a:lstStyle/>
          <a:p>
            <a:r>
              <a:rPr lang="en-US" sz="8000" dirty="0">
                <a:solidFill>
                  <a:schemeClr val="tx2"/>
                </a:solidFill>
                <a:latin typeface="Adobe Garamond Pro"/>
                <a:cs typeface="Adobe Garamond Pro"/>
              </a:rPr>
              <a:t>The Grace </a:t>
            </a:r>
            <a:r>
              <a:rPr lang="en-US" sz="8000" i="1" dirty="0">
                <a:solidFill>
                  <a:schemeClr val="tx2"/>
                </a:solidFill>
                <a:latin typeface="Adobe Garamond Pro"/>
                <a:cs typeface="Adobe Garamond Pro"/>
              </a:rPr>
              <a:t>of</a:t>
            </a:r>
            <a:r>
              <a:rPr lang="en-US" sz="8000" dirty="0">
                <a:solidFill>
                  <a:schemeClr val="tx2"/>
                </a:solidFill>
                <a:latin typeface="Adobe Garamond Pro"/>
                <a:cs typeface="Adobe Garamond Pro"/>
              </a:rPr>
              <a:t>  Giving</a:t>
            </a:r>
            <a:r>
              <a:rPr lang="en-US" baseline="30000" dirty="0"/>
              <a:t/>
            </a:r>
            <a:br>
              <a:rPr lang="en-US" baseline="30000" dirty="0"/>
            </a:br>
            <a:endParaRPr lang="en-US" dirty="0"/>
          </a:p>
        </p:txBody>
      </p:sp>
      <p:sp>
        <p:nvSpPr>
          <p:cNvPr id="3" name="Subtitle 2"/>
          <p:cNvSpPr>
            <a:spLocks noGrp="1"/>
          </p:cNvSpPr>
          <p:nvPr>
            <p:ph type="subTitle" idx="1"/>
          </p:nvPr>
        </p:nvSpPr>
        <p:spPr>
          <a:xfrm>
            <a:off x="848519" y="3195799"/>
            <a:ext cx="7551618" cy="2067705"/>
          </a:xfrm>
        </p:spPr>
        <p:txBody>
          <a:bodyPr/>
          <a:lstStyle/>
          <a:p>
            <a:r>
              <a:rPr lang="en-US" sz="5000" i="1" dirty="0">
                <a:solidFill>
                  <a:schemeClr val="accent3">
                    <a:lumMod val="75000"/>
                  </a:schemeClr>
                </a:solidFill>
                <a:latin typeface="Adobe Garamond Pro"/>
                <a:cs typeface="Adobe Garamond Pro"/>
              </a:rPr>
              <a:t>Be Joyful – Be Generous</a:t>
            </a:r>
          </a:p>
          <a:p>
            <a:endParaRPr lang="en-US" dirty="0"/>
          </a:p>
        </p:txBody>
      </p:sp>
    </p:spTree>
    <p:extLst>
      <p:ext uri="{BB962C8B-B14F-4D97-AF65-F5344CB8AC3E}">
        <p14:creationId xmlns:p14="http://schemas.microsoft.com/office/powerpoint/2010/main" val="308835605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18745" y="1037153"/>
            <a:ext cx="7691050" cy="3046988"/>
          </a:xfrm>
          <a:prstGeom prst="rect">
            <a:avLst/>
          </a:prstGeom>
          <a:noFill/>
        </p:spPr>
        <p:txBody>
          <a:bodyPr wrap="square" rtlCol="0">
            <a:spAutoFit/>
          </a:bodyPr>
          <a:lstStyle/>
          <a:p>
            <a:r>
              <a:rPr lang="en-US" sz="4800" dirty="0">
                <a:solidFill>
                  <a:schemeClr val="tx2"/>
                </a:solidFill>
                <a:latin typeface="Adobe Garamond Pro"/>
                <a:cs typeface="Adobe Garamond Pro"/>
              </a:rPr>
              <a:t>“Just as you excel in all things -</a:t>
            </a:r>
            <a:r>
              <a:rPr lang="en-US" sz="4800" dirty="0" smtClean="0">
                <a:solidFill>
                  <a:schemeClr val="tx2"/>
                </a:solidFill>
                <a:latin typeface="Adobe Garamond Pro"/>
                <a:cs typeface="Adobe Garamond Pro"/>
              </a:rPr>
              <a:t> </a:t>
            </a:r>
            <a:r>
              <a:rPr lang="en-US" sz="4800" dirty="0">
                <a:solidFill>
                  <a:schemeClr val="tx2"/>
                </a:solidFill>
                <a:latin typeface="Adobe Garamond Pro"/>
                <a:cs typeface="Adobe Garamond Pro"/>
              </a:rPr>
              <a:t>in faith, speech, </a:t>
            </a:r>
            <a:r>
              <a:rPr lang="en-US" sz="4800" dirty="0" smtClean="0">
                <a:solidFill>
                  <a:schemeClr val="tx2"/>
                </a:solidFill>
                <a:latin typeface="Adobe Garamond Pro"/>
                <a:cs typeface="Adobe Garamond Pro"/>
              </a:rPr>
              <a:t>knowledge…  </a:t>
            </a:r>
            <a:r>
              <a:rPr lang="en-US" sz="4800" dirty="0">
                <a:solidFill>
                  <a:schemeClr val="tx2"/>
                </a:solidFill>
                <a:latin typeface="Adobe Garamond Pro"/>
                <a:cs typeface="Adobe Garamond Pro"/>
              </a:rPr>
              <a:t>so we want you to excel also in this </a:t>
            </a:r>
            <a:r>
              <a:rPr lang="en-US" sz="4800" i="1" dirty="0">
                <a:solidFill>
                  <a:schemeClr val="tx2"/>
                </a:solidFill>
                <a:latin typeface="Adobe Garamond Pro"/>
                <a:cs typeface="Adobe Garamond Pro"/>
              </a:rPr>
              <a:t>grace of </a:t>
            </a:r>
            <a:r>
              <a:rPr lang="en-US" sz="4800" i="1" dirty="0" smtClean="0">
                <a:solidFill>
                  <a:schemeClr val="tx2"/>
                </a:solidFill>
                <a:latin typeface="Adobe Garamond Pro"/>
                <a:cs typeface="Adobe Garamond Pro"/>
              </a:rPr>
              <a:t>giving.</a:t>
            </a:r>
            <a:r>
              <a:rPr lang="en-US" sz="4800" dirty="0" smtClean="0">
                <a:solidFill>
                  <a:schemeClr val="tx2"/>
                </a:solidFill>
                <a:latin typeface="Adobe Garamond Pro"/>
                <a:cs typeface="Adobe Garamond Pro"/>
              </a:rPr>
              <a:t>”</a:t>
            </a:r>
            <a:endParaRPr lang="en-US" dirty="0">
              <a:solidFill>
                <a:schemeClr val="tx2"/>
              </a:solidFill>
              <a:latin typeface="Adobe Garamond Pro"/>
              <a:cs typeface="Adobe Garamond Pro"/>
            </a:endParaRPr>
          </a:p>
        </p:txBody>
      </p:sp>
      <p:sp>
        <p:nvSpPr>
          <p:cNvPr id="6" name="TextBox 5"/>
          <p:cNvSpPr txBox="1"/>
          <p:nvPr/>
        </p:nvSpPr>
        <p:spPr>
          <a:xfrm>
            <a:off x="896107" y="4242128"/>
            <a:ext cx="3275256" cy="861774"/>
          </a:xfrm>
          <a:prstGeom prst="rect">
            <a:avLst/>
          </a:prstGeom>
          <a:noFill/>
        </p:spPr>
        <p:txBody>
          <a:bodyPr wrap="none" rtlCol="0">
            <a:spAutoFit/>
          </a:bodyPr>
          <a:lstStyle/>
          <a:p>
            <a:r>
              <a:rPr lang="en-US" sz="3200" i="1" dirty="0" smtClean="0">
                <a:solidFill>
                  <a:schemeClr val="tx2"/>
                </a:solidFill>
                <a:latin typeface="Adobe Garamond Pro"/>
                <a:cs typeface="Adobe Garamond Pro"/>
              </a:rPr>
              <a:t>2 Corinthians 8:7-8</a:t>
            </a:r>
          </a:p>
          <a:p>
            <a:endParaRPr lang="en-US" dirty="0"/>
          </a:p>
        </p:txBody>
      </p:sp>
    </p:spTree>
    <p:extLst>
      <p:ext uri="{BB962C8B-B14F-4D97-AF65-F5344CB8AC3E}">
        <p14:creationId xmlns:p14="http://schemas.microsoft.com/office/powerpoint/2010/main" val="274869514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18745" y="1037153"/>
            <a:ext cx="5321990" cy="923330"/>
          </a:xfrm>
          <a:prstGeom prst="rect">
            <a:avLst/>
          </a:prstGeom>
          <a:noFill/>
        </p:spPr>
        <p:txBody>
          <a:bodyPr wrap="square" rtlCol="0">
            <a:spAutoFit/>
          </a:bodyPr>
          <a:lstStyle/>
          <a:p>
            <a:r>
              <a:rPr lang="en-US" sz="5400" dirty="0" smtClean="0">
                <a:solidFill>
                  <a:schemeClr val="tx2"/>
                </a:solidFill>
                <a:latin typeface="Adobe Garamond Pro"/>
                <a:cs typeface="Adobe Garamond Pro"/>
              </a:rPr>
              <a:t>The Face </a:t>
            </a:r>
            <a:r>
              <a:rPr lang="en-US" sz="5400" i="1" dirty="0" smtClean="0">
                <a:solidFill>
                  <a:schemeClr val="tx2"/>
                </a:solidFill>
                <a:latin typeface="Adobe Garamond Pro"/>
                <a:cs typeface="Adobe Garamond Pro"/>
              </a:rPr>
              <a:t>of</a:t>
            </a:r>
            <a:r>
              <a:rPr lang="en-US" sz="5400" dirty="0" smtClean="0">
                <a:solidFill>
                  <a:schemeClr val="tx2"/>
                </a:solidFill>
                <a:latin typeface="Adobe Garamond Pro"/>
                <a:cs typeface="Adobe Garamond Pro"/>
              </a:rPr>
              <a:t> Giving</a:t>
            </a:r>
            <a:endParaRPr lang="en-US" sz="5400" dirty="0">
              <a:solidFill>
                <a:schemeClr val="tx2"/>
              </a:solidFill>
              <a:latin typeface="Adobe Garamond Pro"/>
              <a:cs typeface="Adobe Garamond Pro"/>
            </a:endParaRPr>
          </a:p>
        </p:txBody>
      </p:sp>
      <p:sp>
        <p:nvSpPr>
          <p:cNvPr id="5" name="TextBox 4"/>
          <p:cNvSpPr txBox="1"/>
          <p:nvPr/>
        </p:nvSpPr>
        <p:spPr>
          <a:xfrm>
            <a:off x="996353" y="2161433"/>
            <a:ext cx="7151293" cy="2800767"/>
          </a:xfrm>
          <a:prstGeom prst="rect">
            <a:avLst/>
          </a:prstGeom>
          <a:noFill/>
        </p:spPr>
        <p:txBody>
          <a:bodyPr wrap="square" rtlCol="0">
            <a:spAutoFit/>
          </a:bodyPr>
          <a:lstStyle/>
          <a:p>
            <a:r>
              <a:rPr lang="en-US" sz="4400" dirty="0">
                <a:latin typeface="Adobe Garamond Pro"/>
                <a:cs typeface="Adobe Garamond Pro"/>
              </a:rPr>
              <a:t>First of all, put a face on giving: the loving face of the Father who calls and welcomes His children home. </a:t>
            </a:r>
          </a:p>
        </p:txBody>
      </p:sp>
    </p:spTree>
    <p:extLst>
      <p:ext uri="{BB962C8B-B14F-4D97-AF65-F5344CB8AC3E}">
        <p14:creationId xmlns:p14="http://schemas.microsoft.com/office/powerpoint/2010/main" val="337809474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18745" y="1037153"/>
            <a:ext cx="7691050" cy="923330"/>
          </a:xfrm>
          <a:prstGeom prst="rect">
            <a:avLst/>
          </a:prstGeom>
          <a:noFill/>
        </p:spPr>
        <p:txBody>
          <a:bodyPr wrap="square" rtlCol="0">
            <a:spAutoFit/>
          </a:bodyPr>
          <a:lstStyle/>
          <a:p>
            <a:r>
              <a:rPr lang="en-US" sz="5400" dirty="0" smtClean="0">
                <a:solidFill>
                  <a:schemeClr val="tx2"/>
                </a:solidFill>
                <a:latin typeface="Adobe Garamond Pro"/>
                <a:cs typeface="Adobe Garamond Pro"/>
              </a:rPr>
              <a:t>The Grace </a:t>
            </a:r>
            <a:r>
              <a:rPr lang="en-US" sz="5400" i="1" dirty="0" smtClean="0">
                <a:solidFill>
                  <a:schemeClr val="tx2"/>
                </a:solidFill>
                <a:latin typeface="Adobe Garamond Pro"/>
                <a:cs typeface="Adobe Garamond Pro"/>
              </a:rPr>
              <a:t>of</a:t>
            </a:r>
            <a:r>
              <a:rPr lang="en-US" sz="5400" dirty="0" smtClean="0">
                <a:solidFill>
                  <a:schemeClr val="tx2"/>
                </a:solidFill>
                <a:latin typeface="Adobe Garamond Pro"/>
                <a:cs typeface="Adobe Garamond Pro"/>
              </a:rPr>
              <a:t> Giving</a:t>
            </a:r>
            <a:endParaRPr lang="en-US" sz="5400" dirty="0">
              <a:solidFill>
                <a:schemeClr val="tx2"/>
              </a:solidFill>
              <a:latin typeface="Adobe Garamond Pro"/>
              <a:cs typeface="Adobe Garamond Pro"/>
            </a:endParaRPr>
          </a:p>
        </p:txBody>
      </p:sp>
      <p:sp>
        <p:nvSpPr>
          <p:cNvPr id="5" name="TextBox 4"/>
          <p:cNvSpPr txBox="1"/>
          <p:nvPr/>
        </p:nvSpPr>
        <p:spPr>
          <a:xfrm>
            <a:off x="996353" y="2161433"/>
            <a:ext cx="7151293" cy="1446550"/>
          </a:xfrm>
          <a:prstGeom prst="rect">
            <a:avLst/>
          </a:prstGeom>
          <a:noFill/>
        </p:spPr>
        <p:txBody>
          <a:bodyPr wrap="square" rtlCol="0">
            <a:spAutoFit/>
          </a:bodyPr>
          <a:lstStyle/>
          <a:p>
            <a:r>
              <a:rPr lang="en-US" sz="4400" dirty="0">
                <a:latin typeface="Adobe Garamond Pro"/>
                <a:cs typeface="Adobe Garamond Pro"/>
              </a:rPr>
              <a:t>Giving is a response to the grace that God extends to us</a:t>
            </a:r>
            <a:r>
              <a:rPr lang="en-US" sz="4400" dirty="0" smtClean="0">
                <a:latin typeface="Adobe Garamond Pro"/>
                <a:cs typeface="Adobe Garamond Pro"/>
              </a:rPr>
              <a:t>.</a:t>
            </a:r>
            <a:endParaRPr lang="en-US" sz="4400" dirty="0">
              <a:latin typeface="Adobe Garamond Pro"/>
              <a:cs typeface="Adobe Garamond Pro"/>
            </a:endParaRPr>
          </a:p>
        </p:txBody>
      </p:sp>
    </p:spTree>
    <p:extLst>
      <p:ext uri="{BB962C8B-B14F-4D97-AF65-F5344CB8AC3E}">
        <p14:creationId xmlns:p14="http://schemas.microsoft.com/office/powerpoint/2010/main" val="263444007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18745" y="1037153"/>
            <a:ext cx="7691050" cy="923330"/>
          </a:xfrm>
          <a:prstGeom prst="rect">
            <a:avLst/>
          </a:prstGeom>
          <a:noFill/>
        </p:spPr>
        <p:txBody>
          <a:bodyPr wrap="square" rtlCol="0">
            <a:spAutoFit/>
          </a:bodyPr>
          <a:lstStyle/>
          <a:p>
            <a:r>
              <a:rPr lang="en-US" sz="5400" dirty="0" smtClean="0">
                <a:solidFill>
                  <a:schemeClr val="tx2"/>
                </a:solidFill>
                <a:latin typeface="Adobe Garamond Pro"/>
                <a:cs typeface="Adobe Garamond Pro"/>
              </a:rPr>
              <a:t>The Place </a:t>
            </a:r>
            <a:r>
              <a:rPr lang="en-US" sz="5400" i="1" dirty="0" smtClean="0">
                <a:solidFill>
                  <a:schemeClr val="tx2"/>
                </a:solidFill>
                <a:latin typeface="Adobe Garamond Pro"/>
                <a:cs typeface="Adobe Garamond Pro"/>
              </a:rPr>
              <a:t>of</a:t>
            </a:r>
            <a:r>
              <a:rPr lang="en-US" sz="5400" dirty="0" smtClean="0">
                <a:solidFill>
                  <a:schemeClr val="tx2"/>
                </a:solidFill>
                <a:latin typeface="Adobe Garamond Pro"/>
                <a:cs typeface="Adobe Garamond Pro"/>
              </a:rPr>
              <a:t> Giving</a:t>
            </a:r>
            <a:endParaRPr lang="en-US" sz="5400" dirty="0">
              <a:solidFill>
                <a:schemeClr val="tx2"/>
              </a:solidFill>
              <a:latin typeface="Adobe Garamond Pro"/>
              <a:cs typeface="Adobe Garamond Pro"/>
            </a:endParaRPr>
          </a:p>
        </p:txBody>
      </p:sp>
      <p:sp>
        <p:nvSpPr>
          <p:cNvPr id="5" name="TextBox 4"/>
          <p:cNvSpPr txBox="1"/>
          <p:nvPr/>
        </p:nvSpPr>
        <p:spPr>
          <a:xfrm>
            <a:off x="996353" y="2161433"/>
            <a:ext cx="7151293" cy="2800767"/>
          </a:xfrm>
          <a:prstGeom prst="rect">
            <a:avLst/>
          </a:prstGeom>
          <a:noFill/>
        </p:spPr>
        <p:txBody>
          <a:bodyPr wrap="square" rtlCol="0">
            <a:spAutoFit/>
          </a:bodyPr>
          <a:lstStyle/>
          <a:p>
            <a:r>
              <a:rPr lang="en-US" sz="4400" dirty="0">
                <a:latin typeface="Adobe Garamond Pro"/>
                <a:cs typeface="Adobe Garamond Pro"/>
              </a:rPr>
              <a:t>As </a:t>
            </a:r>
            <a:r>
              <a:rPr lang="en-US" sz="4400" dirty="0" smtClean="0">
                <a:latin typeface="Adobe Garamond Pro"/>
                <a:cs typeface="Adobe Garamond Pro"/>
              </a:rPr>
              <a:t>Christians </a:t>
            </a:r>
            <a:r>
              <a:rPr lang="en-US" sz="4400" dirty="0">
                <a:latin typeface="Adobe Garamond Pro"/>
                <a:cs typeface="Adobe Garamond Pro"/>
              </a:rPr>
              <a:t>there are many worthy calls upon our money, but the foremost place of giving ought to be our </a:t>
            </a:r>
            <a:r>
              <a:rPr lang="en-US" sz="4400" dirty="0" smtClean="0">
                <a:latin typeface="Adobe Garamond Pro"/>
                <a:cs typeface="Adobe Garamond Pro"/>
              </a:rPr>
              <a:t>church. </a:t>
            </a:r>
            <a:endParaRPr lang="en-US" sz="4400" dirty="0">
              <a:latin typeface="Adobe Garamond Pro"/>
              <a:cs typeface="Adobe Garamond Pro"/>
            </a:endParaRPr>
          </a:p>
        </p:txBody>
      </p:sp>
    </p:spTree>
    <p:extLst>
      <p:ext uri="{BB962C8B-B14F-4D97-AF65-F5344CB8AC3E}">
        <p14:creationId xmlns:p14="http://schemas.microsoft.com/office/powerpoint/2010/main" val="319708429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7426" y="2198428"/>
            <a:ext cx="8176978" cy="1661993"/>
          </a:xfrm>
          <a:prstGeom prst="rect">
            <a:avLst/>
          </a:prstGeom>
          <a:noFill/>
        </p:spPr>
        <p:txBody>
          <a:bodyPr wrap="square" rtlCol="0">
            <a:spAutoFit/>
          </a:bodyPr>
          <a:lstStyle/>
          <a:p>
            <a:r>
              <a:rPr lang="en-US" sz="3600" i="1" dirty="0">
                <a:solidFill>
                  <a:schemeClr val="tx2"/>
                </a:solidFill>
                <a:latin typeface="Adobe Garamond Pro"/>
                <a:cs typeface="Adobe Garamond Pro"/>
              </a:rPr>
              <a:t>Bearing in mind the Grace of God...</a:t>
            </a:r>
          </a:p>
          <a:p>
            <a:r>
              <a:rPr lang="en-US" sz="4400" b="1" dirty="0" smtClean="0">
                <a:solidFill>
                  <a:schemeClr val="tx2"/>
                </a:solidFill>
              </a:rPr>
              <a:t>4 Steps to Transformed Giving</a:t>
            </a:r>
            <a:endParaRPr lang="en-US" sz="4400" b="1" dirty="0">
              <a:solidFill>
                <a:schemeClr val="tx2"/>
              </a:solidFill>
            </a:endParaRPr>
          </a:p>
          <a:p>
            <a:endParaRPr lang="en-US" dirty="0"/>
          </a:p>
        </p:txBody>
      </p:sp>
    </p:spTree>
    <p:extLst>
      <p:ext uri="{BB962C8B-B14F-4D97-AF65-F5344CB8AC3E}">
        <p14:creationId xmlns:p14="http://schemas.microsoft.com/office/powerpoint/2010/main" val="415061778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57426" y="676937"/>
            <a:ext cx="6253410" cy="1169551"/>
          </a:xfrm>
          <a:prstGeom prst="rect">
            <a:avLst/>
          </a:prstGeom>
          <a:noFill/>
        </p:spPr>
        <p:txBody>
          <a:bodyPr wrap="square" rtlCol="0">
            <a:spAutoFit/>
          </a:bodyPr>
          <a:lstStyle/>
          <a:p>
            <a:r>
              <a:rPr lang="en-US" sz="2000" i="1" dirty="0">
                <a:solidFill>
                  <a:schemeClr val="tx2"/>
                </a:solidFill>
                <a:latin typeface="Adobe Garamond Pro"/>
                <a:cs typeface="Adobe Garamond Pro"/>
              </a:rPr>
              <a:t>Bearing in mind the Grace of God...</a:t>
            </a:r>
          </a:p>
          <a:p>
            <a:r>
              <a:rPr lang="en-US" sz="3200" b="1" dirty="0" smtClean="0">
                <a:solidFill>
                  <a:schemeClr val="tx2"/>
                </a:solidFill>
              </a:rPr>
              <a:t>4 Steps to Transformed Giving</a:t>
            </a:r>
            <a:endParaRPr lang="en-US" sz="3200" b="1" dirty="0">
              <a:solidFill>
                <a:schemeClr val="tx2"/>
              </a:solidFill>
            </a:endParaRPr>
          </a:p>
          <a:p>
            <a:endParaRPr lang="en-US" dirty="0"/>
          </a:p>
        </p:txBody>
      </p:sp>
      <p:sp>
        <p:nvSpPr>
          <p:cNvPr id="6" name="TextBox 5"/>
          <p:cNvSpPr txBox="1"/>
          <p:nvPr/>
        </p:nvSpPr>
        <p:spPr>
          <a:xfrm>
            <a:off x="419043" y="1736889"/>
            <a:ext cx="8155220" cy="3046988"/>
          </a:xfrm>
          <a:prstGeom prst="rect">
            <a:avLst/>
          </a:prstGeom>
          <a:noFill/>
        </p:spPr>
        <p:txBody>
          <a:bodyPr wrap="square" rtlCol="0">
            <a:spAutoFit/>
          </a:bodyPr>
          <a:lstStyle/>
          <a:p>
            <a:pPr marL="514350" indent="-514350">
              <a:buClr>
                <a:schemeClr val="accent3"/>
              </a:buClr>
              <a:buFont typeface="Wingdings" charset="2"/>
              <a:buAutoNum type="arabicPlain"/>
            </a:pPr>
            <a:r>
              <a:rPr lang="en-US" sz="3200" dirty="0" smtClean="0"/>
              <a:t>What </a:t>
            </a:r>
            <a:r>
              <a:rPr lang="en-US" sz="3200" dirty="0"/>
              <a:t>is your likely weekly, monthly or annual </a:t>
            </a:r>
            <a:r>
              <a:rPr lang="en-US" sz="3200" dirty="0" smtClean="0"/>
              <a:t>income?</a:t>
            </a:r>
          </a:p>
          <a:p>
            <a:pPr marL="514350" indent="-514350">
              <a:buClr>
                <a:schemeClr val="accent3"/>
              </a:buClr>
              <a:buFont typeface="Wingdings" charset="2"/>
              <a:buAutoNum type="arabicPlain"/>
            </a:pPr>
            <a:r>
              <a:rPr lang="en-US" sz="3200" dirty="0" smtClean="0"/>
              <a:t>Make </a:t>
            </a:r>
            <a:r>
              <a:rPr lang="en-US" sz="3200" dirty="0"/>
              <a:t>the joyful decision about </a:t>
            </a:r>
            <a:r>
              <a:rPr lang="en-US" sz="3200" dirty="0" smtClean="0"/>
              <a:t>what </a:t>
            </a:r>
            <a:r>
              <a:rPr lang="en-US" sz="3200" dirty="0"/>
              <a:t>percentage </a:t>
            </a:r>
            <a:r>
              <a:rPr lang="en-US" sz="3200" dirty="0" smtClean="0"/>
              <a:t>you </a:t>
            </a:r>
            <a:r>
              <a:rPr lang="en-US" sz="3200" dirty="0"/>
              <a:t>will give </a:t>
            </a:r>
            <a:r>
              <a:rPr lang="en-US" sz="3200" dirty="0" smtClean="0"/>
              <a:t>away</a:t>
            </a:r>
          </a:p>
          <a:p>
            <a:pPr marL="514350" indent="-514350">
              <a:buClr>
                <a:schemeClr val="accent3"/>
              </a:buClr>
              <a:buFont typeface="Wingdings" charset="2"/>
              <a:buAutoNum type="arabicPlain"/>
            </a:pPr>
            <a:r>
              <a:rPr lang="en-US" sz="3200" dirty="0" smtClean="0"/>
              <a:t>Calculate the actual target amount in £ or € </a:t>
            </a:r>
            <a:endParaRPr lang="en-US" sz="3200" dirty="0" smtClean="0"/>
          </a:p>
          <a:p>
            <a:pPr marL="514350" indent="-514350">
              <a:buClr>
                <a:schemeClr val="accent3"/>
              </a:buClr>
              <a:buFont typeface="Wingdings" charset="2"/>
              <a:buAutoNum type="arabicPlain"/>
            </a:pPr>
            <a:r>
              <a:rPr lang="en-US" sz="3200" dirty="0" smtClean="0"/>
              <a:t>Decide </a:t>
            </a:r>
            <a:r>
              <a:rPr lang="en-US" sz="3200" dirty="0"/>
              <a:t>who will be the beneficiaries</a:t>
            </a:r>
          </a:p>
        </p:txBody>
      </p:sp>
    </p:spTree>
    <p:extLst>
      <p:ext uri="{BB962C8B-B14F-4D97-AF65-F5344CB8AC3E}">
        <p14:creationId xmlns:p14="http://schemas.microsoft.com/office/powerpoint/2010/main" val="9585173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985677"/>
            <a:ext cx="9143999" cy="2031325"/>
          </a:xfrm>
          <a:prstGeom prst="rect">
            <a:avLst/>
          </a:prstGeom>
          <a:noFill/>
        </p:spPr>
        <p:txBody>
          <a:bodyPr wrap="square" rtlCol="0">
            <a:spAutoFit/>
          </a:bodyPr>
          <a:lstStyle/>
          <a:p>
            <a:pPr algn="ctr"/>
            <a:r>
              <a:rPr lang="en-US" sz="5400" b="1" dirty="0" smtClean="0">
                <a:solidFill>
                  <a:schemeClr val="accent3"/>
                </a:solidFill>
              </a:rPr>
              <a:t>By planning our generosity</a:t>
            </a:r>
            <a:r>
              <a:rPr lang="en-US" sz="5400" b="1" dirty="0">
                <a:solidFill>
                  <a:schemeClr val="accent3"/>
                </a:solidFill>
              </a:rPr>
              <a:t/>
            </a:r>
            <a:br>
              <a:rPr lang="en-US" sz="5400" b="1" dirty="0">
                <a:solidFill>
                  <a:schemeClr val="accent3"/>
                </a:solidFill>
              </a:rPr>
            </a:br>
            <a:r>
              <a:rPr lang="en-US" sz="5400" b="1" dirty="0" smtClean="0">
                <a:solidFill>
                  <a:schemeClr val="accent3"/>
                </a:solidFill>
              </a:rPr>
              <a:t>we make a difference</a:t>
            </a:r>
            <a:r>
              <a:rPr lang="en-US" sz="5400" b="1" dirty="0">
                <a:solidFill>
                  <a:schemeClr val="accent3"/>
                </a:solidFill>
              </a:rPr>
              <a:t>.</a:t>
            </a:r>
          </a:p>
          <a:p>
            <a:endParaRPr lang="en-US" dirty="0"/>
          </a:p>
        </p:txBody>
      </p:sp>
    </p:spTree>
    <p:extLst>
      <p:ext uri="{BB962C8B-B14F-4D97-AF65-F5344CB8AC3E}">
        <p14:creationId xmlns:p14="http://schemas.microsoft.com/office/powerpoint/2010/main" val="356353596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911" y="1969249"/>
            <a:ext cx="9169822" cy="1734325"/>
          </a:xfrm>
          <a:prstGeom prst="rect">
            <a:avLst/>
          </a:prstGeom>
        </p:spPr>
        <p:txBody>
          <a:bodyP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8000" smtClean="0">
                <a:solidFill>
                  <a:schemeClr val="tx2"/>
                </a:solidFill>
                <a:latin typeface="Adobe Garamond Pro"/>
                <a:cs typeface="Adobe Garamond Pro"/>
              </a:rPr>
              <a:t>The Grace </a:t>
            </a:r>
            <a:r>
              <a:rPr lang="en-US" sz="8000" i="1" smtClean="0">
                <a:solidFill>
                  <a:schemeClr val="tx2"/>
                </a:solidFill>
                <a:latin typeface="Adobe Garamond Pro"/>
                <a:cs typeface="Adobe Garamond Pro"/>
              </a:rPr>
              <a:t>of</a:t>
            </a:r>
            <a:r>
              <a:rPr lang="en-US" sz="8000" smtClean="0">
                <a:solidFill>
                  <a:schemeClr val="tx2"/>
                </a:solidFill>
                <a:latin typeface="Adobe Garamond Pro"/>
                <a:cs typeface="Adobe Garamond Pro"/>
              </a:rPr>
              <a:t>  Giving</a:t>
            </a:r>
            <a:r>
              <a:rPr lang="en-US" baseline="30000" smtClean="0"/>
              <a:t/>
            </a:r>
            <a:br>
              <a:rPr lang="en-US" baseline="30000" smtClean="0"/>
            </a:br>
            <a:endParaRPr lang="en-US" dirty="0"/>
          </a:p>
        </p:txBody>
      </p:sp>
      <p:sp>
        <p:nvSpPr>
          <p:cNvPr id="5" name="Subtitle 2"/>
          <p:cNvSpPr txBox="1">
            <a:spLocks/>
          </p:cNvSpPr>
          <p:nvPr/>
        </p:nvSpPr>
        <p:spPr>
          <a:xfrm>
            <a:off x="848519" y="3195799"/>
            <a:ext cx="7551618" cy="2067705"/>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5000" i="1" dirty="0" smtClean="0">
                <a:solidFill>
                  <a:schemeClr val="accent3">
                    <a:lumMod val="75000"/>
                  </a:schemeClr>
                </a:solidFill>
                <a:latin typeface="Adobe Garamond Pro"/>
                <a:cs typeface="Adobe Garamond Pro"/>
              </a:rPr>
              <a:t>Be Joyful – Be Generous</a:t>
            </a:r>
          </a:p>
          <a:p>
            <a:endParaRPr lang="en-US" dirty="0"/>
          </a:p>
        </p:txBody>
      </p:sp>
    </p:spTree>
    <p:extLst>
      <p:ext uri="{BB962C8B-B14F-4D97-AF65-F5344CB8AC3E}">
        <p14:creationId xmlns:p14="http://schemas.microsoft.com/office/powerpoint/2010/main" val="189364306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1216</TotalTime>
  <Words>921</Words>
  <Application>Microsoft Macintosh PowerPoint</Application>
  <PresentationFormat>On-screen Show (4:3)</PresentationFormat>
  <Paragraphs>53</Paragraphs>
  <Slides>9</Slides>
  <Notes>4</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Custom Design</vt:lpstr>
      <vt:lpstr>The Grace of  Giving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PCI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Grace of  Giving </dc:title>
  <dc:creator>James McCormick</dc:creator>
  <cp:lastModifiedBy>James McCormick</cp:lastModifiedBy>
  <cp:revision>14</cp:revision>
  <cp:lastPrinted>2014-05-13T14:35:54Z</cp:lastPrinted>
  <dcterms:created xsi:type="dcterms:W3CDTF">2014-03-27T09:55:01Z</dcterms:created>
  <dcterms:modified xsi:type="dcterms:W3CDTF">2014-05-14T08:11:58Z</dcterms:modified>
</cp:coreProperties>
</file>