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65" r:id="rId3"/>
    <p:sldId id="259" r:id="rId4"/>
    <p:sldId id="257" r:id="rId5"/>
    <p:sldId id="258" r:id="rId6"/>
    <p:sldId id="272" r:id="rId7"/>
    <p:sldId id="269" r:id="rId8"/>
    <p:sldId id="271"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720"/>
    <a:srgbClr val="1775C2"/>
    <a:srgbClr val="EB4F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625" autoAdjust="0"/>
  </p:normalViewPr>
  <p:slideViewPr>
    <p:cSldViewPr snapToGrid="0" snapToObjects="1">
      <p:cViewPr>
        <p:scale>
          <a:sx n="112" d="100"/>
          <a:sy n="112" d="100"/>
        </p:scale>
        <p:origin x="-2856" y="-1400"/>
      </p:cViewPr>
      <p:guideLst>
        <p:guide orient="horz" pos="1925"/>
        <p:guide pos="2837"/>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55DC5C-8313-B842-8049-D9A47C598DA7}" type="datetimeFigureOut">
              <a:rPr lang="en-US" smtClean="0"/>
              <a:t>19/02/2015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9DF199-0A2E-8248-9E6F-D035251CDD23}" type="slidenum">
              <a:rPr lang="en-US" smtClean="0"/>
              <a:t>‹#›</a:t>
            </a:fld>
            <a:endParaRPr lang="en-US"/>
          </a:p>
        </p:txBody>
      </p:sp>
    </p:spTree>
    <p:extLst>
      <p:ext uri="{BB962C8B-B14F-4D97-AF65-F5344CB8AC3E}">
        <p14:creationId xmlns:p14="http://schemas.microsoft.com/office/powerpoint/2010/main" val="39202047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0" i="0" u="none" strike="noStrike" kern="1200" baseline="0" dirty="0" smtClean="0">
                <a:solidFill>
                  <a:schemeClr val="tx1"/>
                </a:solidFill>
                <a:latin typeface="+mn-lt"/>
                <a:ea typeface="+mn-ea"/>
                <a:cs typeface="+mn-cs"/>
              </a:rPr>
              <a:t>Through United Appeal the Presbyterian Church in Ireland is serving and reaching out to people with the love of Christ locally, nationally and internationally.</a:t>
            </a:r>
          </a:p>
          <a:p>
            <a:pPr rtl="0"/>
            <a:endParaRPr lang="en-GB" sz="1200" b="0" i="0" u="none" strike="noStrike" kern="1200" baseline="0" dirty="0" smtClean="0">
              <a:solidFill>
                <a:schemeClr val="tx1"/>
              </a:solidFill>
              <a:latin typeface="+mn-lt"/>
              <a:ea typeface="+mn-ea"/>
              <a:cs typeface="+mn-cs"/>
            </a:endParaRPr>
          </a:p>
          <a:p>
            <a:pPr rtl="0"/>
            <a:r>
              <a:rPr lang="en-GB" sz="1200" b="0" i="0" u="none" strike="noStrike" kern="1200" baseline="0" dirty="0" smtClean="0">
                <a:solidFill>
                  <a:schemeClr val="tx1"/>
                </a:solidFill>
                <a:latin typeface="+mn-lt"/>
                <a:ea typeface="+mn-ea"/>
                <a:cs typeface="+mn-cs"/>
              </a:rPr>
              <a:t>It is at the heart of our mission, helping to fund people, events and projects, channelling the money you so generously give to make mission happen.</a:t>
            </a:r>
          </a:p>
          <a:p>
            <a:pPr rtl="0"/>
            <a:endParaRPr lang="en-GB" sz="1200" b="0" i="0" u="none" strike="noStrike" kern="1200" baseline="0" dirty="0" smtClean="0">
              <a:solidFill>
                <a:schemeClr val="tx1"/>
              </a:solidFill>
              <a:latin typeface="+mn-lt"/>
              <a:ea typeface="+mn-ea"/>
              <a:cs typeface="+mn-cs"/>
            </a:endParaRPr>
          </a:p>
          <a:p>
            <a:pPr rtl="0"/>
            <a:r>
              <a:rPr lang="en-GB" sz="1200" b="0" i="0" u="none" strike="noStrike" kern="1200" baseline="0" dirty="0" smtClean="0">
                <a:solidFill>
                  <a:schemeClr val="tx1"/>
                </a:solidFill>
                <a:latin typeface="+mn-lt"/>
                <a:ea typeface="+mn-ea"/>
                <a:cs typeface="+mn-cs"/>
              </a:rPr>
              <a:t>It’s all part of being the people that Jesus calls us to be…</a:t>
            </a:r>
            <a:endParaRPr lang="en-GB" sz="1200" b="0" i="0" u="none" strike="noStrike" kern="1200" baseline="0" dirty="0" smtClean="0">
              <a:solidFill>
                <a:schemeClr val="tx1"/>
              </a:solidFill>
              <a:latin typeface="+mn-lt"/>
              <a:ea typeface="+mn-ea"/>
              <a:cs typeface="+mn-cs"/>
            </a:endParaRPr>
          </a:p>
          <a:p>
            <a:pPr rtl="0"/>
            <a:endParaRPr lang="en-GB" sz="1200" b="1"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D9DF199-0A2E-8248-9E6F-D035251CDD23}" type="slidenum">
              <a:rPr lang="en-US" smtClean="0"/>
              <a:t>1</a:t>
            </a:fld>
            <a:endParaRPr lang="en-US"/>
          </a:p>
        </p:txBody>
      </p:sp>
    </p:spTree>
    <p:extLst>
      <p:ext uri="{BB962C8B-B14F-4D97-AF65-F5344CB8AC3E}">
        <p14:creationId xmlns:p14="http://schemas.microsoft.com/office/powerpoint/2010/main" val="482786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Jesus</a:t>
            </a:r>
            <a:r>
              <a:rPr lang="en-US" baseline="0" dirty="0" smtClean="0"/>
              <a:t> instructs us in the story of the sheep and the goats from Matthew 25 – ‘Truly, I say to you, as you did it to one of the least of these my brothers, you did it to me’.</a:t>
            </a:r>
          </a:p>
          <a:p>
            <a:endParaRPr lang="en-US" baseline="0" dirty="0" smtClean="0"/>
          </a:p>
          <a:p>
            <a:r>
              <a:rPr lang="en-US" baseline="0" dirty="0" smtClean="0"/>
              <a:t>Here are two stories of how your giving through United Appeal supports projects fulfills that mission of being the people that Jesus calls us to be.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D9DF199-0A2E-8248-9E6F-D035251CDD23}" type="slidenum">
              <a:rPr lang="en-US" smtClean="0"/>
              <a:t>2</a:t>
            </a:fld>
            <a:endParaRPr lang="en-US"/>
          </a:p>
        </p:txBody>
      </p:sp>
    </p:spTree>
    <p:extLst>
      <p:ext uri="{BB962C8B-B14F-4D97-AF65-F5344CB8AC3E}">
        <p14:creationId xmlns:p14="http://schemas.microsoft.com/office/powerpoint/2010/main" val="248924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baseline="0" dirty="0" smtClean="0">
                <a:solidFill>
                  <a:schemeClr val="tx1"/>
                </a:solidFill>
                <a:latin typeface="+mn-lt"/>
                <a:ea typeface="+mn-ea"/>
                <a:cs typeface="+mn-cs"/>
              </a:rPr>
              <a:t>Gary and Mary Reid and their family have been working with the </a:t>
            </a:r>
            <a:r>
              <a:rPr lang="en-GB" sz="1200" b="0" i="0" u="none" strike="noStrike" kern="1200" baseline="0" dirty="0" err="1" smtClean="0">
                <a:solidFill>
                  <a:schemeClr val="tx1"/>
                </a:solidFill>
                <a:latin typeface="+mn-lt"/>
                <a:ea typeface="+mn-ea"/>
                <a:cs typeface="+mn-cs"/>
              </a:rPr>
              <a:t>Maasai</a:t>
            </a:r>
            <a:r>
              <a:rPr lang="en-GB" sz="1200" b="0" i="0" u="none" strike="noStrike" kern="1200" baseline="0" dirty="0" smtClean="0">
                <a:solidFill>
                  <a:schemeClr val="tx1"/>
                </a:solidFill>
                <a:latin typeface="+mn-lt"/>
                <a:ea typeface="+mn-ea"/>
                <a:cs typeface="+mn-cs"/>
              </a:rPr>
              <a:t> people in southwest Kenya since 2005. Partnering with the Presbyterian Church of East Africa (PCEA), they are involved in church planting and development work with the PCEA Acacia Grove Mission Station.</a:t>
            </a:r>
          </a:p>
          <a:p>
            <a:pPr rtl="0"/>
            <a:endParaRPr lang="en-GB" sz="1200" b="0" i="0" u="none" strike="noStrike" kern="1200" baseline="0" dirty="0" smtClean="0">
              <a:solidFill>
                <a:schemeClr val="tx1"/>
              </a:solidFill>
              <a:latin typeface="+mn-lt"/>
              <a:ea typeface="+mn-ea"/>
              <a:cs typeface="+mn-cs"/>
            </a:endParaRPr>
          </a:p>
          <a:p>
            <a:pPr rtl="0"/>
            <a:r>
              <a:rPr lang="en-GB" sz="1200" b="0" i="0" u="none" strike="noStrike" kern="1200" baseline="0" dirty="0" smtClean="0">
                <a:solidFill>
                  <a:schemeClr val="tx1"/>
                </a:solidFill>
                <a:latin typeface="+mn-lt"/>
                <a:ea typeface="+mn-ea"/>
                <a:cs typeface="+mn-cs"/>
              </a:rPr>
              <a:t>Acacia Grove helps vulnerable children who have suffered from abuse, female genital mutilation (FGM), child labour or neglect. It also assists women who have been abused, and provides refuge when this is required.</a:t>
            </a:r>
          </a:p>
        </p:txBody>
      </p:sp>
      <p:sp>
        <p:nvSpPr>
          <p:cNvPr id="4" name="Slide Number Placeholder 3"/>
          <p:cNvSpPr>
            <a:spLocks noGrp="1"/>
          </p:cNvSpPr>
          <p:nvPr>
            <p:ph type="sldNum" sz="quarter" idx="10"/>
          </p:nvPr>
        </p:nvSpPr>
        <p:spPr/>
        <p:txBody>
          <a:bodyPr/>
          <a:lstStyle/>
          <a:p>
            <a:fld id="{7D9DF199-0A2E-8248-9E6F-D035251CDD23}" type="slidenum">
              <a:rPr lang="en-US" smtClean="0"/>
              <a:t>3</a:t>
            </a:fld>
            <a:endParaRPr lang="en-US"/>
          </a:p>
        </p:txBody>
      </p:sp>
    </p:spTree>
    <p:extLst>
      <p:ext uri="{BB962C8B-B14F-4D97-AF65-F5344CB8AC3E}">
        <p14:creationId xmlns:p14="http://schemas.microsoft.com/office/powerpoint/2010/main" val="3450357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baseline="0" dirty="0" smtClean="0">
                <a:solidFill>
                  <a:schemeClr val="tx1"/>
                </a:solidFill>
                <a:latin typeface="+mn-lt"/>
                <a:ea typeface="+mn-ea"/>
                <a:cs typeface="+mn-cs"/>
              </a:rPr>
              <a:t>The mission station has a holistic approach to offering care in the community. As well as helping with education and distributing Bibles, they deliver food, when it is needed, to malnourished children and poor families. </a:t>
            </a:r>
          </a:p>
          <a:p>
            <a:pPr rtl="0"/>
            <a:r>
              <a:rPr lang="en-GB" sz="1200" b="0" i="0" u="none" strike="noStrike" kern="1200" baseline="0" dirty="0" smtClean="0">
                <a:solidFill>
                  <a:schemeClr val="tx1"/>
                </a:solidFill>
                <a:latin typeface="+mn-lt"/>
                <a:ea typeface="+mn-ea"/>
                <a:cs typeface="+mn-cs"/>
              </a:rPr>
              <a:t>They also transport seriously ill or injured people to one of the local dispensaries, or larger hospitals – the closest being over 75kms away.</a:t>
            </a:r>
          </a:p>
          <a:p>
            <a:pPr rtl="0"/>
            <a:r>
              <a:rPr lang="en-GB" sz="1200" b="0" i="0" u="none" strike="noStrike" kern="1200" baseline="0" dirty="0" smtClean="0">
                <a:solidFill>
                  <a:schemeClr val="tx1"/>
                </a:solidFill>
                <a:latin typeface="+mn-lt"/>
                <a:ea typeface="+mn-ea"/>
                <a:cs typeface="+mn-cs"/>
              </a:rPr>
              <a:t>With the help of United Appeal, God continues to work through the </a:t>
            </a:r>
            <a:r>
              <a:rPr lang="en-GB" sz="1200" b="0" i="0" u="none" strike="noStrike" kern="1200" baseline="0" dirty="0" err="1" smtClean="0">
                <a:solidFill>
                  <a:schemeClr val="tx1"/>
                </a:solidFill>
                <a:latin typeface="+mn-lt"/>
                <a:ea typeface="+mn-ea"/>
                <a:cs typeface="+mn-cs"/>
              </a:rPr>
              <a:t>Reids</a:t>
            </a:r>
            <a:r>
              <a:rPr lang="en-GB" sz="1200" b="0" i="0" u="none" strike="noStrike" kern="1200" baseline="0" dirty="0" smtClean="0">
                <a:solidFill>
                  <a:schemeClr val="tx1"/>
                </a:solidFill>
                <a:latin typeface="+mn-lt"/>
                <a:ea typeface="+mn-ea"/>
                <a:cs typeface="+mn-cs"/>
              </a:rPr>
              <a:t> to build His Kingdom among the </a:t>
            </a:r>
            <a:r>
              <a:rPr lang="en-GB" sz="1200" b="0" i="0" u="none" strike="noStrike" kern="1200" baseline="0" dirty="0" err="1" smtClean="0">
                <a:solidFill>
                  <a:schemeClr val="tx1"/>
                </a:solidFill>
                <a:latin typeface="+mn-lt"/>
                <a:ea typeface="+mn-ea"/>
                <a:cs typeface="+mn-cs"/>
              </a:rPr>
              <a:t>Maasai</a:t>
            </a:r>
            <a:r>
              <a:rPr lang="en-GB" sz="1200" b="0" i="0" u="none" strike="noStrike" kern="1200" baseline="0" dirty="0" smtClean="0">
                <a:solidFill>
                  <a:schemeClr val="tx1"/>
                </a:solidFill>
                <a:latin typeface="+mn-lt"/>
                <a:ea typeface="+mn-ea"/>
                <a:cs typeface="+mn-cs"/>
              </a:rPr>
              <a:t> in this area.</a:t>
            </a:r>
          </a:p>
          <a:p>
            <a:pPr rtl="0"/>
            <a:endParaRPr lang="en-US" baseline="0" dirty="0"/>
          </a:p>
        </p:txBody>
      </p:sp>
      <p:sp>
        <p:nvSpPr>
          <p:cNvPr id="4" name="Slide Number Placeholder 3"/>
          <p:cNvSpPr>
            <a:spLocks noGrp="1"/>
          </p:cNvSpPr>
          <p:nvPr>
            <p:ph type="sldNum" sz="quarter" idx="10"/>
          </p:nvPr>
        </p:nvSpPr>
        <p:spPr/>
        <p:txBody>
          <a:bodyPr/>
          <a:lstStyle/>
          <a:p>
            <a:fld id="{7D9DF199-0A2E-8248-9E6F-D035251CDD23}" type="slidenum">
              <a:rPr lang="en-US" smtClean="0"/>
              <a:t>4</a:t>
            </a:fld>
            <a:endParaRPr lang="en-US"/>
          </a:p>
        </p:txBody>
      </p:sp>
    </p:spTree>
    <p:extLst>
      <p:ext uri="{BB962C8B-B14F-4D97-AF65-F5344CB8AC3E}">
        <p14:creationId xmlns:p14="http://schemas.microsoft.com/office/powerpoint/2010/main" val="3307234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baseline="0" dirty="0" smtClean="0">
                <a:solidFill>
                  <a:schemeClr val="tx1"/>
                </a:solidFill>
                <a:latin typeface="+mn-lt"/>
                <a:ea typeface="+mn-ea"/>
                <a:cs typeface="+mn-cs"/>
              </a:rPr>
              <a:t>The International Meeting Point (IMP), located on Belfast’s </a:t>
            </a:r>
            <a:r>
              <a:rPr lang="en-GB" sz="1200" b="0" i="0" u="none" strike="noStrike" kern="1200" baseline="0" dirty="0" err="1" smtClean="0">
                <a:solidFill>
                  <a:schemeClr val="tx1"/>
                </a:solidFill>
                <a:latin typeface="+mn-lt"/>
                <a:ea typeface="+mn-ea"/>
                <a:cs typeface="+mn-cs"/>
              </a:rPr>
              <a:t>Lisburn</a:t>
            </a:r>
            <a:r>
              <a:rPr lang="en-GB" sz="1200" b="0" i="0" u="none" strike="noStrike" kern="1200" baseline="0" dirty="0" smtClean="0">
                <a:solidFill>
                  <a:schemeClr val="tx1"/>
                </a:solidFill>
                <a:latin typeface="+mn-lt"/>
                <a:ea typeface="+mn-ea"/>
                <a:cs typeface="+mn-cs"/>
              </a:rPr>
              <a:t> Road, reaches out to migrants and asylum seekers in the city.</a:t>
            </a:r>
          </a:p>
          <a:p>
            <a:pPr rtl="0"/>
            <a:r>
              <a:rPr lang="en-GB" sz="1200" b="0" i="0" u="none" strike="noStrike" kern="1200" baseline="0" dirty="0" smtClean="0">
                <a:solidFill>
                  <a:schemeClr val="tx1"/>
                </a:solidFill>
                <a:latin typeface="+mn-lt"/>
                <a:ea typeface="+mn-ea"/>
                <a:cs typeface="+mn-cs"/>
              </a:rPr>
              <a:t>Funded by United Appeal and the South and East Belfast Presbyteries, the centre welcomes people from over 30 different countries and is dedicated to meeting their practical and spiritual needs.</a:t>
            </a:r>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D9DF199-0A2E-8248-9E6F-D035251CDD23}" type="slidenum">
              <a:rPr lang="en-US" smtClean="0"/>
              <a:t>5</a:t>
            </a:fld>
            <a:endParaRPr lang="en-US"/>
          </a:p>
        </p:txBody>
      </p:sp>
    </p:spTree>
    <p:extLst>
      <p:ext uri="{BB962C8B-B14F-4D97-AF65-F5344CB8AC3E}">
        <p14:creationId xmlns:p14="http://schemas.microsoft.com/office/powerpoint/2010/main" val="3390296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baseline="0" dirty="0" smtClean="0">
                <a:solidFill>
                  <a:schemeClr val="tx1"/>
                </a:solidFill>
                <a:latin typeface="+mn-lt"/>
                <a:ea typeface="+mn-ea"/>
                <a:cs typeface="+mn-cs"/>
              </a:rPr>
              <a:t>The International meeting Point offers a wide variety of help and services to those who come through its doors: serving food and drinks in the café, offering legal advice, running English classes, taking people shopping, helping the unemployed find jobs and leading Bible studies.</a:t>
            </a:r>
          </a:p>
          <a:p>
            <a:pPr rtl="0"/>
            <a:r>
              <a:rPr lang="en-GB" sz="1200" b="0" i="0" u="none" strike="noStrike" kern="1200" baseline="0" dirty="0" smtClean="0">
                <a:solidFill>
                  <a:schemeClr val="tx1"/>
                </a:solidFill>
                <a:latin typeface="+mn-lt"/>
                <a:ea typeface="+mn-ea"/>
                <a:cs typeface="+mn-cs"/>
              </a:rPr>
              <a:t>With the help of United Appeal, the Meeting Point is reaching out to the ‘stranger’ in Belfast and sharing God’s love.</a:t>
            </a:r>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D9DF199-0A2E-8248-9E6F-D035251CDD23}" type="slidenum">
              <a:rPr lang="en-US" smtClean="0"/>
              <a:t>6</a:t>
            </a:fld>
            <a:endParaRPr lang="en-US"/>
          </a:p>
        </p:txBody>
      </p:sp>
    </p:spTree>
    <p:extLst>
      <p:ext uri="{BB962C8B-B14F-4D97-AF65-F5344CB8AC3E}">
        <p14:creationId xmlns:p14="http://schemas.microsoft.com/office/powerpoint/2010/main" val="3390296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baseline="0" dirty="0" smtClean="0">
                <a:solidFill>
                  <a:schemeClr val="tx1"/>
                </a:solidFill>
                <a:latin typeface="+mn-lt"/>
                <a:ea typeface="+mn-ea"/>
                <a:cs typeface="+mn-cs"/>
              </a:rPr>
              <a:t>Every aspect of our Church’s mission depends to some extent on United Appeal. Hundreds of projects and programmes at home and overseas are helping to advance God’s kingdom, showing God’s love in action to hundreds of thousands of people.</a:t>
            </a:r>
          </a:p>
          <a:p>
            <a:pPr rtl="0"/>
            <a:r>
              <a:rPr lang="en-GB" sz="1200" b="0" i="0" u="none" strike="noStrike" kern="1200" baseline="0" dirty="0" smtClean="0">
                <a:solidFill>
                  <a:schemeClr val="tx1"/>
                </a:solidFill>
                <a:latin typeface="+mn-lt"/>
                <a:ea typeface="+mn-ea"/>
                <a:cs typeface="+mn-cs"/>
              </a:rPr>
              <a:t>Thanks to the generous support that Presbyterians like you continue to offer, this work can flourish. </a:t>
            </a:r>
          </a:p>
          <a:p>
            <a:pPr rtl="0"/>
            <a:r>
              <a:rPr lang="en-GB" sz="1200" b="0" i="0" u="none" strike="noStrike" kern="1200" baseline="0" dirty="0" smtClean="0">
                <a:solidFill>
                  <a:schemeClr val="tx1"/>
                </a:solidFill>
                <a:latin typeface="+mn-lt"/>
                <a:ea typeface="+mn-ea"/>
                <a:cs typeface="+mn-cs"/>
              </a:rPr>
              <a:t>In 2014 United Appeal will contribute £3,250,000/ €3,941,632 to help fund the mission of our Church. Each congregation has a ‘target of honour’ to help raise this amount. Please play your part in the wider mission of our whole Church and give cheerfully and sacrificially as our generous God has called us to do.</a:t>
            </a:r>
          </a:p>
          <a:p>
            <a:pPr rtl="0"/>
            <a:r>
              <a:rPr lang="en-GB" sz="1200" b="0" i="0" u="none" strike="noStrike" kern="1200" baseline="0" dirty="0" smtClean="0">
                <a:solidFill>
                  <a:schemeClr val="tx1"/>
                </a:solidFill>
                <a:latin typeface="+mn-lt"/>
                <a:ea typeface="+mn-ea"/>
                <a:cs typeface="+mn-cs"/>
              </a:rPr>
              <a:t>Your prayer support is also vital. </a:t>
            </a:r>
            <a:br>
              <a:rPr lang="en-GB" sz="1200" b="0" i="0" u="none" strike="noStrike" kern="1200" baseline="0" dirty="0" smtClean="0">
                <a:solidFill>
                  <a:schemeClr val="tx1"/>
                </a:solidFill>
                <a:latin typeface="+mn-lt"/>
                <a:ea typeface="+mn-ea"/>
                <a:cs typeface="+mn-cs"/>
              </a:rPr>
            </a:br>
            <a:r>
              <a:rPr lang="en-GB" sz="1200" b="0" i="0" u="none" strike="noStrike" kern="1200" baseline="0" dirty="0" smtClean="0">
                <a:solidFill>
                  <a:schemeClr val="tx1"/>
                </a:solidFill>
                <a:latin typeface="+mn-lt"/>
                <a:ea typeface="+mn-ea"/>
                <a:cs typeface="+mn-cs"/>
              </a:rPr>
              <a:t>Keep up to date with prayer needs through the Prayer Handbook and sign up for daily prayer points straight to your inbox at </a:t>
            </a:r>
            <a:br>
              <a:rPr lang="en-GB" sz="1200" b="0" i="0" u="none" strike="noStrike" kern="1200" baseline="0" dirty="0" smtClean="0">
                <a:solidFill>
                  <a:schemeClr val="tx1"/>
                </a:solidFill>
                <a:latin typeface="+mn-lt"/>
                <a:ea typeface="+mn-ea"/>
                <a:cs typeface="+mn-cs"/>
              </a:rPr>
            </a:br>
            <a:r>
              <a:rPr lang="en-GB" sz="1200" b="0" i="0" u="none" strike="noStrike" kern="1200" baseline="0" dirty="0" err="1" smtClean="0">
                <a:solidFill>
                  <a:schemeClr val="tx1"/>
                </a:solidFill>
                <a:latin typeface="+mn-lt"/>
                <a:ea typeface="+mn-ea"/>
                <a:cs typeface="+mn-cs"/>
              </a:rPr>
              <a:t>www.presbyterianireland.org</a:t>
            </a:r>
            <a:r>
              <a:rPr lang="en-GB" sz="1200" b="0" i="0" u="none" strike="noStrike" kern="1200" baseline="0" dirty="0" smtClean="0">
                <a:solidFill>
                  <a:schemeClr val="tx1"/>
                </a:solidFill>
                <a:latin typeface="+mn-lt"/>
                <a:ea typeface="+mn-ea"/>
                <a:cs typeface="+mn-cs"/>
              </a:rPr>
              <a:t>/prayer.  </a:t>
            </a:r>
          </a:p>
        </p:txBody>
      </p:sp>
      <p:sp>
        <p:nvSpPr>
          <p:cNvPr id="4" name="Slide Number Placeholder 3"/>
          <p:cNvSpPr>
            <a:spLocks noGrp="1"/>
          </p:cNvSpPr>
          <p:nvPr>
            <p:ph type="sldNum" sz="quarter" idx="10"/>
          </p:nvPr>
        </p:nvSpPr>
        <p:spPr/>
        <p:txBody>
          <a:bodyPr/>
          <a:lstStyle/>
          <a:p>
            <a:fld id="{7D9DF199-0A2E-8248-9E6F-D035251CDD23}" type="slidenum">
              <a:rPr lang="en-US" smtClean="0"/>
              <a:t>7</a:t>
            </a:fld>
            <a:endParaRPr lang="en-US"/>
          </a:p>
        </p:txBody>
      </p:sp>
    </p:spTree>
    <p:extLst>
      <p:ext uri="{BB962C8B-B14F-4D97-AF65-F5344CB8AC3E}">
        <p14:creationId xmlns:p14="http://schemas.microsoft.com/office/powerpoint/2010/main" val="3569513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94D86A10-A565-3F4A-BE9B-ECD5D06815D8}" type="datetimeFigureOut">
              <a:rPr lang="en-US" smtClean="0"/>
              <a:t>19/02/2015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67005-78FF-F44B-9D69-18F059036714}" type="slidenum">
              <a:rPr lang="en-US" smtClean="0"/>
              <a:t>‹#›</a:t>
            </a:fld>
            <a:endParaRPr lang="en-US"/>
          </a:p>
        </p:txBody>
      </p:sp>
    </p:spTree>
    <p:extLst>
      <p:ext uri="{BB962C8B-B14F-4D97-AF65-F5344CB8AC3E}">
        <p14:creationId xmlns:p14="http://schemas.microsoft.com/office/powerpoint/2010/main" val="1935949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4D86A10-A565-3F4A-BE9B-ECD5D06815D8}" type="datetimeFigureOut">
              <a:rPr lang="en-US" smtClean="0"/>
              <a:t>19/02/2015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67005-78FF-F44B-9D69-18F059036714}" type="slidenum">
              <a:rPr lang="en-US" smtClean="0"/>
              <a:t>‹#›</a:t>
            </a:fld>
            <a:endParaRPr lang="en-US"/>
          </a:p>
        </p:txBody>
      </p:sp>
    </p:spTree>
    <p:extLst>
      <p:ext uri="{BB962C8B-B14F-4D97-AF65-F5344CB8AC3E}">
        <p14:creationId xmlns:p14="http://schemas.microsoft.com/office/powerpoint/2010/main" val="1275655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4D86A10-A565-3F4A-BE9B-ECD5D06815D8}" type="datetimeFigureOut">
              <a:rPr lang="en-US" smtClean="0"/>
              <a:t>19/02/2015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67005-78FF-F44B-9D69-18F059036714}" type="slidenum">
              <a:rPr lang="en-US" smtClean="0"/>
              <a:t>‹#›</a:t>
            </a:fld>
            <a:endParaRPr lang="en-US"/>
          </a:p>
        </p:txBody>
      </p:sp>
    </p:spTree>
    <p:extLst>
      <p:ext uri="{BB962C8B-B14F-4D97-AF65-F5344CB8AC3E}">
        <p14:creationId xmlns:p14="http://schemas.microsoft.com/office/powerpoint/2010/main" val="2083742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4D86A10-A565-3F4A-BE9B-ECD5D06815D8}" type="datetimeFigureOut">
              <a:rPr lang="en-US" smtClean="0"/>
              <a:t>19/02/2015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67005-78FF-F44B-9D69-18F059036714}" type="slidenum">
              <a:rPr lang="en-US" smtClean="0"/>
              <a:t>‹#›</a:t>
            </a:fld>
            <a:endParaRPr lang="en-US"/>
          </a:p>
        </p:txBody>
      </p:sp>
    </p:spTree>
    <p:extLst>
      <p:ext uri="{BB962C8B-B14F-4D97-AF65-F5344CB8AC3E}">
        <p14:creationId xmlns:p14="http://schemas.microsoft.com/office/powerpoint/2010/main" val="3719191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4D86A10-A565-3F4A-BE9B-ECD5D06815D8}" type="datetimeFigureOut">
              <a:rPr lang="en-US" smtClean="0"/>
              <a:t>19/02/2015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67005-78FF-F44B-9D69-18F059036714}" type="slidenum">
              <a:rPr lang="en-US" smtClean="0"/>
              <a:t>‹#›</a:t>
            </a:fld>
            <a:endParaRPr lang="en-US"/>
          </a:p>
        </p:txBody>
      </p:sp>
    </p:spTree>
    <p:extLst>
      <p:ext uri="{BB962C8B-B14F-4D97-AF65-F5344CB8AC3E}">
        <p14:creationId xmlns:p14="http://schemas.microsoft.com/office/powerpoint/2010/main" val="3921626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4D86A10-A565-3F4A-BE9B-ECD5D06815D8}" type="datetimeFigureOut">
              <a:rPr lang="en-US" smtClean="0"/>
              <a:t>19/02/2015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67005-78FF-F44B-9D69-18F059036714}" type="slidenum">
              <a:rPr lang="en-US" smtClean="0"/>
              <a:t>‹#›</a:t>
            </a:fld>
            <a:endParaRPr lang="en-US"/>
          </a:p>
        </p:txBody>
      </p:sp>
    </p:spTree>
    <p:extLst>
      <p:ext uri="{BB962C8B-B14F-4D97-AF65-F5344CB8AC3E}">
        <p14:creationId xmlns:p14="http://schemas.microsoft.com/office/powerpoint/2010/main" val="3174875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4D86A10-A565-3F4A-BE9B-ECD5D06815D8}" type="datetimeFigureOut">
              <a:rPr lang="en-US" smtClean="0"/>
              <a:t>19/02/2015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A67005-78FF-F44B-9D69-18F059036714}" type="slidenum">
              <a:rPr lang="en-US" smtClean="0"/>
              <a:t>‹#›</a:t>
            </a:fld>
            <a:endParaRPr lang="en-US"/>
          </a:p>
        </p:txBody>
      </p:sp>
    </p:spTree>
    <p:extLst>
      <p:ext uri="{BB962C8B-B14F-4D97-AF65-F5344CB8AC3E}">
        <p14:creationId xmlns:p14="http://schemas.microsoft.com/office/powerpoint/2010/main" val="1262550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4D86A10-A565-3F4A-BE9B-ECD5D06815D8}" type="datetimeFigureOut">
              <a:rPr lang="en-US" smtClean="0"/>
              <a:t>19/02/2015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A67005-78FF-F44B-9D69-18F059036714}" type="slidenum">
              <a:rPr lang="en-US" smtClean="0"/>
              <a:t>‹#›</a:t>
            </a:fld>
            <a:endParaRPr lang="en-US"/>
          </a:p>
        </p:txBody>
      </p:sp>
    </p:spTree>
    <p:extLst>
      <p:ext uri="{BB962C8B-B14F-4D97-AF65-F5344CB8AC3E}">
        <p14:creationId xmlns:p14="http://schemas.microsoft.com/office/powerpoint/2010/main" val="3494018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D86A10-A565-3F4A-BE9B-ECD5D06815D8}" type="datetimeFigureOut">
              <a:rPr lang="en-US" smtClean="0"/>
              <a:t>19/02/2015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A67005-78FF-F44B-9D69-18F059036714}" type="slidenum">
              <a:rPr lang="en-US" smtClean="0"/>
              <a:t>‹#›</a:t>
            </a:fld>
            <a:endParaRPr lang="en-US"/>
          </a:p>
        </p:txBody>
      </p:sp>
    </p:spTree>
    <p:extLst>
      <p:ext uri="{BB962C8B-B14F-4D97-AF65-F5344CB8AC3E}">
        <p14:creationId xmlns:p14="http://schemas.microsoft.com/office/powerpoint/2010/main" val="3065019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4D86A10-A565-3F4A-BE9B-ECD5D06815D8}" type="datetimeFigureOut">
              <a:rPr lang="en-US" smtClean="0"/>
              <a:t>19/02/2015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67005-78FF-F44B-9D69-18F059036714}" type="slidenum">
              <a:rPr lang="en-US" smtClean="0"/>
              <a:t>‹#›</a:t>
            </a:fld>
            <a:endParaRPr lang="en-US"/>
          </a:p>
        </p:txBody>
      </p:sp>
    </p:spTree>
    <p:extLst>
      <p:ext uri="{BB962C8B-B14F-4D97-AF65-F5344CB8AC3E}">
        <p14:creationId xmlns:p14="http://schemas.microsoft.com/office/powerpoint/2010/main" val="341459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4D86A10-A565-3F4A-BE9B-ECD5D06815D8}" type="datetimeFigureOut">
              <a:rPr lang="en-US" smtClean="0"/>
              <a:t>19/02/2015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67005-78FF-F44B-9D69-18F059036714}" type="slidenum">
              <a:rPr lang="en-US" smtClean="0"/>
              <a:t>‹#›</a:t>
            </a:fld>
            <a:endParaRPr lang="en-US"/>
          </a:p>
        </p:txBody>
      </p:sp>
    </p:spTree>
    <p:extLst>
      <p:ext uri="{BB962C8B-B14F-4D97-AF65-F5344CB8AC3E}">
        <p14:creationId xmlns:p14="http://schemas.microsoft.com/office/powerpoint/2010/main" val="12808923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D86A10-A565-3F4A-BE9B-ECD5D06815D8}" type="datetimeFigureOut">
              <a:rPr lang="en-US" smtClean="0"/>
              <a:t>19/02/2015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A67005-78FF-F44B-9D69-18F059036714}" type="slidenum">
              <a:rPr lang="en-US" smtClean="0"/>
              <a:t>‹#›</a:t>
            </a:fld>
            <a:endParaRPr lang="en-US"/>
          </a:p>
        </p:txBody>
      </p:sp>
      <p:pic>
        <p:nvPicPr>
          <p:cNvPr id="7" name="Picture 6"/>
          <p:cNvPicPr>
            <a:picLocks noChangeAspect="1"/>
          </p:cNvPicPr>
          <p:nvPr userDrawn="1"/>
        </p:nvPicPr>
        <p:blipFill rotWithShape="1">
          <a:blip r:embed="rId13"/>
          <a:srcRect l="1088" t="2914" r="6868" b="5284"/>
          <a:stretch/>
        </p:blipFill>
        <p:spPr>
          <a:xfrm>
            <a:off x="-31717" y="7200"/>
            <a:ext cx="9158400" cy="6850800"/>
          </a:xfrm>
          <a:prstGeom prst="rect">
            <a:avLst/>
          </a:prstGeom>
        </p:spPr>
      </p:pic>
    </p:spTree>
    <p:extLst>
      <p:ext uri="{BB962C8B-B14F-4D97-AF65-F5344CB8AC3E}">
        <p14:creationId xmlns:p14="http://schemas.microsoft.com/office/powerpoint/2010/main" val="2756161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5" Type="http://schemas.openxmlformats.org/officeDocument/2006/relationships/image" Target="../media/image4.emf"/><Relationship Id="rId6"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emf"/><Relationship Id="rId5"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emf"/><Relationship Id="rId5" Type="http://schemas.openxmlformats.org/officeDocument/2006/relationships/image" Target="../media/image9.emf"/><Relationship Id="rId6"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emf"/><Relationship Id="rId5" Type="http://schemas.openxmlformats.org/officeDocument/2006/relationships/image" Target="../media/image12.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3.emf"/><Relationship Id="rId5" Type="http://schemas.openxmlformats.org/officeDocument/2006/relationships/image" Target="../media/image14.emf"/><Relationship Id="rId6" Type="http://schemas.openxmlformats.org/officeDocument/2006/relationships/image" Target="../media/image15.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6.emf"/><Relationship Id="rId5" Type="http://schemas.openxmlformats.org/officeDocument/2006/relationships/image" Target="../media/image17.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8.em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5548" y="1043301"/>
            <a:ext cx="8085161" cy="4989199"/>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1197" y="347673"/>
            <a:ext cx="1872717" cy="1871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a:stretch>
            <a:fillRect/>
          </a:stretch>
        </p:blipFill>
        <p:spPr>
          <a:xfrm>
            <a:off x="917189" y="1829618"/>
            <a:ext cx="7331848" cy="1912656"/>
          </a:xfrm>
          <a:prstGeom prst="rect">
            <a:avLst/>
          </a:prstGeom>
        </p:spPr>
      </p:pic>
      <p:pic>
        <p:nvPicPr>
          <p:cNvPr id="8" name="Picture 7"/>
          <p:cNvPicPr>
            <a:picLocks noChangeAspect="1"/>
          </p:cNvPicPr>
          <p:nvPr/>
        </p:nvPicPr>
        <p:blipFill>
          <a:blip r:embed="rId6"/>
          <a:stretch>
            <a:fillRect/>
          </a:stretch>
        </p:blipFill>
        <p:spPr>
          <a:xfrm>
            <a:off x="1902186" y="3867016"/>
            <a:ext cx="5180419" cy="1701033"/>
          </a:xfrm>
          <a:prstGeom prst="rect">
            <a:avLst/>
          </a:prstGeom>
        </p:spPr>
      </p:pic>
    </p:spTree>
    <p:extLst>
      <p:ext uri="{BB962C8B-B14F-4D97-AF65-F5344CB8AC3E}">
        <p14:creationId xmlns:p14="http://schemas.microsoft.com/office/powerpoint/2010/main" val="52096722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9851" y="347674"/>
            <a:ext cx="1014063" cy="101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a:stretch>
            <a:fillRect/>
          </a:stretch>
        </p:blipFill>
        <p:spPr>
          <a:xfrm>
            <a:off x="103818" y="1077321"/>
            <a:ext cx="8891416" cy="3690776"/>
          </a:xfrm>
          <a:prstGeom prst="rect">
            <a:avLst/>
          </a:prstGeom>
        </p:spPr>
      </p:pic>
      <p:pic>
        <p:nvPicPr>
          <p:cNvPr id="11" name="Picture 10"/>
          <p:cNvPicPr>
            <a:picLocks noChangeAspect="1"/>
          </p:cNvPicPr>
          <p:nvPr/>
        </p:nvPicPr>
        <p:blipFill>
          <a:blip r:embed="rId5"/>
          <a:stretch>
            <a:fillRect/>
          </a:stretch>
        </p:blipFill>
        <p:spPr>
          <a:xfrm>
            <a:off x="1241597" y="4654694"/>
            <a:ext cx="6683032" cy="1786553"/>
          </a:xfrm>
          <a:prstGeom prst="rect">
            <a:avLst/>
          </a:prstGeom>
        </p:spPr>
      </p:pic>
    </p:spTree>
    <p:extLst>
      <p:ext uri="{BB962C8B-B14F-4D97-AF65-F5344CB8AC3E}">
        <p14:creationId xmlns:p14="http://schemas.microsoft.com/office/powerpoint/2010/main" val="370111916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9851" y="347674"/>
            <a:ext cx="1014063" cy="101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stretch>
            <a:fillRect/>
          </a:stretch>
        </p:blipFill>
        <p:spPr>
          <a:xfrm>
            <a:off x="3056750" y="2938240"/>
            <a:ext cx="5642428" cy="3310224"/>
          </a:xfrm>
          <a:prstGeom prst="rect">
            <a:avLst/>
          </a:prstGeom>
        </p:spPr>
      </p:pic>
      <p:pic>
        <p:nvPicPr>
          <p:cNvPr id="2" name="Picture 1"/>
          <p:cNvPicPr>
            <a:picLocks noChangeAspect="1"/>
          </p:cNvPicPr>
          <p:nvPr/>
        </p:nvPicPr>
        <p:blipFill>
          <a:blip r:embed="rId5"/>
          <a:stretch>
            <a:fillRect/>
          </a:stretch>
        </p:blipFill>
        <p:spPr>
          <a:xfrm>
            <a:off x="102098" y="235767"/>
            <a:ext cx="7495460" cy="2409255"/>
          </a:xfrm>
          <a:prstGeom prst="rect">
            <a:avLst/>
          </a:prstGeom>
        </p:spPr>
      </p:pic>
      <p:pic>
        <p:nvPicPr>
          <p:cNvPr id="8" name="Picture 7"/>
          <p:cNvPicPr>
            <a:picLocks noChangeAspect="1"/>
          </p:cNvPicPr>
          <p:nvPr/>
        </p:nvPicPr>
        <p:blipFill rotWithShape="1">
          <a:blip r:embed="rId6"/>
          <a:srcRect l="26270"/>
          <a:stretch/>
        </p:blipFill>
        <p:spPr>
          <a:xfrm>
            <a:off x="0" y="2938240"/>
            <a:ext cx="2532347" cy="2108160"/>
          </a:xfrm>
          <a:prstGeom prst="rect">
            <a:avLst/>
          </a:prstGeom>
        </p:spPr>
      </p:pic>
    </p:spTree>
    <p:extLst>
      <p:ext uri="{BB962C8B-B14F-4D97-AF65-F5344CB8AC3E}">
        <p14:creationId xmlns:p14="http://schemas.microsoft.com/office/powerpoint/2010/main" val="11994570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9851" y="347674"/>
            <a:ext cx="1014063" cy="101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stretch>
            <a:fillRect/>
          </a:stretch>
        </p:blipFill>
        <p:spPr>
          <a:xfrm>
            <a:off x="809416" y="1047404"/>
            <a:ext cx="6784983" cy="4102123"/>
          </a:xfrm>
          <a:prstGeom prst="rect">
            <a:avLst/>
          </a:prstGeom>
        </p:spPr>
      </p:pic>
      <p:pic>
        <p:nvPicPr>
          <p:cNvPr id="5" name="Picture 4"/>
          <p:cNvPicPr>
            <a:picLocks noChangeAspect="1"/>
          </p:cNvPicPr>
          <p:nvPr/>
        </p:nvPicPr>
        <p:blipFill>
          <a:blip r:embed="rId5"/>
          <a:stretch>
            <a:fillRect/>
          </a:stretch>
        </p:blipFill>
        <p:spPr>
          <a:xfrm>
            <a:off x="1364383" y="880919"/>
            <a:ext cx="5917567" cy="4466089"/>
          </a:xfrm>
          <a:prstGeom prst="rect">
            <a:avLst/>
          </a:prstGeom>
        </p:spPr>
      </p:pic>
      <p:sp>
        <p:nvSpPr>
          <p:cNvPr id="8" name="TextBox 7"/>
          <p:cNvSpPr txBox="1"/>
          <p:nvPr/>
        </p:nvSpPr>
        <p:spPr>
          <a:xfrm>
            <a:off x="1" y="5647433"/>
            <a:ext cx="9144000" cy="1107996"/>
          </a:xfrm>
          <a:prstGeom prst="rect">
            <a:avLst/>
          </a:prstGeom>
          <a:noFill/>
        </p:spPr>
        <p:txBody>
          <a:bodyPr wrap="square" rtlCol="0">
            <a:spAutoFit/>
          </a:bodyPr>
          <a:lstStyle/>
          <a:p>
            <a:pPr algn="ctr"/>
            <a:r>
              <a:rPr lang="en-GB" sz="2400" b="1" dirty="0" smtClean="0">
                <a:solidFill>
                  <a:srgbClr val="1775C2"/>
                </a:solidFill>
                <a:latin typeface="Helvetica"/>
                <a:cs typeface="Helvetica"/>
              </a:rPr>
              <a:t>God </a:t>
            </a:r>
            <a:r>
              <a:rPr lang="en-GB" sz="2400" b="1" dirty="0">
                <a:solidFill>
                  <a:srgbClr val="1775C2"/>
                </a:solidFill>
                <a:latin typeface="Helvetica"/>
                <a:cs typeface="Helvetica"/>
              </a:rPr>
              <a:t>continues to work </a:t>
            </a:r>
            <a:r>
              <a:rPr lang="en-GB" sz="2400" b="1" dirty="0" smtClean="0">
                <a:solidFill>
                  <a:srgbClr val="1775C2"/>
                </a:solidFill>
                <a:latin typeface="Helvetica"/>
                <a:cs typeface="Helvetica"/>
              </a:rPr>
              <a:t>through </a:t>
            </a:r>
            <a:r>
              <a:rPr lang="en-GB" sz="2400" b="1" dirty="0">
                <a:solidFill>
                  <a:srgbClr val="1775C2"/>
                </a:solidFill>
                <a:latin typeface="Helvetica"/>
                <a:cs typeface="Helvetica"/>
              </a:rPr>
              <a:t>the </a:t>
            </a:r>
            <a:r>
              <a:rPr lang="en-GB" sz="2400" b="1" dirty="0" err="1">
                <a:solidFill>
                  <a:srgbClr val="1775C2"/>
                </a:solidFill>
                <a:latin typeface="Helvetica"/>
                <a:cs typeface="Helvetica"/>
              </a:rPr>
              <a:t>Reids</a:t>
            </a:r>
            <a:r>
              <a:rPr lang="en-GB" sz="2400" b="1" dirty="0">
                <a:solidFill>
                  <a:srgbClr val="1775C2"/>
                </a:solidFill>
                <a:latin typeface="Helvetica"/>
                <a:cs typeface="Helvetica"/>
              </a:rPr>
              <a:t> to build </a:t>
            </a:r>
            <a:endParaRPr lang="en-GB" sz="2400" b="1" dirty="0" smtClean="0">
              <a:solidFill>
                <a:srgbClr val="1775C2"/>
              </a:solidFill>
              <a:latin typeface="Helvetica"/>
              <a:cs typeface="Helvetica"/>
            </a:endParaRPr>
          </a:p>
          <a:p>
            <a:pPr algn="ctr"/>
            <a:r>
              <a:rPr lang="en-GB" sz="2400" b="1" dirty="0" smtClean="0">
                <a:solidFill>
                  <a:srgbClr val="1775C2"/>
                </a:solidFill>
                <a:latin typeface="Helvetica"/>
                <a:cs typeface="Helvetica"/>
              </a:rPr>
              <a:t>His </a:t>
            </a:r>
            <a:r>
              <a:rPr lang="en-GB" sz="2400" b="1" dirty="0">
                <a:solidFill>
                  <a:srgbClr val="1775C2"/>
                </a:solidFill>
                <a:latin typeface="Helvetica"/>
                <a:cs typeface="Helvetica"/>
              </a:rPr>
              <a:t>Kingdom </a:t>
            </a:r>
            <a:r>
              <a:rPr lang="en-GB" sz="2400" b="1" dirty="0" smtClean="0">
                <a:solidFill>
                  <a:srgbClr val="1775C2"/>
                </a:solidFill>
                <a:latin typeface="Helvetica"/>
                <a:cs typeface="Helvetica"/>
              </a:rPr>
              <a:t>among </a:t>
            </a:r>
            <a:r>
              <a:rPr lang="en-GB" sz="2400" b="1" dirty="0">
                <a:solidFill>
                  <a:srgbClr val="1775C2"/>
                </a:solidFill>
                <a:latin typeface="Helvetica"/>
                <a:cs typeface="Helvetica"/>
              </a:rPr>
              <a:t>the </a:t>
            </a:r>
            <a:r>
              <a:rPr lang="en-GB" sz="2400" b="1" dirty="0" err="1">
                <a:solidFill>
                  <a:srgbClr val="1775C2"/>
                </a:solidFill>
                <a:latin typeface="Helvetica"/>
                <a:cs typeface="Helvetica"/>
              </a:rPr>
              <a:t>Maasai</a:t>
            </a:r>
            <a:r>
              <a:rPr lang="en-GB" sz="2400" b="1" dirty="0">
                <a:solidFill>
                  <a:srgbClr val="1775C2"/>
                </a:solidFill>
                <a:latin typeface="Helvetica"/>
                <a:cs typeface="Helvetica"/>
              </a:rPr>
              <a:t> in this area.</a:t>
            </a:r>
          </a:p>
          <a:p>
            <a:endParaRPr lang="en-US" dirty="0"/>
          </a:p>
        </p:txBody>
      </p:sp>
    </p:spTree>
    <p:extLst>
      <p:ext uri="{BB962C8B-B14F-4D97-AF65-F5344CB8AC3E}">
        <p14:creationId xmlns:p14="http://schemas.microsoft.com/office/powerpoint/2010/main" val="15043238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9851" y="347674"/>
            <a:ext cx="1014063" cy="101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stretch>
            <a:fillRect/>
          </a:stretch>
        </p:blipFill>
        <p:spPr>
          <a:xfrm>
            <a:off x="359621" y="347674"/>
            <a:ext cx="8232199" cy="2305938"/>
          </a:xfrm>
          <a:prstGeom prst="rect">
            <a:avLst/>
          </a:prstGeom>
        </p:spPr>
      </p:pic>
      <p:pic>
        <p:nvPicPr>
          <p:cNvPr id="5" name="Picture 4"/>
          <p:cNvPicPr>
            <a:picLocks noChangeAspect="1"/>
          </p:cNvPicPr>
          <p:nvPr/>
        </p:nvPicPr>
        <p:blipFill rotWithShape="1">
          <a:blip r:embed="rId5"/>
          <a:srcRect r="3395"/>
          <a:stretch/>
        </p:blipFill>
        <p:spPr>
          <a:xfrm>
            <a:off x="3087131" y="2528869"/>
            <a:ext cx="6056870" cy="3936818"/>
          </a:xfrm>
          <a:prstGeom prst="rect">
            <a:avLst/>
          </a:prstGeom>
        </p:spPr>
      </p:pic>
      <p:pic>
        <p:nvPicPr>
          <p:cNvPr id="6" name="Picture 5"/>
          <p:cNvPicPr>
            <a:picLocks noChangeAspect="1"/>
          </p:cNvPicPr>
          <p:nvPr/>
        </p:nvPicPr>
        <p:blipFill>
          <a:blip r:embed="rId6"/>
          <a:stretch>
            <a:fillRect/>
          </a:stretch>
        </p:blipFill>
        <p:spPr>
          <a:xfrm>
            <a:off x="274043" y="3424747"/>
            <a:ext cx="2942379" cy="1995879"/>
          </a:xfrm>
          <a:prstGeom prst="rect">
            <a:avLst/>
          </a:prstGeom>
        </p:spPr>
      </p:pic>
    </p:spTree>
    <p:extLst>
      <p:ext uri="{BB962C8B-B14F-4D97-AF65-F5344CB8AC3E}">
        <p14:creationId xmlns:p14="http://schemas.microsoft.com/office/powerpoint/2010/main" val="271780170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9851" y="347674"/>
            <a:ext cx="1014063" cy="101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0" y="1542932"/>
            <a:ext cx="4796667" cy="3208160"/>
          </a:xfrm>
          <a:prstGeom prst="rect">
            <a:avLst/>
          </a:prstGeom>
        </p:spPr>
      </p:pic>
      <p:pic>
        <p:nvPicPr>
          <p:cNvPr id="7" name="Picture 6"/>
          <p:cNvPicPr>
            <a:picLocks noChangeAspect="1"/>
          </p:cNvPicPr>
          <p:nvPr/>
        </p:nvPicPr>
        <p:blipFill>
          <a:blip r:embed="rId5"/>
          <a:stretch>
            <a:fillRect/>
          </a:stretch>
        </p:blipFill>
        <p:spPr>
          <a:xfrm>
            <a:off x="4694034" y="1893556"/>
            <a:ext cx="4185687" cy="2857536"/>
          </a:xfrm>
          <a:prstGeom prst="rect">
            <a:avLst/>
          </a:prstGeom>
        </p:spPr>
      </p:pic>
      <p:sp>
        <p:nvSpPr>
          <p:cNvPr id="9" name="TextBox 8"/>
          <p:cNvSpPr txBox="1"/>
          <p:nvPr/>
        </p:nvSpPr>
        <p:spPr>
          <a:xfrm>
            <a:off x="1" y="5375268"/>
            <a:ext cx="9144000" cy="1046440"/>
          </a:xfrm>
          <a:prstGeom prst="rect">
            <a:avLst/>
          </a:prstGeom>
          <a:noFill/>
        </p:spPr>
        <p:txBody>
          <a:bodyPr wrap="square" rtlCol="0">
            <a:spAutoFit/>
          </a:bodyPr>
          <a:lstStyle/>
          <a:p>
            <a:pPr algn="ctr"/>
            <a:r>
              <a:rPr lang="en-GB" sz="2200" b="1" dirty="0">
                <a:solidFill>
                  <a:srgbClr val="1775C2"/>
                </a:solidFill>
                <a:latin typeface="Helvetica"/>
                <a:cs typeface="Helvetica"/>
              </a:rPr>
              <a:t>With the help of United Appeal, the Meeting Point is reaching </a:t>
            </a:r>
            <a:r>
              <a:rPr lang="en-GB" sz="2200" b="1" dirty="0" smtClean="0">
                <a:solidFill>
                  <a:srgbClr val="1775C2"/>
                </a:solidFill>
                <a:latin typeface="Helvetica"/>
                <a:cs typeface="Helvetica"/>
              </a:rPr>
              <a:t/>
            </a:r>
            <a:br>
              <a:rPr lang="en-GB" sz="2200" b="1" dirty="0" smtClean="0">
                <a:solidFill>
                  <a:srgbClr val="1775C2"/>
                </a:solidFill>
                <a:latin typeface="Helvetica"/>
                <a:cs typeface="Helvetica"/>
              </a:rPr>
            </a:br>
            <a:r>
              <a:rPr lang="en-GB" sz="2200" b="1" dirty="0" smtClean="0">
                <a:solidFill>
                  <a:srgbClr val="1775C2"/>
                </a:solidFill>
                <a:latin typeface="Helvetica"/>
                <a:cs typeface="Helvetica"/>
              </a:rPr>
              <a:t>out </a:t>
            </a:r>
            <a:r>
              <a:rPr lang="en-GB" sz="2200" b="1" dirty="0">
                <a:solidFill>
                  <a:srgbClr val="1775C2"/>
                </a:solidFill>
                <a:latin typeface="Helvetica"/>
                <a:cs typeface="Helvetica"/>
              </a:rPr>
              <a:t>to the ‘stranger’ in Belfast and sharing God’s </a:t>
            </a:r>
            <a:r>
              <a:rPr lang="en-GB" sz="2200" b="1" dirty="0" smtClean="0">
                <a:solidFill>
                  <a:srgbClr val="1775C2"/>
                </a:solidFill>
                <a:latin typeface="Helvetica"/>
                <a:cs typeface="Helvetica"/>
              </a:rPr>
              <a:t>love.</a:t>
            </a:r>
            <a:endParaRPr lang="en-GB" sz="2200" b="1" dirty="0">
              <a:solidFill>
                <a:srgbClr val="1775C2"/>
              </a:solidFill>
              <a:latin typeface="Helvetica"/>
              <a:cs typeface="Helvetica"/>
            </a:endParaRPr>
          </a:p>
          <a:p>
            <a:endParaRPr lang="en-US" dirty="0"/>
          </a:p>
        </p:txBody>
      </p:sp>
    </p:spTree>
    <p:extLst>
      <p:ext uri="{BB962C8B-B14F-4D97-AF65-F5344CB8AC3E}">
        <p14:creationId xmlns:p14="http://schemas.microsoft.com/office/powerpoint/2010/main" val="45148092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9851" y="347674"/>
            <a:ext cx="1014063" cy="101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986547" y="2785890"/>
            <a:ext cx="7280049" cy="2800766"/>
          </a:xfrm>
          <a:prstGeom prst="rect">
            <a:avLst/>
          </a:prstGeom>
        </p:spPr>
        <p:txBody>
          <a:bodyPr wrap="square">
            <a:spAutoFit/>
          </a:bodyPr>
          <a:lstStyle/>
          <a:p>
            <a:pPr algn="ctr"/>
            <a:r>
              <a:rPr lang="en-US" sz="4800" b="1" dirty="0" smtClean="0">
                <a:solidFill>
                  <a:srgbClr val="1775C2"/>
                </a:solidFill>
              </a:rPr>
              <a:t>Through praying and giving.</a:t>
            </a:r>
          </a:p>
          <a:p>
            <a:pPr algn="ctr"/>
            <a:endParaRPr lang="en-US" sz="3200" dirty="0" smtClean="0">
              <a:solidFill>
                <a:schemeClr val="tx1">
                  <a:lumMod val="65000"/>
                  <a:lumOff val="35000"/>
                </a:schemeClr>
              </a:solidFill>
            </a:endParaRPr>
          </a:p>
          <a:p>
            <a:pPr algn="ctr"/>
            <a:r>
              <a:rPr lang="en-US" sz="3200" dirty="0" smtClean="0">
                <a:solidFill>
                  <a:schemeClr val="tx1">
                    <a:lumMod val="65000"/>
                    <a:lumOff val="35000"/>
                  </a:schemeClr>
                </a:solidFill>
              </a:rPr>
              <a:t>Please </a:t>
            </a:r>
            <a:r>
              <a:rPr lang="en-US" sz="3200" dirty="0">
                <a:solidFill>
                  <a:schemeClr val="tx1">
                    <a:lumMod val="65000"/>
                    <a:lumOff val="35000"/>
                  </a:schemeClr>
                </a:solidFill>
              </a:rPr>
              <a:t>play your part in the wider mission of our whole Church and give cheerfully and </a:t>
            </a:r>
            <a:r>
              <a:rPr lang="en-US" sz="3200" dirty="0" smtClean="0">
                <a:solidFill>
                  <a:schemeClr val="tx1">
                    <a:lumMod val="65000"/>
                    <a:lumOff val="35000"/>
                  </a:schemeClr>
                </a:solidFill>
              </a:rPr>
              <a:t>sacrificially – </a:t>
            </a:r>
            <a:r>
              <a:rPr lang="en-US" sz="3200" dirty="0">
                <a:solidFill>
                  <a:schemeClr val="tx1">
                    <a:lumMod val="65000"/>
                    <a:lumOff val="35000"/>
                  </a:schemeClr>
                </a:solidFill>
              </a:rPr>
              <a:t>and </a:t>
            </a:r>
            <a:r>
              <a:rPr lang="en-US" sz="3200" dirty="0" smtClean="0">
                <a:solidFill>
                  <a:schemeClr val="tx1">
                    <a:lumMod val="65000"/>
                    <a:lumOff val="35000"/>
                  </a:schemeClr>
                </a:solidFill>
              </a:rPr>
              <a:t>please keep praying.</a:t>
            </a:r>
            <a:endParaRPr lang="en-US" sz="3200" dirty="0">
              <a:solidFill>
                <a:schemeClr val="tx1">
                  <a:lumMod val="65000"/>
                  <a:lumOff val="35000"/>
                </a:schemeClr>
              </a:solidFill>
            </a:endParaRPr>
          </a:p>
        </p:txBody>
      </p:sp>
      <p:pic>
        <p:nvPicPr>
          <p:cNvPr id="6" name="Picture 5"/>
          <p:cNvPicPr>
            <a:picLocks noChangeAspect="1"/>
          </p:cNvPicPr>
          <p:nvPr/>
        </p:nvPicPr>
        <p:blipFill>
          <a:blip r:embed="rId4"/>
          <a:stretch>
            <a:fillRect/>
          </a:stretch>
        </p:blipFill>
        <p:spPr>
          <a:xfrm>
            <a:off x="0" y="1623485"/>
            <a:ext cx="8407106" cy="1026322"/>
          </a:xfrm>
          <a:prstGeom prst="rect">
            <a:avLst/>
          </a:prstGeom>
        </p:spPr>
      </p:pic>
    </p:spTree>
    <p:extLst>
      <p:ext uri="{BB962C8B-B14F-4D97-AF65-F5344CB8AC3E}">
        <p14:creationId xmlns:p14="http://schemas.microsoft.com/office/powerpoint/2010/main" val="408105442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5480" y="763023"/>
            <a:ext cx="2636516" cy="2634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53375" y="3552714"/>
            <a:ext cx="6100725" cy="1754327"/>
          </a:xfrm>
          <a:prstGeom prst="rect">
            <a:avLst/>
          </a:prstGeom>
          <a:noFill/>
        </p:spPr>
        <p:txBody>
          <a:bodyPr wrap="square" rtlCol="0">
            <a:spAutoFit/>
          </a:bodyPr>
          <a:lstStyle/>
          <a:p>
            <a:pPr algn="ctr"/>
            <a:r>
              <a:rPr lang="en-US" sz="5400" b="1" dirty="0" smtClean="0">
                <a:solidFill>
                  <a:srgbClr val="1775C2"/>
                </a:solidFill>
                <a:latin typeface="Helvetica"/>
                <a:cs typeface="Helvetica"/>
              </a:rPr>
              <a:t>Together</a:t>
            </a:r>
          </a:p>
          <a:p>
            <a:pPr algn="ctr"/>
            <a:r>
              <a:rPr lang="en-US" sz="5400" dirty="0" smtClean="0">
                <a:solidFill>
                  <a:srgbClr val="1775C2"/>
                </a:solidFill>
                <a:latin typeface="Helvetica"/>
                <a:cs typeface="Helvetica"/>
              </a:rPr>
              <a:t>getting things done</a:t>
            </a:r>
            <a:endParaRPr lang="en-US" sz="5400" dirty="0">
              <a:solidFill>
                <a:srgbClr val="1775C2"/>
              </a:solidFill>
              <a:latin typeface="Helvetica"/>
              <a:cs typeface="Helvetica"/>
            </a:endParaRPr>
          </a:p>
        </p:txBody>
      </p:sp>
      <p:pic>
        <p:nvPicPr>
          <p:cNvPr id="2" name="Picture 1" descr="PCI Logo_286.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0773" y="5615222"/>
            <a:ext cx="2165930" cy="734038"/>
          </a:xfrm>
          <a:prstGeom prst="rect">
            <a:avLst/>
          </a:prstGeom>
        </p:spPr>
      </p:pic>
    </p:spTree>
    <p:extLst>
      <p:ext uri="{BB962C8B-B14F-4D97-AF65-F5344CB8AC3E}">
        <p14:creationId xmlns:p14="http://schemas.microsoft.com/office/powerpoint/2010/main" val="82297927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3161</TotalTime>
  <Words>653</Words>
  <Application>Microsoft Macintosh PowerPoint</Application>
  <PresentationFormat>On-screen Show (4:3)</PresentationFormat>
  <Paragraphs>37</Paragraphs>
  <Slides>8</Slides>
  <Notes>7</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Presbyterian Church in Ireland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Skinner</dc:creator>
  <cp:lastModifiedBy>James McCormick</cp:lastModifiedBy>
  <cp:revision>38</cp:revision>
  <cp:lastPrinted>2014-02-10T10:18:21Z</cp:lastPrinted>
  <dcterms:created xsi:type="dcterms:W3CDTF">2014-02-07T12:17:54Z</dcterms:created>
  <dcterms:modified xsi:type="dcterms:W3CDTF">2015-02-19T15:28:50Z</dcterms:modified>
</cp:coreProperties>
</file>