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0"/>
  </p:handoutMasterIdLst>
  <p:sldIdLst>
    <p:sldId id="257" r:id="rId2"/>
    <p:sldId id="256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63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FAF40A-B4EA-418D-8A3D-70FD0C2D61CC}" type="datetimeFigureOut">
              <a:rPr lang="en-US" smtClean="0"/>
              <a:pPr/>
              <a:t>1/23/2017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39AECC-B59F-4E29-9802-C91A37E37E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8887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77404-21CB-4EBB-8657-E26E38383F4D}" type="datetimeFigureOut">
              <a:rPr lang="en-US" smtClean="0"/>
              <a:pPr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85213-F138-4332-BDA0-A8727301EB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695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77404-21CB-4EBB-8657-E26E38383F4D}" type="datetimeFigureOut">
              <a:rPr lang="en-US" smtClean="0"/>
              <a:pPr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85213-F138-4332-BDA0-A8727301EB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323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77404-21CB-4EBB-8657-E26E38383F4D}" type="datetimeFigureOut">
              <a:rPr lang="en-US" smtClean="0"/>
              <a:pPr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85213-F138-4332-BDA0-A8727301EB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408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77404-21CB-4EBB-8657-E26E38383F4D}" type="datetimeFigureOut">
              <a:rPr lang="en-US" smtClean="0"/>
              <a:pPr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85213-F138-4332-BDA0-A8727301EB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08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77404-21CB-4EBB-8657-E26E38383F4D}" type="datetimeFigureOut">
              <a:rPr lang="en-US" smtClean="0"/>
              <a:pPr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85213-F138-4332-BDA0-A8727301EB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246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77404-21CB-4EBB-8657-E26E38383F4D}" type="datetimeFigureOut">
              <a:rPr lang="en-US" smtClean="0"/>
              <a:pPr/>
              <a:t>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85213-F138-4332-BDA0-A8727301EB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38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77404-21CB-4EBB-8657-E26E38383F4D}" type="datetimeFigureOut">
              <a:rPr lang="en-US" smtClean="0"/>
              <a:pPr/>
              <a:t>1/23/2017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85213-F138-4332-BDA0-A8727301EB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716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77404-21CB-4EBB-8657-E26E38383F4D}" type="datetimeFigureOut">
              <a:rPr lang="en-US" smtClean="0"/>
              <a:pPr/>
              <a:t>1/23/2017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85213-F138-4332-BDA0-A8727301EB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36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77404-21CB-4EBB-8657-E26E38383F4D}" type="datetimeFigureOut">
              <a:rPr lang="en-US" smtClean="0"/>
              <a:pPr/>
              <a:t>1/23/2017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85213-F138-4332-BDA0-A8727301EB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1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77404-21CB-4EBB-8657-E26E38383F4D}" type="datetimeFigureOut">
              <a:rPr lang="en-US" smtClean="0"/>
              <a:pPr/>
              <a:t>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85213-F138-4332-BDA0-A8727301EB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432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77404-21CB-4EBB-8657-E26E38383F4D}" type="datetimeFigureOut">
              <a:rPr lang="en-US" smtClean="0"/>
              <a:pPr/>
              <a:t>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85213-F138-4332-BDA0-A8727301EB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957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77404-21CB-4EBB-8657-E26E38383F4D}" type="datetimeFigureOut">
              <a:rPr lang="en-US" smtClean="0"/>
              <a:pPr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5213-F138-4332-BDA0-A8727301EB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193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95416"/>
            <a:ext cx="7772400" cy="2561968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ambria" panose="02040503050406030204" pitchFamily="18" charset="0"/>
              </a:rPr>
              <a:t>GROWING IN</a:t>
            </a:r>
            <a:r>
              <a:rPr lang="en-US" dirty="0" smtClean="0">
                <a:latin typeface="Cambria" panose="02040503050406030204" pitchFamily="18" charset="0"/>
              </a:rPr>
              <a:t/>
            </a:r>
            <a:br>
              <a:rPr lang="en-US" dirty="0" smtClean="0">
                <a:latin typeface="Cambria" panose="02040503050406030204" pitchFamily="18" charset="0"/>
              </a:rPr>
            </a:br>
            <a:r>
              <a:rPr lang="en-US" b="1" dirty="0" smtClean="0">
                <a:latin typeface="Cambria" panose="02040503050406030204" pitchFamily="18" charset="0"/>
              </a:rPr>
              <a:t>FRUITFULNESS</a:t>
            </a:r>
            <a:r>
              <a:rPr lang="en-US" dirty="0" smtClean="0">
                <a:latin typeface="Cambria" panose="02040503050406030204" pitchFamily="18" charset="0"/>
              </a:rPr>
              <a:t/>
            </a:r>
            <a:br>
              <a:rPr lang="en-US" dirty="0" smtClean="0">
                <a:latin typeface="Cambria" panose="02040503050406030204" pitchFamily="18" charset="0"/>
              </a:rPr>
            </a:b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354594"/>
            <a:ext cx="6858000" cy="521043"/>
          </a:xfrm>
        </p:spPr>
        <p:txBody>
          <a:bodyPr>
            <a:noAutofit/>
          </a:bodyPr>
          <a:lstStyle/>
          <a:p>
            <a:r>
              <a:rPr lang="en-GB" sz="3200" b="1" dirty="0" smtClean="0">
                <a:latin typeface="Cambria" panose="02040503050406030204" pitchFamily="18" charset="0"/>
              </a:rPr>
              <a:t>Together for Fruitfulness</a:t>
            </a:r>
          </a:p>
          <a:p>
            <a:r>
              <a:rPr lang="en-GB" sz="3200" b="1" dirty="0" smtClean="0">
                <a:latin typeface="Cambria" panose="02040503050406030204" pitchFamily="18" charset="0"/>
              </a:rPr>
              <a:t>I. Corinthians 3v.1-9</a:t>
            </a:r>
          </a:p>
          <a:p>
            <a:endParaRPr lang="en-US" sz="3200" b="1" dirty="0">
              <a:latin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15930" y="2176281"/>
            <a:ext cx="2512140" cy="289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21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Cambria" panose="02040503050406030204" pitchFamily="18" charset="0"/>
              </a:rPr>
              <a:t>EYES TO SEE WHAT GOD IS GROWING AMONG US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Be generous and gentle in looking for fruitfulness, it often ripens slowly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2465" y="2879554"/>
            <a:ext cx="5499069" cy="343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675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Cambria" panose="02040503050406030204" pitchFamily="18" charset="0"/>
              </a:rPr>
              <a:t>EYES TO SEE WHAT GOD IS GROWING AMONG US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Recognise that fruitfulness comes &amp; goes in seasons – expect to have to re-shape and prune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2465" y="2879554"/>
            <a:ext cx="5499069" cy="343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167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Cambria" panose="02040503050406030204" pitchFamily="18" charset="0"/>
              </a:rPr>
              <a:t>EYES TO SEE WHAT GOD IS GROWING AMONG US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Pray expectantly the God will help us identify our </a:t>
            </a:r>
            <a:r>
              <a:rPr lang="en-GB" i="1" dirty="0" smtClean="0"/>
              <a:t>‘one purpose’ (v.8)</a:t>
            </a:r>
            <a:r>
              <a:rPr lang="en-GB" dirty="0" smtClean="0"/>
              <a:t> for the next season of our congregation’s life &amp; witness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2465" y="3162687"/>
            <a:ext cx="5499069" cy="343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86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Fruitful Congregation Prayer</a:t>
            </a:r>
            <a:br>
              <a:rPr lang="en-GB" sz="4000" b="1" dirty="0">
                <a:solidFill>
                  <a:prstClr val="black"/>
                </a:solidFill>
                <a:latin typeface="Cambria" panose="02040503050406030204" pitchFamily="18" charset="0"/>
              </a:rPr>
            </a:br>
            <a:r>
              <a:rPr lang="en-GB" sz="2800" b="1" dirty="0">
                <a:solidFill>
                  <a:prstClr val="black"/>
                </a:solidFill>
                <a:latin typeface="Cambria" panose="02040503050406030204" pitchFamily="18" charset="0"/>
              </a:rPr>
              <a:t>Based on John 15v.1-17 &amp; I. Corinthians 3v.1-9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476" y="1837038"/>
            <a:ext cx="7841873" cy="490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150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2466"/>
            <a:ext cx="7886700" cy="1328224"/>
          </a:xfrm>
        </p:spPr>
        <p:txBody>
          <a:bodyPr>
            <a:normAutofit/>
          </a:bodyPr>
          <a:lstStyle/>
          <a:p>
            <a:r>
              <a:rPr lang="en-GB" b="1" dirty="0" smtClean="0">
                <a:latin typeface="Cambria" panose="02040503050406030204" pitchFamily="18" charset="0"/>
              </a:rPr>
              <a:t>Fruitful Congregation Prayer</a:t>
            </a:r>
            <a:br>
              <a:rPr lang="en-GB" b="1" dirty="0" smtClean="0">
                <a:latin typeface="Cambria" panose="02040503050406030204" pitchFamily="18" charset="0"/>
              </a:rPr>
            </a:b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14616"/>
            <a:ext cx="7886700" cy="493446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3000" b="1" dirty="0" smtClean="0"/>
              <a:t>Lord of the Church, in every time and place,</a:t>
            </a:r>
          </a:p>
          <a:p>
            <a:pPr marL="0" indent="0">
              <a:buNone/>
            </a:pPr>
            <a:r>
              <a:rPr lang="en-GB" sz="3000" dirty="0"/>
              <a:t>w</a:t>
            </a:r>
            <a:r>
              <a:rPr lang="en-GB" sz="3000" dirty="0" smtClean="0"/>
              <a:t>e thank you that You are the God who makes things grow.</a:t>
            </a:r>
          </a:p>
          <a:p>
            <a:pPr marL="0" indent="0">
              <a:buNone/>
            </a:pPr>
            <a:r>
              <a:rPr lang="en-GB" sz="3000" dirty="0" smtClean="0"/>
              <a:t>We thank you for signs of your fruitfulness among us as a congregation.</a:t>
            </a:r>
          </a:p>
          <a:p>
            <a:pPr marL="0" indent="0">
              <a:buNone/>
            </a:pPr>
            <a:r>
              <a:rPr lang="en-GB" sz="3000" dirty="0" smtClean="0"/>
              <a:t>The power of Jesus, the true vine, flowing in us and through us,</a:t>
            </a:r>
          </a:p>
          <a:p>
            <a:pPr marL="0" indent="0">
              <a:buNone/>
            </a:pPr>
            <a:r>
              <a:rPr lang="en-GB" sz="3000" dirty="0" smtClean="0"/>
              <a:t>is what causes our life and witness as Your people to flourish.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53210" y="5456302"/>
            <a:ext cx="1124279" cy="140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4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Cambria" panose="02040503050406030204" pitchFamily="18" charset="0"/>
              </a:rPr>
              <a:t>Fruitful Congregation Prayer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690689"/>
            <a:ext cx="7886700" cy="485839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11200" b="1" dirty="0" smtClean="0"/>
              <a:t>All knowing God, who sees our hearts,</a:t>
            </a:r>
          </a:p>
          <a:p>
            <a:pPr marL="0" indent="0">
              <a:buNone/>
            </a:pPr>
            <a:r>
              <a:rPr lang="en-GB" sz="11200" dirty="0" smtClean="0"/>
              <a:t>We confess that often we have been unfruitful,</a:t>
            </a:r>
          </a:p>
          <a:p>
            <a:pPr marL="0" indent="0">
              <a:buNone/>
            </a:pPr>
            <a:r>
              <a:rPr lang="en-GB" sz="11200" dirty="0" smtClean="0"/>
              <a:t>not because You have not wanted to grow your Kingdom among us, </a:t>
            </a:r>
          </a:p>
          <a:p>
            <a:pPr marL="0" indent="0">
              <a:buNone/>
            </a:pPr>
            <a:r>
              <a:rPr lang="en-GB" sz="11200" dirty="0" smtClean="0"/>
              <a:t>but because we have:-</a:t>
            </a:r>
          </a:p>
          <a:p>
            <a:pPr marL="0" indent="0">
              <a:buNone/>
            </a:pPr>
            <a:r>
              <a:rPr lang="en-GB" sz="11200" dirty="0" smtClean="0"/>
              <a:t>Not listened carefully to Your word and followed it;</a:t>
            </a:r>
          </a:p>
          <a:p>
            <a:pPr marL="0" indent="0">
              <a:buNone/>
            </a:pPr>
            <a:r>
              <a:rPr lang="en-GB" sz="11200" dirty="0" smtClean="0"/>
              <a:t>Lost our expectation of Your Spirit’s work among us;</a:t>
            </a:r>
          </a:p>
          <a:p>
            <a:pPr marL="0" indent="0">
              <a:buNone/>
            </a:pPr>
            <a:r>
              <a:rPr lang="en-GB" sz="11200" dirty="0" smtClean="0"/>
              <a:t>Demanded our own preferences, rather than surrendered to Your will for us;</a:t>
            </a:r>
          </a:p>
          <a:p>
            <a:pPr marL="0" indent="0">
              <a:buNone/>
            </a:pPr>
            <a:r>
              <a:rPr lang="en-GB" sz="11200" dirty="0" smtClean="0"/>
              <a:t>Not pulled together in Your one purpose for us,                   but pulled apart in jealousy, quarrelling, cliques                  and factions.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54469" y="5381657"/>
            <a:ext cx="1121761" cy="140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25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Cambria" panose="02040503050406030204" pitchFamily="18" charset="0"/>
              </a:rPr>
              <a:t>Fruitful Congregation Prayer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960605"/>
            <a:ext cx="7979891" cy="469556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11200" b="1" dirty="0" smtClean="0"/>
              <a:t>Forgiving Father, who tends our congregation’s life and witness, </a:t>
            </a:r>
          </a:p>
          <a:p>
            <a:pPr marL="0" indent="0">
              <a:buNone/>
            </a:pPr>
            <a:r>
              <a:rPr lang="en-GB" sz="11200" dirty="0"/>
              <a:t>w</a:t>
            </a:r>
            <a:r>
              <a:rPr lang="en-GB" sz="11200" dirty="0" smtClean="0"/>
              <a:t>e thank You that we are already clean because of the word of Your pardoning grace.</a:t>
            </a:r>
          </a:p>
          <a:p>
            <a:pPr marL="0" indent="0">
              <a:buNone/>
            </a:pPr>
            <a:r>
              <a:rPr lang="en-GB" sz="11200" dirty="0" smtClean="0"/>
              <a:t>Prune us, cutting off what bears no fruit;</a:t>
            </a:r>
          </a:p>
          <a:p>
            <a:pPr marL="0" indent="0">
              <a:buNone/>
            </a:pPr>
            <a:r>
              <a:rPr lang="en-GB" sz="11200" dirty="0" smtClean="0"/>
              <a:t>Shape us, so that we can be even more fruitful in living out Your purposes for us;</a:t>
            </a:r>
          </a:p>
          <a:p>
            <a:pPr marL="0" indent="0">
              <a:buNone/>
            </a:pPr>
            <a:r>
              <a:rPr lang="en-GB" sz="11200" dirty="0" smtClean="0"/>
              <a:t>Teach us, showing us through Jesus, Your living Word, what we need to learn;</a:t>
            </a:r>
          </a:p>
          <a:p>
            <a:pPr marL="0" indent="0">
              <a:buNone/>
            </a:pPr>
            <a:r>
              <a:rPr lang="en-GB" sz="11200" dirty="0" smtClean="0"/>
              <a:t>Enable us to better remain in Him and to know                          His life flowing in us.</a:t>
            </a:r>
          </a:p>
          <a:p>
            <a:pPr marL="0" indent="0">
              <a:buNone/>
            </a:pPr>
            <a:r>
              <a:rPr lang="en-GB" sz="3000" dirty="0" smtClean="0"/>
              <a:t>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54469" y="5339294"/>
            <a:ext cx="1121761" cy="140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22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Cambria" panose="02040503050406030204" pitchFamily="18" charset="0"/>
              </a:rPr>
              <a:t>Fruitful Congregation Prayer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960605"/>
            <a:ext cx="7971653" cy="470380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11200" b="1" dirty="0" smtClean="0"/>
              <a:t>Sovereign Lord, who chooses and appoints us to go and bear fruit,</a:t>
            </a:r>
          </a:p>
          <a:p>
            <a:pPr marL="0" indent="0">
              <a:buNone/>
            </a:pPr>
            <a:r>
              <a:rPr lang="en-GB" sz="11200" dirty="0" smtClean="0"/>
              <a:t>in this season of our congregation’s life and witness,</a:t>
            </a:r>
          </a:p>
          <a:p>
            <a:pPr marL="0" indent="0">
              <a:buNone/>
            </a:pPr>
            <a:r>
              <a:rPr lang="en-GB" sz="11200" dirty="0" smtClean="0"/>
              <a:t>help us to hear your voice and follow where You call.</a:t>
            </a:r>
          </a:p>
          <a:p>
            <a:pPr marL="0" indent="0">
              <a:buNone/>
            </a:pPr>
            <a:r>
              <a:rPr lang="en-GB" sz="11200" dirty="0" smtClean="0"/>
              <a:t>We ask for grace not only to look to our own personal agendas, preferences</a:t>
            </a:r>
            <a:r>
              <a:rPr lang="en-GB" sz="11200" dirty="0"/>
              <a:t> </a:t>
            </a:r>
            <a:r>
              <a:rPr lang="en-GB" sz="11200" dirty="0" smtClean="0"/>
              <a:t>and advantage.</a:t>
            </a:r>
          </a:p>
          <a:p>
            <a:pPr marL="0" indent="0">
              <a:buNone/>
            </a:pPr>
            <a:r>
              <a:rPr lang="en-GB" sz="11200" dirty="0" smtClean="0"/>
              <a:t>We ask for that spirit of love that lays down all of that in the service of the glory of God and for the good of others.</a:t>
            </a:r>
          </a:p>
          <a:p>
            <a:pPr marL="0" indent="0">
              <a:buNone/>
            </a:pPr>
            <a:r>
              <a:rPr lang="en-GB" sz="11200" dirty="0" smtClean="0"/>
              <a:t>We ask for clarity to know Your will for our congregation – nothing more, nothing less,                        nothing else.   </a:t>
            </a:r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54469" y="5331056"/>
            <a:ext cx="1121761" cy="140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93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Cambria" panose="02040503050406030204" pitchFamily="18" charset="0"/>
              </a:rPr>
              <a:t>Fruitful Congregation Prayer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697" y="1762897"/>
            <a:ext cx="8056605" cy="490151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11200" b="1" dirty="0" smtClean="0"/>
              <a:t>Only Wise God, generous in giving wisdom without finding fault to those who ask,</a:t>
            </a:r>
          </a:p>
          <a:p>
            <a:pPr marL="0" indent="0">
              <a:buNone/>
            </a:pPr>
            <a:r>
              <a:rPr lang="en-GB" sz="11200" dirty="0"/>
              <a:t>a</a:t>
            </a:r>
            <a:r>
              <a:rPr lang="en-GB" sz="11200" dirty="0" smtClean="0"/>
              <a:t>s fellow workers in the field that is Your church,</a:t>
            </a:r>
          </a:p>
          <a:p>
            <a:pPr marL="0" indent="0">
              <a:buNone/>
            </a:pPr>
            <a:r>
              <a:rPr lang="en-GB" sz="11200" dirty="0" smtClean="0"/>
              <a:t>in these often bewildering times of challenge and change,</a:t>
            </a:r>
          </a:p>
          <a:p>
            <a:pPr marL="0" indent="0">
              <a:buNone/>
            </a:pPr>
            <a:r>
              <a:rPr lang="en-GB" sz="11200" dirty="0" smtClean="0"/>
              <a:t>we seek Your face.</a:t>
            </a:r>
          </a:p>
          <a:p>
            <a:pPr marL="0" indent="0">
              <a:buNone/>
            </a:pPr>
            <a:r>
              <a:rPr lang="en-GB" sz="11200" dirty="0" smtClean="0"/>
              <a:t>Remaining in You and desiring to be shaped by Your word, </a:t>
            </a:r>
          </a:p>
          <a:p>
            <a:pPr marL="0" indent="0">
              <a:buNone/>
            </a:pPr>
            <a:r>
              <a:rPr lang="en-GB" sz="11200" dirty="0" smtClean="0"/>
              <a:t>we ask, believing, that You will guide us,</a:t>
            </a:r>
          </a:p>
          <a:p>
            <a:pPr marL="0" indent="0">
              <a:buNone/>
            </a:pPr>
            <a:r>
              <a:rPr lang="en-GB" sz="11200" dirty="0" smtClean="0"/>
              <a:t>as we now listen to discern Your ways for us.</a:t>
            </a:r>
          </a:p>
          <a:p>
            <a:pPr marL="0" indent="0">
              <a:buNone/>
            </a:pPr>
            <a:r>
              <a:rPr lang="en-GB" sz="11200" dirty="0" smtClean="0"/>
              <a:t>Make known to us the next steps towards Your growing in us greater fruitfulness for our Father’s glory. 						       </a:t>
            </a:r>
            <a:r>
              <a:rPr lang="en-GB" sz="11200" b="1" dirty="0" smtClean="0"/>
              <a:t>Amen</a:t>
            </a:r>
          </a:p>
          <a:p>
            <a:pPr marL="0" indent="0">
              <a:buNone/>
            </a:pPr>
            <a:r>
              <a:rPr lang="en-GB" b="1" dirty="0" smtClean="0"/>
              <a:t>   </a:t>
            </a:r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74665" y="5334417"/>
            <a:ext cx="1121761" cy="140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11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Cambria" panose="02040503050406030204" pitchFamily="18" charset="0"/>
              </a:rPr>
              <a:t>GROWING IN FRUITFULNESS</a:t>
            </a:r>
            <a:endParaRPr lang="en-US" b="1" dirty="0">
              <a:latin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5793" y="1468333"/>
            <a:ext cx="7352413" cy="520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851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0043" y="365126"/>
            <a:ext cx="8863914" cy="1587242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 smtClean="0">
                <a:latin typeface="Cambria" panose="02040503050406030204" pitchFamily="18" charset="0"/>
              </a:rPr>
              <a:t>GROWING IN GOD’S WAYS FOR US: LESSONS FROM THE CONGREGATION OF CORINTH</a:t>
            </a:r>
            <a:endParaRPr lang="en-US" b="1" dirty="0">
              <a:latin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8869" y="2133600"/>
            <a:ext cx="5843033" cy="43854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61902" y="2789641"/>
            <a:ext cx="2665760" cy="307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093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849" y="365126"/>
            <a:ext cx="8633253" cy="1325563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latin typeface="Cambria" panose="02040503050406030204" pitchFamily="18" charset="0"/>
              </a:rPr>
              <a:t>GROWING TOGETHER </a:t>
            </a:r>
            <a:br>
              <a:rPr lang="en-GB" b="1" dirty="0" smtClean="0">
                <a:latin typeface="Cambria" panose="02040503050406030204" pitchFamily="18" charset="0"/>
              </a:rPr>
            </a:br>
            <a:r>
              <a:rPr lang="en-GB" b="1" dirty="0" smtClean="0">
                <a:latin typeface="Cambria" panose="02040503050406030204" pitchFamily="18" charset="0"/>
              </a:rPr>
              <a:t>IN CONGREGATIONAL </a:t>
            </a:r>
            <a:br>
              <a:rPr lang="en-GB" b="1" dirty="0" smtClean="0">
                <a:latin typeface="Cambria" panose="02040503050406030204" pitchFamily="18" charset="0"/>
              </a:rPr>
            </a:br>
            <a:r>
              <a:rPr lang="en-GB" b="1" dirty="0" smtClean="0">
                <a:latin typeface="Cambria" panose="02040503050406030204" pitchFamily="18" charset="0"/>
              </a:rPr>
              <a:t>LIFE &amp; WITNESS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513" y="2158313"/>
            <a:ext cx="8649729" cy="41189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 smtClean="0">
                <a:latin typeface="Cambria" panose="02040503050406030204" pitchFamily="18" charset="0"/>
              </a:rPr>
              <a:t>1. Growing as members of the congregation v.1-4</a:t>
            </a:r>
            <a:endParaRPr lang="en-US" sz="3200" dirty="0"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7600" y="3260638"/>
            <a:ext cx="7212500" cy="25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221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849" y="365126"/>
            <a:ext cx="8633253" cy="1325563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latin typeface="Cambria" panose="02040503050406030204" pitchFamily="18" charset="0"/>
              </a:rPr>
              <a:t>GROWING TOGETHER </a:t>
            </a:r>
            <a:br>
              <a:rPr lang="en-GB" b="1" dirty="0" smtClean="0">
                <a:latin typeface="Cambria" panose="02040503050406030204" pitchFamily="18" charset="0"/>
              </a:rPr>
            </a:br>
            <a:r>
              <a:rPr lang="en-GB" b="1" dirty="0" smtClean="0">
                <a:latin typeface="Cambria" panose="02040503050406030204" pitchFamily="18" charset="0"/>
              </a:rPr>
              <a:t>IN CONGREGATIONAL </a:t>
            </a:r>
            <a:br>
              <a:rPr lang="en-GB" b="1" dirty="0" smtClean="0">
                <a:latin typeface="Cambria" panose="02040503050406030204" pitchFamily="18" charset="0"/>
              </a:rPr>
            </a:br>
            <a:r>
              <a:rPr lang="en-GB" b="1" dirty="0" smtClean="0">
                <a:latin typeface="Cambria" panose="02040503050406030204" pitchFamily="18" charset="0"/>
              </a:rPr>
              <a:t>LIFE &amp; WITNESS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513" y="2158313"/>
            <a:ext cx="8649729" cy="41189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>
                <a:latin typeface="Cambria" panose="02040503050406030204" pitchFamily="18" charset="0"/>
              </a:rPr>
              <a:t>2</a:t>
            </a:r>
            <a:r>
              <a:rPr lang="en-GB" sz="3200" dirty="0" smtClean="0">
                <a:latin typeface="Cambria" panose="02040503050406030204" pitchFamily="18" charset="0"/>
              </a:rPr>
              <a:t>. Growing as a congregation in living out God’s purposes for our life &amp; witness v.4-8</a:t>
            </a:r>
            <a:endParaRPr lang="en-US" sz="3200" dirty="0">
              <a:latin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39789" y="3306847"/>
            <a:ext cx="4829175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193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849" y="365126"/>
            <a:ext cx="8633253" cy="1325563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latin typeface="Cambria" panose="02040503050406030204" pitchFamily="18" charset="0"/>
              </a:rPr>
              <a:t>GROWING TOGETHER </a:t>
            </a:r>
            <a:br>
              <a:rPr lang="en-GB" b="1" dirty="0" smtClean="0">
                <a:latin typeface="Cambria" panose="02040503050406030204" pitchFamily="18" charset="0"/>
              </a:rPr>
            </a:br>
            <a:r>
              <a:rPr lang="en-GB" b="1" dirty="0" smtClean="0">
                <a:latin typeface="Cambria" panose="02040503050406030204" pitchFamily="18" charset="0"/>
              </a:rPr>
              <a:t>IN CONGREGATIONAL </a:t>
            </a:r>
            <a:br>
              <a:rPr lang="en-GB" b="1" dirty="0" smtClean="0">
                <a:latin typeface="Cambria" panose="02040503050406030204" pitchFamily="18" charset="0"/>
              </a:rPr>
            </a:br>
            <a:r>
              <a:rPr lang="en-GB" b="1" dirty="0" smtClean="0">
                <a:latin typeface="Cambria" panose="02040503050406030204" pitchFamily="18" charset="0"/>
              </a:rPr>
              <a:t>LIFE &amp; WITNESS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513" y="2158313"/>
            <a:ext cx="8649729" cy="41189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>
                <a:latin typeface="Cambria" panose="02040503050406030204" pitchFamily="18" charset="0"/>
              </a:rPr>
              <a:t>3</a:t>
            </a:r>
            <a:r>
              <a:rPr lang="en-GB" sz="3200" dirty="0" smtClean="0">
                <a:latin typeface="Cambria" panose="02040503050406030204" pitchFamily="18" charset="0"/>
              </a:rPr>
              <a:t>. Growing in our appreciation                                                of what fruitfulness looks like v.9</a:t>
            </a:r>
            <a:endParaRPr lang="en-US" sz="3200" dirty="0">
              <a:latin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7191" y="3231034"/>
            <a:ext cx="5099925" cy="338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743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Cambria" panose="02040503050406030204" pitchFamily="18" charset="0"/>
              </a:rPr>
              <a:t>EYES TO SEE WHAT GOD IS GROWING AMONG US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Read &amp; listen to God’s Word as part of your congregation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3490" y="2876720"/>
            <a:ext cx="5496286" cy="343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650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Cambria" panose="02040503050406030204" pitchFamily="18" charset="0"/>
              </a:rPr>
              <a:t>EYES TO SEE WHAT GOD IS GROWING AMONG US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Ask each other the question, </a:t>
            </a:r>
            <a:r>
              <a:rPr lang="en-GB" i="1" dirty="0" smtClean="0"/>
              <a:t>‘What is God doing among us’?</a:t>
            </a:r>
          </a:p>
          <a:p>
            <a:pPr marL="0" indent="0">
              <a:buNone/>
            </a:pPr>
            <a:endParaRPr lang="en-GB" i="1" dirty="0"/>
          </a:p>
          <a:p>
            <a:pPr marL="0" indent="0">
              <a:buNone/>
            </a:pPr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2465" y="2816697"/>
            <a:ext cx="5499069" cy="343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628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Cambria" panose="02040503050406030204" pitchFamily="18" charset="0"/>
              </a:rPr>
              <a:t>EYES TO SEE WHAT GOD IS GROWING AMONG US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Find </a:t>
            </a:r>
            <a:r>
              <a:rPr lang="en-GB" dirty="0"/>
              <a:t>out more about what is happening in things you aren’t part of in congregational life &amp; witness</a:t>
            </a:r>
          </a:p>
          <a:p>
            <a:pPr marL="0" indent="0">
              <a:buNone/>
            </a:pPr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2465" y="2879554"/>
            <a:ext cx="5499069" cy="343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551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</TotalTime>
  <Words>693</Words>
  <Application>Microsoft Office PowerPoint</Application>
  <PresentationFormat>On-screen Show (4:3)</PresentationFormat>
  <Paragraphs>78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Cambria</vt:lpstr>
      <vt:lpstr>Office Theme</vt:lpstr>
      <vt:lpstr>GROWING IN FRUITFULNESS </vt:lpstr>
      <vt:lpstr>GROWING IN FRUITFULNESS</vt:lpstr>
      <vt:lpstr>GROWING IN GOD’S WAYS FOR US: LESSONS FROM THE CONGREGATION OF CORINTH</vt:lpstr>
      <vt:lpstr>GROWING TOGETHER  IN CONGREGATIONAL  LIFE &amp; WITNESS</vt:lpstr>
      <vt:lpstr>GROWING TOGETHER  IN CONGREGATIONAL  LIFE &amp; WITNESS</vt:lpstr>
      <vt:lpstr>GROWING TOGETHER  IN CONGREGATIONAL  LIFE &amp; WITNESS</vt:lpstr>
      <vt:lpstr>EYES TO SEE WHAT GOD IS GROWING AMONG US</vt:lpstr>
      <vt:lpstr>EYES TO SEE WHAT GOD IS GROWING AMONG US</vt:lpstr>
      <vt:lpstr>EYES TO SEE WHAT GOD IS GROWING AMONG US</vt:lpstr>
      <vt:lpstr>EYES TO SEE WHAT GOD IS GROWING AMONG US</vt:lpstr>
      <vt:lpstr>EYES TO SEE WHAT GOD IS GROWING AMONG US</vt:lpstr>
      <vt:lpstr>EYES TO SEE WHAT GOD IS GROWING AMONG US</vt:lpstr>
      <vt:lpstr>Fruitful Congregation Prayer Based on John 15v.1-17 &amp; I. Corinthians 3v.1-9</vt:lpstr>
      <vt:lpstr>Fruitful Congregation Prayer </vt:lpstr>
      <vt:lpstr>Fruitful Congregation Prayer</vt:lpstr>
      <vt:lpstr>Fruitful Congregation Prayer</vt:lpstr>
      <vt:lpstr>Fruitful Congregation Prayer</vt:lpstr>
      <vt:lpstr>Fruitful Congregation Prayer</vt:lpstr>
    </vt:vector>
  </TitlesOfParts>
  <Company>Presbyterian Church in Ireland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GROWING IN FRUITFULNESS</dc:title>
  <dc:creator>David Thompson</dc:creator>
  <cp:lastModifiedBy>David Thompson</cp:lastModifiedBy>
  <cp:revision>7</cp:revision>
  <cp:lastPrinted>2016-12-21T16:48:45Z</cp:lastPrinted>
  <dcterms:created xsi:type="dcterms:W3CDTF">2016-12-21T16:12:32Z</dcterms:created>
  <dcterms:modified xsi:type="dcterms:W3CDTF">2017-01-23T15:21:06Z</dcterms:modified>
</cp:coreProperties>
</file>