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6"/>
  </p:handoutMasterIdLst>
  <p:sldIdLst>
    <p:sldId id="256" r:id="rId2"/>
    <p:sldId id="285" r:id="rId3"/>
    <p:sldId id="274" r:id="rId4"/>
    <p:sldId id="279" r:id="rId5"/>
    <p:sldId id="280" r:id="rId6"/>
    <p:sldId id="281" r:id="rId7"/>
    <p:sldId id="282" r:id="rId8"/>
    <p:sldId id="283" r:id="rId9"/>
    <p:sldId id="284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8" r:id="rId20"/>
    <p:sldId id="267" r:id="rId21"/>
    <p:sldId id="271" r:id="rId22"/>
    <p:sldId id="270" r:id="rId23"/>
    <p:sldId id="289" r:id="rId24"/>
    <p:sldId id="277" r:id="rId25"/>
    <p:sldId id="286" r:id="rId26"/>
    <p:sldId id="287" r:id="rId27"/>
    <p:sldId id="288" r:id="rId28"/>
    <p:sldId id="269" r:id="rId29"/>
    <p:sldId id="276" r:id="rId30"/>
    <p:sldId id="275" r:id="rId31"/>
    <p:sldId id="293" r:id="rId32"/>
    <p:sldId id="294" r:id="rId33"/>
    <p:sldId id="278" r:id="rId34"/>
    <p:sldId id="292" r:id="rId35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CBF74-6607-4CFC-8181-4C0386296BDC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9F436-0CD2-40E9-8DB7-7102B11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78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8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32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7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9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0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9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7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411CA-6A9A-4E86-B47E-3C87F29300E9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1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presbyterianireland.org/fruitfulcongregation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presbyterianireland.org/Prayer/Prayer-Journey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5416"/>
            <a:ext cx="7772400" cy="256196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mbria" panose="02040503050406030204" pitchFamily="18" charset="0"/>
              </a:rPr>
              <a:t>GROWING IN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FRUITFULNESS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354594"/>
            <a:ext cx="6858000" cy="521043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Cambria" panose="02040503050406030204" pitchFamily="18" charset="0"/>
              </a:rPr>
              <a:t>John 15v.1-17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930" y="2225708"/>
            <a:ext cx="2512140" cy="28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6"/>
            <a:ext cx="8649730" cy="2666398"/>
          </a:xfrm>
        </p:spPr>
        <p:txBody>
          <a:bodyPr>
            <a:normAutofit fontScale="9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A VISION OF FRUITFULNESS</a:t>
            </a:r>
            <a:br>
              <a:rPr lang="en-GB" b="1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 CHALLENGING TIMES                              FOR THE CHURCH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718486"/>
            <a:ext cx="7886700" cy="3458476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More than merely faithfulness to the way we have always done things in a changing world;</a:t>
            </a:r>
            <a:endParaRPr lang="en-US" dirty="0"/>
          </a:p>
          <a:p>
            <a:pPr marL="0" indent="0">
              <a:buNone/>
            </a:pPr>
            <a:r>
              <a:rPr lang="en-GB" i="1" dirty="0"/>
              <a:t>Often less than success in the eyes of a superficial world;</a:t>
            </a:r>
            <a:endParaRPr lang="en-US" dirty="0"/>
          </a:p>
          <a:p>
            <a:pPr marL="0" indent="0">
              <a:buNone/>
            </a:pPr>
            <a:r>
              <a:rPr lang="en-GB" i="1" dirty="0"/>
              <a:t>But always the growth of His Kingdom that is not of this world.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574" y="4954764"/>
            <a:ext cx="1375718" cy="171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GROWING IN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Picture – Church: It’s a field, not a factory v.1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54" y="2709990"/>
            <a:ext cx="4325167" cy="368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GROWING IN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Pain – Growth: It involves pruning v.2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983" y="2686503"/>
            <a:ext cx="5820033" cy="36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GROWING IN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Promise – Expectation: Look for the fruit v.5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80" y="2719516"/>
            <a:ext cx="5598639" cy="37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GROWING IN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Prayer – Ask: Fruit is given from above v.7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971" y="2745687"/>
            <a:ext cx="5722058" cy="35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GROWING IN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Purpose – Him: It’s not about us v.8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43" y="2583860"/>
            <a:ext cx="5214552" cy="40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85" y="365126"/>
            <a:ext cx="7996365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GROWING IN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85" y="1825625"/>
            <a:ext cx="83366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Pathway – Follow: It’s modelled by Jesus v.9-15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47" y="2598623"/>
            <a:ext cx="5716672" cy="38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78" y="365126"/>
            <a:ext cx="8128172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GROWING IN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610" y="1825625"/>
            <a:ext cx="85920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Privilege – Appointed: Right here, right now v.16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089" y="2744618"/>
            <a:ext cx="2975106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21492" y="263611"/>
            <a:ext cx="7117492" cy="6376015"/>
            <a:chOff x="9525" y="6349"/>
            <a:chExt cx="5886450" cy="5953973"/>
          </a:xfrm>
        </p:grpSpPr>
        <p:sp>
          <p:nvSpPr>
            <p:cNvPr id="2" name="AutoShape 2"/>
            <p:cNvSpPr>
              <a:spLocks noChangeArrowheads="1"/>
            </p:cNvSpPr>
            <p:nvPr/>
          </p:nvSpPr>
          <p:spPr bwMode="auto">
            <a:xfrm>
              <a:off x="9525" y="1014413"/>
              <a:ext cx="2268538" cy="1925638"/>
            </a:xfrm>
            <a:prstGeom prst="hexagon">
              <a:avLst>
                <a:gd name="adj" fmla="val 29428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50"/>
            </a:p>
          </p:txBody>
        </p:sp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26988" y="3065463"/>
              <a:ext cx="2268537" cy="1927225"/>
            </a:xfrm>
            <a:prstGeom prst="hexagon">
              <a:avLst>
                <a:gd name="adj" fmla="val 29428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50"/>
            </a:p>
          </p:txBody>
        </p:sp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1827213" y="4033097"/>
              <a:ext cx="2268537" cy="1927225"/>
            </a:xfrm>
            <a:prstGeom prst="hexagon">
              <a:avLst>
                <a:gd name="adj" fmla="val 29428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50"/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3627438" y="3048000"/>
              <a:ext cx="2268537" cy="1927225"/>
            </a:xfrm>
            <a:prstGeom prst="hexagon">
              <a:avLst>
                <a:gd name="adj" fmla="val 29428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50"/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3609975" y="977900"/>
              <a:ext cx="2266950" cy="1927225"/>
            </a:xfrm>
            <a:prstGeom prst="hexagon">
              <a:avLst>
                <a:gd name="adj" fmla="val 29407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50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1710359" y="1941513"/>
              <a:ext cx="2519363" cy="2087563"/>
            </a:xfrm>
            <a:prstGeom prst="hexagon">
              <a:avLst>
                <a:gd name="adj" fmla="val 30171"/>
                <a:gd name="vf" fmla="val 115470"/>
              </a:avLst>
            </a:prstGeom>
            <a:solidFill>
              <a:srgbClr val="009900"/>
            </a:solidFill>
            <a:ln w="9525" algn="in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50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1792288" y="6349"/>
              <a:ext cx="2266950" cy="1931246"/>
            </a:xfrm>
            <a:prstGeom prst="hexagon">
              <a:avLst>
                <a:gd name="adj" fmla="val 29407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50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025650" y="2471737"/>
              <a:ext cx="1871663" cy="1169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8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Unfruitful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8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Congregations</a:t>
              </a:r>
              <a:endParaRPr lang="en-US" alt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170113" y="293688"/>
              <a:ext cx="1528762" cy="149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altLang="en-US" sz="1350" b="1" dirty="0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altLang="en-US" sz="135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‘Going to church’ 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i</a:t>
              </a:r>
              <a:r>
                <a:rPr lang="en-GB" altLang="en-US" sz="16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s just a</a:t>
              </a:r>
              <a:endParaRPr lang="en-GB" altLang="en-US" sz="16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weekly </a:t>
              </a:r>
              <a:r>
                <a:rPr lang="en-GB" altLang="en-US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routine</a:t>
              </a:r>
              <a:endParaRPr lang="en-US" altLang="en-US" sz="1600" dirty="0">
                <a:latin typeface="Arial" panose="020B0604020202020204" pitchFamily="34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70338" y="1247775"/>
              <a:ext cx="1582737" cy="1457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altLang="en-US" sz="1350" b="1" dirty="0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Following Jesus                           in everyday living is seen as an optional upgrade on church membership</a:t>
              </a:r>
              <a:endParaRPr lang="en-US" altLang="en-US" sz="1600" dirty="0">
                <a:latin typeface="Arial" panose="020B0604020202020204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041775" y="3173413"/>
              <a:ext cx="1422400" cy="167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altLang="en-US" sz="1200" b="1" dirty="0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chemeClr val="bg1"/>
                  </a:solidFill>
                </a:rPr>
                <a:t>‘Church’ is a place where events &amp; programmes happen, but real relationships are shallow</a:t>
              </a:r>
              <a:endParaRPr lang="en-US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241550" y="4204710"/>
              <a:ext cx="1439863" cy="1740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The understanding of the congregation’s purpose is that it is there to meet the preferences of existing members </a:t>
              </a:r>
              <a:endParaRPr lang="en-GB" altLang="en-US" sz="16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altLang="en-US" sz="12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87006" y="3173412"/>
              <a:ext cx="1565620" cy="1944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chemeClr val="bg1"/>
                  </a:solidFill>
                </a:rPr>
                <a:t>Expectation of involvement locally and globally is that we pay and pray for others to ‘go’ &amp; rely on a ‘they’ll come to us’ mind set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69888" y="1247775"/>
              <a:ext cx="1547812" cy="1537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altLang="en-US" sz="1350" dirty="0" smtClean="0">
                <a:latin typeface="Arial" panose="020B0604020202020204" pitchFamily="34" charset="0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chemeClr val="bg1"/>
                  </a:solidFill>
                </a:rPr>
                <a:t>Leaders are expected to do all they can to maintain everything they can the way it is now</a:t>
              </a:r>
              <a:endParaRPr lang="en-US" alt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74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27" y="365126"/>
            <a:ext cx="8493211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Recognise your area of greatest unfruitfulness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125" y="1822949"/>
            <a:ext cx="7191750" cy="47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79" y="365126"/>
            <a:ext cx="8410832" cy="1092971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 smtClean="0">
                <a:latin typeface="Cambria" panose="02040503050406030204" pitchFamily="18" charset="0"/>
              </a:rPr>
              <a:t>The vision</a:t>
            </a:r>
            <a:endParaRPr lang="en-US" sz="5400" b="1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82" y="1571561"/>
            <a:ext cx="7352725" cy="52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9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2022" y="271849"/>
            <a:ext cx="7364627" cy="6433752"/>
            <a:chOff x="107172150" y="107123775"/>
            <a:chExt cx="5886000" cy="5977694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107172150" y="108131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107190150" y="110183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108990150" y="111173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10790150" y="110165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110772150" y="108095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108864150" y="109067775"/>
              <a:ext cx="2520000" cy="2087998"/>
            </a:xfrm>
            <a:prstGeom prst="hexagon">
              <a:avLst>
                <a:gd name="adj" fmla="val 30172"/>
                <a:gd name="vf" fmla="val 115470"/>
              </a:avLst>
            </a:prstGeom>
            <a:solidFill>
              <a:srgbClr val="009900"/>
            </a:solidFill>
            <a:ln w="9525" algn="in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108954150" y="107123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09188150" y="109625775"/>
              <a:ext cx="1872000" cy="113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8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Fruitful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8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Congregations</a:t>
              </a:r>
              <a:endParaRPr lang="en-US" alt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9332150" y="107520255"/>
              <a:ext cx="1530000" cy="1385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Place encounter with the Living God at the centre of their life</a:t>
              </a:r>
              <a:endPara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11186150" y="108257772"/>
              <a:ext cx="1476000" cy="1656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chemeClr val="bg1"/>
                  </a:solidFill>
                </a:rPr>
                <a:t>Move the vision of membership from ‘belonging to church’ to ‘longing to be’ followers of Christ in every aspect of life</a:t>
              </a:r>
              <a:endParaRPr lang="en-US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11204150" y="110598989"/>
              <a:ext cx="1422000" cy="1366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chemeClr val="bg1"/>
                  </a:solidFill>
                </a:rPr>
                <a:t>Develop their life as a community of God’s People</a:t>
              </a:r>
              <a:endParaRPr lang="en-US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09476150" y="111263775"/>
              <a:ext cx="1368000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chemeClr val="bg1"/>
                  </a:solidFill>
                </a:rPr>
                <a:t>Are shaped by understanding their life and witness as part of God’s unfolding story of redemption </a:t>
              </a:r>
              <a:endParaRPr lang="en-US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07622150" y="110273775"/>
              <a:ext cx="1368001" cy="172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chemeClr val="bg1"/>
                  </a:solidFill>
                </a:rPr>
                <a:t>Make an impression for God locally and globally through outreach and involvement in His wider activity in the world</a:t>
              </a:r>
              <a:endParaRPr lang="en-US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107604150" y="108365775"/>
              <a:ext cx="1368000" cy="15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altLang="en-US" sz="1600" b="1" dirty="0" smtClean="0">
                <a:solidFill>
                  <a:schemeClr val="bg1"/>
                </a:solidFill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chemeClr val="bg1"/>
                  </a:solidFill>
                </a:rPr>
                <a:t>Are led to lean forward into the future</a:t>
              </a:r>
              <a:endParaRPr lang="en-US" alt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58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365126"/>
            <a:ext cx="8567351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Recognise your area of greatest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29" y="1758833"/>
            <a:ext cx="7270367" cy="484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89" y="365126"/>
            <a:ext cx="8542638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Growing the fruitfulness conversation in your congregation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57" y="1825625"/>
            <a:ext cx="831197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>
                <a:latin typeface="Cambria" panose="02040503050406030204" pitchFamily="18" charset="0"/>
              </a:rPr>
              <a:t>Season 1 SEEDING: Introduce</a:t>
            </a:r>
            <a:r>
              <a:rPr lang="en-GB" dirty="0" smtClean="0">
                <a:latin typeface="Cambria" panose="02040503050406030204" pitchFamily="18" charset="0"/>
              </a:rPr>
              <a:t> God’s vision of fruitfulness to your members</a:t>
            </a: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Cambria" panose="02040503050406030204" pitchFamily="18" charset="0"/>
              </a:rPr>
              <a:t>Season 2 RIPENING: Identify</a:t>
            </a:r>
            <a:r>
              <a:rPr lang="en-GB" dirty="0" smtClean="0">
                <a:latin typeface="Cambria" panose="02040503050406030204" pitchFamily="18" charset="0"/>
              </a:rPr>
              <a:t> two areas in which you want to prioritise growth</a:t>
            </a:r>
          </a:p>
          <a:p>
            <a:pPr marL="0" indent="0">
              <a:buNone/>
            </a:pPr>
            <a:endParaRPr lang="en-GB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Cambria" panose="02040503050406030204" pitchFamily="18" charset="0"/>
              </a:rPr>
              <a:t>Season 3 HARVESTING: Implement</a:t>
            </a:r>
            <a:r>
              <a:rPr lang="en-GB" dirty="0" smtClean="0">
                <a:latin typeface="Cambria" panose="02040503050406030204" pitchFamily="18" charset="0"/>
              </a:rPr>
              <a:t> the development of habits and ways of doing things which, under God, work the ground and sow the </a:t>
            </a:r>
            <a:r>
              <a:rPr lang="en-GB" dirty="0" smtClean="0">
                <a:latin typeface="Cambria" panose="02040503050406030204" pitchFamily="18" charset="0"/>
              </a:rPr>
              <a:t>               seed </a:t>
            </a:r>
            <a:r>
              <a:rPr lang="en-GB" dirty="0" smtClean="0">
                <a:latin typeface="Cambria" panose="02040503050406030204" pitchFamily="18" charset="0"/>
              </a:rPr>
              <a:t>for a local expression of fruitfulness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97" y="5371070"/>
            <a:ext cx="1191653" cy="14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71653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A conversation that is yours to grow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96" y="1802542"/>
            <a:ext cx="7374958" cy="3568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178" y="5585254"/>
            <a:ext cx="821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>
                <a:latin typeface="Cambria" panose="02040503050406030204" pitchFamily="18" charset="0"/>
              </a:rPr>
              <a:t>K</a:t>
            </a:r>
            <a:r>
              <a:rPr lang="en-GB" sz="3200" b="1" dirty="0" smtClean="0">
                <a:latin typeface="Cambria" panose="02040503050406030204" pitchFamily="18" charset="0"/>
              </a:rPr>
              <a:t>now</a:t>
            </a:r>
            <a:r>
              <a:rPr lang="en-GB" sz="3200" b="1" dirty="0">
                <a:latin typeface="Cambria" panose="02040503050406030204" pitchFamily="18" charset="0"/>
              </a:rPr>
              <a:t>, plan, pace </a:t>
            </a:r>
            <a:r>
              <a:rPr lang="en-GB" sz="3200" b="1" dirty="0" smtClean="0">
                <a:latin typeface="Cambria" panose="02040503050406030204" pitchFamily="18" charset="0"/>
              </a:rPr>
              <a:t>your </a:t>
            </a:r>
            <a:r>
              <a:rPr lang="en-GB" sz="3200" b="1" dirty="0">
                <a:latin typeface="Cambria" panose="02040503050406030204" pitchFamily="18" charset="0"/>
              </a:rPr>
              <a:t>own </a:t>
            </a:r>
            <a:r>
              <a:rPr lang="en-GB" sz="3200" b="1" dirty="0" smtClean="0">
                <a:latin typeface="Cambria" panose="02040503050406030204" pitchFamily="18" charset="0"/>
              </a:rPr>
              <a:t>particular journey </a:t>
            </a:r>
            <a:r>
              <a:rPr lang="en-GB" sz="3200" b="1" dirty="0">
                <a:latin typeface="Cambria" panose="02040503050406030204" pitchFamily="18" charset="0"/>
              </a:rPr>
              <a:t>toward greater fruitfulness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2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2" y="365126"/>
            <a:ext cx="8806248" cy="1325563"/>
          </a:xfrm>
        </p:spPr>
        <p:txBody>
          <a:bodyPr>
            <a:normAutofit/>
          </a:bodyPr>
          <a:lstStyle/>
          <a:p>
            <a:r>
              <a:rPr lang="en-GB" sz="3800" b="1" dirty="0" smtClean="0">
                <a:latin typeface="Cambria" panose="02040503050406030204" pitchFamily="18" charset="0"/>
              </a:rPr>
              <a:t>Resources for growing the fruitfulness conversation in your congregation</a:t>
            </a:r>
            <a:endParaRPr lang="en-US" sz="38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660" y="1690689"/>
            <a:ext cx="8723870" cy="4874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 smtClean="0">
                <a:latin typeface="Cambria" panose="02040503050406030204" pitchFamily="18" charset="0"/>
                <a:hlinkClick r:id="rId2"/>
              </a:rPr>
              <a:t>www.presbyterianireland.org/fruitfulcongregations</a:t>
            </a:r>
            <a:endParaRPr lang="en-GB" b="1" u="sng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GB" b="1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dirty="0" smtClean="0">
                <a:latin typeface="Cambria" panose="02040503050406030204" pitchFamily="18" charset="0"/>
              </a:rPr>
              <a:t>Season 1 SEEDING: Introduce</a:t>
            </a:r>
            <a:r>
              <a:rPr lang="en-GB" sz="3200" dirty="0" smtClean="0">
                <a:latin typeface="Cambria" panose="02040503050406030204" pitchFamily="18" charset="0"/>
              </a:rPr>
              <a:t> God’s vision of fruitfulness to your members </a:t>
            </a:r>
          </a:p>
          <a:p>
            <a:pPr marL="0" indent="0">
              <a:buNone/>
            </a:pPr>
            <a:endParaRPr lang="en-GB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– </a:t>
            </a:r>
            <a:r>
              <a:rPr lang="en-GB" sz="3200" b="1" i="1" dirty="0" smtClean="0">
                <a:latin typeface="Cambria" panose="02040503050406030204" pitchFamily="18" charset="0"/>
              </a:rPr>
              <a:t>Web-based, flexible launch resource &amp; material for 6 follow up sessions </a:t>
            </a: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951" y="5028597"/>
            <a:ext cx="1407237" cy="17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2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2" y="365126"/>
            <a:ext cx="8806248" cy="1325563"/>
          </a:xfrm>
        </p:spPr>
        <p:txBody>
          <a:bodyPr>
            <a:normAutofit/>
          </a:bodyPr>
          <a:lstStyle/>
          <a:p>
            <a:r>
              <a:rPr lang="en-GB" sz="3800" b="1" dirty="0" smtClean="0">
                <a:latin typeface="Cambria" panose="02040503050406030204" pitchFamily="18" charset="0"/>
              </a:rPr>
              <a:t>Resources for growing the fruitfulness conversation in your congregation</a:t>
            </a:r>
            <a:endParaRPr lang="en-US" sz="38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49" y="1690689"/>
            <a:ext cx="8509686" cy="4874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dirty="0" smtClean="0">
                <a:latin typeface="Cambria" panose="02040503050406030204" pitchFamily="18" charset="0"/>
              </a:rPr>
              <a:t>Season 2 RIPENING: Identify</a:t>
            </a:r>
            <a:r>
              <a:rPr lang="en-GB" sz="3200" dirty="0" smtClean="0">
                <a:latin typeface="Cambria" panose="02040503050406030204" pitchFamily="18" charset="0"/>
              </a:rPr>
              <a:t> two areas in which you want to prioritise growth </a:t>
            </a:r>
          </a:p>
          <a:p>
            <a:pPr marL="0" indent="0">
              <a:buNone/>
            </a:pPr>
            <a:endParaRPr lang="en-GB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i="1" dirty="0" smtClean="0">
                <a:latin typeface="Cambria" panose="02040503050406030204" pitchFamily="18" charset="0"/>
              </a:rPr>
              <a:t>-</a:t>
            </a:r>
            <a:r>
              <a:rPr lang="en-GB" sz="3200" dirty="0" smtClean="0">
                <a:latin typeface="Cambria" panose="02040503050406030204" pitchFamily="18" charset="0"/>
              </a:rPr>
              <a:t> </a:t>
            </a:r>
            <a:r>
              <a:rPr lang="en-GB" sz="3200" b="1" i="1" dirty="0" smtClean="0">
                <a:latin typeface="Cambria" panose="02040503050406030204" pitchFamily="18" charset="0"/>
              </a:rPr>
              <a:t>A second evening gathering to take stock</a:t>
            </a:r>
          </a:p>
          <a:p>
            <a:pPr marL="0" indent="0">
              <a:buNone/>
            </a:pPr>
            <a:r>
              <a:rPr lang="en-GB" sz="3200" b="1" i="1" dirty="0" smtClean="0">
                <a:latin typeface="Cambria" panose="02040503050406030204" pitchFamily="18" charset="0"/>
              </a:rPr>
              <a:t>- A discussion tool to choose two areas in which to work for use in Kirk Session, working groups or whole </a:t>
            </a:r>
            <a:r>
              <a:rPr lang="en-GB" sz="3200" b="1" i="1" smtClean="0">
                <a:latin typeface="Cambria" panose="02040503050406030204" pitchFamily="18" charset="0"/>
              </a:rPr>
              <a:t>congregation setting</a:t>
            </a:r>
            <a:endParaRPr lang="en-GB" sz="3200" b="1" i="1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427" y="5049147"/>
            <a:ext cx="1390761" cy="17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2" y="365126"/>
            <a:ext cx="8806248" cy="1325563"/>
          </a:xfrm>
        </p:spPr>
        <p:txBody>
          <a:bodyPr>
            <a:normAutofit/>
          </a:bodyPr>
          <a:lstStyle/>
          <a:p>
            <a:r>
              <a:rPr lang="en-GB" sz="3800" b="1" dirty="0" smtClean="0">
                <a:latin typeface="Cambria" panose="02040503050406030204" pitchFamily="18" charset="0"/>
              </a:rPr>
              <a:t>Resources for growing the fruitfulness conversation in your congregation</a:t>
            </a:r>
            <a:endParaRPr lang="en-US" sz="38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49" y="1690689"/>
            <a:ext cx="8509686" cy="4874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b="1" dirty="0" smtClean="0">
                <a:latin typeface="Cambria" panose="02040503050406030204" pitchFamily="18" charset="0"/>
              </a:rPr>
              <a:t>Season 3 HARVESTING: Implement</a:t>
            </a:r>
            <a:r>
              <a:rPr lang="en-GB" sz="3200" dirty="0" smtClean="0">
                <a:latin typeface="Cambria" panose="02040503050406030204" pitchFamily="18" charset="0"/>
              </a:rPr>
              <a:t> the development of habits and ways of doing things which, under God, work the ground and sow the seed for a local expression of fruitfulness </a:t>
            </a:r>
          </a:p>
          <a:p>
            <a:pPr marL="0" indent="0">
              <a:buNone/>
            </a:pPr>
            <a:endParaRPr lang="en-GB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– </a:t>
            </a:r>
            <a:r>
              <a:rPr lang="en-GB" sz="3200" b="1" i="1" dirty="0" smtClean="0">
                <a:latin typeface="Cambria" panose="02040503050406030204" pitchFamily="18" charset="0"/>
              </a:rPr>
              <a:t>Signposting resources, stories and ideas</a:t>
            </a:r>
          </a:p>
          <a:p>
            <a:pPr marL="0" indent="0">
              <a:buNone/>
            </a:pPr>
            <a:endParaRPr lang="en-GB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050" y="5071911"/>
            <a:ext cx="1431950" cy="17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2" y="365126"/>
            <a:ext cx="8806248" cy="1325563"/>
          </a:xfrm>
        </p:spPr>
        <p:txBody>
          <a:bodyPr>
            <a:normAutofit/>
          </a:bodyPr>
          <a:lstStyle/>
          <a:p>
            <a:r>
              <a:rPr lang="en-GB" sz="3800" b="1" dirty="0" smtClean="0">
                <a:latin typeface="Cambria" panose="02040503050406030204" pitchFamily="18" charset="0"/>
              </a:rPr>
              <a:t>Resources for growing the fruitfulness conversation in your congregation</a:t>
            </a:r>
            <a:endParaRPr lang="en-US" sz="38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49" y="1690689"/>
            <a:ext cx="8509686" cy="4874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lvl="0" indent="0">
              <a:buNone/>
            </a:pPr>
            <a:r>
              <a:rPr lang="en-GB" sz="3200" b="1" dirty="0" smtClean="0">
                <a:latin typeface="Cambria" panose="02040503050406030204" pitchFamily="18" charset="0"/>
              </a:rPr>
              <a:t>In every season WATERING: Interceding</a:t>
            </a:r>
            <a:r>
              <a:rPr lang="en-GB" sz="3200" dirty="0" smtClean="0">
                <a:latin typeface="Cambria" panose="02040503050406030204" pitchFamily="18" charset="0"/>
              </a:rPr>
              <a:t> in prayer </a:t>
            </a:r>
          </a:p>
          <a:p>
            <a:pPr marL="0" lvl="0" indent="0">
              <a:buNone/>
            </a:pPr>
            <a:endParaRPr lang="en-GB" sz="3200" dirty="0" smtClean="0">
              <a:latin typeface="Cambria" panose="02040503050406030204" pitchFamily="18" charset="0"/>
            </a:endParaRPr>
          </a:p>
          <a:p>
            <a:pPr marL="0" lv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– </a:t>
            </a:r>
            <a:r>
              <a:rPr lang="en-GB" sz="3200" b="1" i="1" dirty="0" smtClean="0">
                <a:latin typeface="Cambria" panose="02040503050406030204" pitchFamily="18" charset="0"/>
              </a:rPr>
              <a:t>Fruitful Congregations Prayer Journey </a:t>
            </a:r>
            <a:r>
              <a:rPr lang="en-US" sz="3200" b="1" i="1" u="sng" dirty="0" smtClean="0">
                <a:solidFill>
                  <a:prstClr val="black"/>
                </a:solidFill>
                <a:latin typeface="Cambria" panose="02040503050406030204" pitchFamily="18" charset="0"/>
                <a:hlinkClick r:id="rId2"/>
              </a:rPr>
              <a:t>www.presbyterianireland.org/Prayer/Prayer-Journey</a:t>
            </a:r>
            <a:endParaRPr lang="en-US" sz="3200" b="1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572" y="5099221"/>
            <a:ext cx="1350615" cy="16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8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51" y="365126"/>
            <a:ext cx="8177599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>
                <a:latin typeface="Cambria" panose="02040503050406030204" pitchFamily="18" charset="0"/>
              </a:rPr>
              <a:t>Season 1 SEEDING: Introduce </a:t>
            </a:r>
            <a:r>
              <a:rPr lang="en-GB" dirty="0">
                <a:latin typeface="Cambria" panose="02040503050406030204" pitchFamily="18" charset="0"/>
              </a:rPr>
              <a:t>God’s vision of fruitfulness to your members</a:t>
            </a:r>
            <a:br>
              <a:rPr lang="en-GB" dirty="0">
                <a:latin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751" y="2034746"/>
            <a:ext cx="8542637" cy="4679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latin typeface="Cambria" panose="02040503050406030204" pitchFamily="18" charset="0"/>
              </a:rPr>
              <a:t>Working out of John 15 - Flexible launch material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Picture </a:t>
            </a:r>
            <a:r>
              <a:rPr lang="en-GB" sz="2600" dirty="0">
                <a:solidFill>
                  <a:prstClr val="black"/>
                </a:solidFill>
                <a:latin typeface="Cambria" panose="02040503050406030204" pitchFamily="18" charset="0"/>
              </a:rPr>
              <a:t>– Church: It’s a field, not a factory </a:t>
            </a:r>
            <a:r>
              <a:rPr lang="en-GB" sz="2600" dirty="0" smtClean="0">
                <a:solidFill>
                  <a:prstClr val="black"/>
                </a:solidFill>
                <a:latin typeface="Cambria" panose="02040503050406030204" pitchFamily="18" charset="0"/>
              </a:rPr>
              <a:t>v.1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26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Pain </a:t>
            </a:r>
            <a:r>
              <a:rPr lang="en-GB" sz="2600" dirty="0">
                <a:solidFill>
                  <a:prstClr val="black"/>
                </a:solidFill>
                <a:latin typeface="Cambria" panose="02040503050406030204" pitchFamily="18" charset="0"/>
              </a:rPr>
              <a:t>– Growth: It involves pruning </a:t>
            </a:r>
            <a:r>
              <a:rPr lang="en-GB" sz="2600" dirty="0" smtClean="0">
                <a:solidFill>
                  <a:prstClr val="black"/>
                </a:solidFill>
                <a:latin typeface="Cambria" panose="02040503050406030204" pitchFamily="18" charset="0"/>
              </a:rPr>
              <a:t>v.2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 smtClean="0">
                <a:latin typeface="Cambria" panose="02040503050406030204" pitchFamily="18" charset="0"/>
              </a:rPr>
              <a:t> Promise </a:t>
            </a:r>
            <a:r>
              <a:rPr lang="en-GB" sz="2600" dirty="0">
                <a:latin typeface="Cambria" panose="02040503050406030204" pitchFamily="18" charset="0"/>
              </a:rPr>
              <a:t>– Expectation: Look for the fruit </a:t>
            </a:r>
            <a:r>
              <a:rPr lang="en-GB" sz="2600" dirty="0" smtClean="0">
                <a:latin typeface="Cambria" panose="02040503050406030204" pitchFamily="18" charset="0"/>
              </a:rPr>
              <a:t>v.5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 smtClean="0">
                <a:latin typeface="Cambria" panose="02040503050406030204" pitchFamily="18" charset="0"/>
              </a:rPr>
              <a:t> Prayer </a:t>
            </a:r>
            <a:r>
              <a:rPr lang="en-GB" sz="2600" dirty="0">
                <a:latin typeface="Cambria" panose="02040503050406030204" pitchFamily="18" charset="0"/>
              </a:rPr>
              <a:t>– Ask: Fruit is given from above </a:t>
            </a:r>
            <a:r>
              <a:rPr lang="en-GB" sz="2600" dirty="0" smtClean="0">
                <a:latin typeface="Cambria" panose="02040503050406030204" pitchFamily="18" charset="0"/>
              </a:rPr>
              <a:t>v.7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26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Purpose </a:t>
            </a:r>
            <a:r>
              <a:rPr lang="en-GB" sz="2600" dirty="0">
                <a:solidFill>
                  <a:prstClr val="black"/>
                </a:solidFill>
                <a:latin typeface="Cambria" panose="02040503050406030204" pitchFamily="18" charset="0"/>
              </a:rPr>
              <a:t>– Him: It’s not about us </a:t>
            </a:r>
            <a:r>
              <a:rPr lang="en-GB" sz="2600" dirty="0" smtClean="0">
                <a:solidFill>
                  <a:prstClr val="black"/>
                </a:solidFill>
                <a:latin typeface="Cambria" panose="02040503050406030204" pitchFamily="18" charset="0"/>
              </a:rPr>
              <a:t>v.8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26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Pathway </a:t>
            </a:r>
            <a:r>
              <a:rPr lang="en-GB" sz="2600" dirty="0">
                <a:solidFill>
                  <a:prstClr val="black"/>
                </a:solidFill>
                <a:latin typeface="Cambria" panose="02040503050406030204" pitchFamily="18" charset="0"/>
              </a:rPr>
              <a:t>– Follow: It’s modelled by Jesus </a:t>
            </a:r>
            <a:r>
              <a:rPr lang="en-GB" sz="2600" dirty="0" smtClean="0">
                <a:solidFill>
                  <a:prstClr val="black"/>
                </a:solidFill>
                <a:latin typeface="Cambria" panose="02040503050406030204" pitchFamily="18" charset="0"/>
              </a:rPr>
              <a:t>v.9-15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 smtClean="0">
                <a:latin typeface="Cambria" panose="02040503050406030204" pitchFamily="18" charset="0"/>
              </a:rPr>
              <a:t> Privilege </a:t>
            </a:r>
            <a:r>
              <a:rPr lang="en-GB" sz="2600" dirty="0">
                <a:latin typeface="Cambria" panose="02040503050406030204" pitchFamily="18" charset="0"/>
              </a:rPr>
              <a:t>– Appointed: Right here, right now v.16</a:t>
            </a:r>
            <a:endParaRPr lang="en-US" sz="2600" dirty="0">
              <a:latin typeface="Cambria" panose="02040503050406030204" pitchFamily="18" charset="0"/>
            </a:endParaRPr>
          </a:p>
          <a:p>
            <a:pPr marL="0" lvl="0" indent="0">
              <a:buNone/>
            </a:pPr>
            <a:endParaRPr 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lvl="0" indent="0">
              <a:buNone/>
            </a:pPr>
            <a:endParaRPr 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3200" dirty="0">
              <a:latin typeface="Cambria" panose="02040503050406030204" pitchFamily="18" charset="0"/>
            </a:endParaRPr>
          </a:p>
          <a:p>
            <a:pPr marL="0" lvl="0" indent="0">
              <a:buNone/>
            </a:pPr>
            <a:endParaRPr 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373" y="5434378"/>
            <a:ext cx="11339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233" y="164758"/>
            <a:ext cx="8550876" cy="1206039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>
                <a:latin typeface="Cambria" panose="02040503050406030204" pitchFamily="18" charset="0"/>
              </a:rPr>
              <a:t>Season 1 SEEDING: Introduce</a:t>
            </a:r>
            <a:r>
              <a:rPr lang="en-GB" dirty="0" smtClean="0">
                <a:latin typeface="Cambria" panose="02040503050406030204" pitchFamily="18" charset="0"/>
              </a:rPr>
              <a:t> </a:t>
            </a:r>
            <a:r>
              <a:rPr lang="en-GB" dirty="0">
                <a:latin typeface="Cambria" panose="02040503050406030204" pitchFamily="18" charset="0"/>
              </a:rPr>
              <a:t>God’s vision of fruitfulness to your members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751" y="1441622"/>
            <a:ext cx="8542637" cy="52722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 smtClean="0">
                <a:latin typeface="Cambria" panose="02040503050406030204" pitchFamily="18" charset="0"/>
              </a:rPr>
              <a:t>Working out of John 15</a:t>
            </a:r>
          </a:p>
          <a:p>
            <a:pPr>
              <a:buFontTx/>
              <a:buChar char="-"/>
            </a:pPr>
            <a:r>
              <a:rPr lang="en-GB" b="1" dirty="0" smtClean="0">
                <a:latin typeface="Cambria" panose="02040503050406030204" pitchFamily="18" charset="0"/>
              </a:rPr>
              <a:t>Six flexible sessions, one on each area of congregational fruitfulness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latin typeface="Cambria" panose="02040503050406030204" pitchFamily="18" charset="0"/>
              </a:rPr>
              <a:t> </a:t>
            </a:r>
            <a:r>
              <a:rPr lang="en-GB" b="1" dirty="0" smtClean="0">
                <a:latin typeface="Cambria" panose="02040503050406030204" pitchFamily="18" charset="0"/>
              </a:rPr>
              <a:t>‘Prune’ v.2 </a:t>
            </a:r>
            <a:r>
              <a:rPr lang="en-GB" i="1" dirty="0" smtClean="0">
                <a:latin typeface="Cambria" panose="02040503050406030204" pitchFamily="18" charset="0"/>
              </a:rPr>
              <a:t>Led to lean forward into the future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latin typeface="Cambria" panose="02040503050406030204" pitchFamily="18" charset="0"/>
              </a:rPr>
              <a:t> </a:t>
            </a:r>
            <a:r>
              <a:rPr lang="en-GB" b="1" dirty="0" smtClean="0">
                <a:latin typeface="Cambria" panose="02040503050406030204" pitchFamily="18" charset="0"/>
              </a:rPr>
              <a:t>‘Remain’ v.3&amp;4 </a:t>
            </a:r>
            <a:r>
              <a:rPr lang="en-GB" i="1" dirty="0" smtClean="0">
                <a:latin typeface="Cambria" panose="02040503050406030204" pitchFamily="18" charset="0"/>
              </a:rPr>
              <a:t>Place encounter with the Living God at the centre of their life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latin typeface="Cambria" panose="02040503050406030204" pitchFamily="18" charset="0"/>
              </a:rPr>
              <a:t> </a:t>
            </a:r>
            <a:r>
              <a:rPr lang="en-GB" b="1" dirty="0" smtClean="0">
                <a:latin typeface="Cambria" panose="02040503050406030204" pitchFamily="18" charset="0"/>
              </a:rPr>
              <a:t>‘Show’ v.7-11 </a:t>
            </a:r>
            <a:r>
              <a:rPr lang="en-GB" i="1" dirty="0" smtClean="0">
                <a:latin typeface="Cambria" panose="02040503050406030204" pitchFamily="18" charset="0"/>
              </a:rPr>
              <a:t>Move the vision of membership from belonging to church to longing to be followers of Christ in every aspect of life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latin typeface="Cambria" panose="02040503050406030204" pitchFamily="18" charset="0"/>
              </a:rPr>
              <a:t> </a:t>
            </a:r>
            <a:r>
              <a:rPr lang="en-GB" b="1" dirty="0" smtClean="0">
                <a:latin typeface="Cambria" panose="02040503050406030204" pitchFamily="18" charset="0"/>
              </a:rPr>
              <a:t>‘Love’ v.12-14 </a:t>
            </a:r>
            <a:r>
              <a:rPr lang="en-GB" i="1" dirty="0" smtClean="0">
                <a:latin typeface="Cambria" panose="02040503050406030204" pitchFamily="18" charset="0"/>
              </a:rPr>
              <a:t>Develop their life as a community of God’s people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latin typeface="Cambria" panose="02040503050406030204" pitchFamily="18" charset="0"/>
              </a:rPr>
              <a:t> </a:t>
            </a:r>
            <a:r>
              <a:rPr lang="en-GB" b="1" dirty="0" smtClean="0">
                <a:latin typeface="Cambria" panose="02040503050406030204" pitchFamily="18" charset="0"/>
              </a:rPr>
              <a:t>‘Learn’ v.15 </a:t>
            </a:r>
            <a:r>
              <a:rPr lang="en-GB" i="1" dirty="0" smtClean="0">
                <a:latin typeface="Cambria" panose="02040503050406030204" pitchFamily="18" charset="0"/>
              </a:rPr>
              <a:t>Are shaped by understanding their life &amp; witness as part of God’s unfolding story of redemption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latin typeface="Cambria" panose="02040503050406030204" pitchFamily="18" charset="0"/>
              </a:rPr>
              <a:t> </a:t>
            </a:r>
            <a:r>
              <a:rPr lang="en-GB" b="1" dirty="0" smtClean="0">
                <a:latin typeface="Cambria" panose="02040503050406030204" pitchFamily="18" charset="0"/>
              </a:rPr>
              <a:t>‘Go’ v.16 </a:t>
            </a:r>
            <a:r>
              <a:rPr lang="en-GB" i="1" dirty="0" smtClean="0">
                <a:latin typeface="Cambria" panose="02040503050406030204" pitchFamily="18" charset="0"/>
              </a:rPr>
              <a:t>Make an impression for God locally &amp; globally                       through outreach &amp; involvement in His wider activity in                               the world  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765" y="5370268"/>
            <a:ext cx="11339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94" y="1046204"/>
            <a:ext cx="8646184" cy="48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7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11" y="365126"/>
            <a:ext cx="8616778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How will you seed the vision of fruitfulness in your congregation?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3955"/>
          <a:stretch/>
        </p:blipFill>
        <p:spPr>
          <a:xfrm>
            <a:off x="872610" y="2029725"/>
            <a:ext cx="7398780" cy="424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2" y="365126"/>
            <a:ext cx="8292928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3600" b="1" dirty="0" smtClean="0">
                <a:latin typeface="Cambria" panose="02040503050406030204" pitchFamily="18" charset="0"/>
              </a:rPr>
              <a:t>Season 2 RIPENING: </a:t>
            </a:r>
            <a:r>
              <a:rPr lang="en-GB" sz="3600" b="1" dirty="0">
                <a:latin typeface="Cambria" panose="02040503050406030204" pitchFamily="18" charset="0"/>
              </a:rPr>
              <a:t>Identify</a:t>
            </a:r>
            <a:r>
              <a:rPr lang="en-GB" sz="3600" dirty="0">
                <a:latin typeface="Cambria" panose="02040503050406030204" pitchFamily="18" charset="0"/>
              </a:rPr>
              <a:t> two areas in which you want to prioritise growth</a:t>
            </a:r>
            <a:r>
              <a:rPr lang="en-GB" sz="3600" dirty="0"/>
              <a:t/>
            </a:r>
            <a:br>
              <a:rPr lang="en-GB" sz="3600" dirty="0"/>
            </a:b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557"/>
            <a:ext cx="4604951" cy="4135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952" y="1845276"/>
            <a:ext cx="4975654" cy="4418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0833" y="6263704"/>
            <a:ext cx="3311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Strength to build on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8162" y="6277232"/>
            <a:ext cx="331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Weakness to address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3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57" y="172995"/>
            <a:ext cx="8880389" cy="1797287"/>
          </a:xfrm>
        </p:spPr>
        <p:txBody>
          <a:bodyPr>
            <a:normAutofit fontScale="90000"/>
          </a:bodyPr>
          <a:lstStyle/>
          <a:p>
            <a:r>
              <a:rPr lang="en-GB" sz="3100" b="1" dirty="0" smtClean="0">
                <a:latin typeface="Cambria" panose="02040503050406030204" pitchFamily="18" charset="0"/>
              </a:rPr>
              <a:t>Season 3 HARVESTING: Implement</a:t>
            </a:r>
            <a:r>
              <a:rPr lang="en-GB" sz="3100" dirty="0" smtClean="0">
                <a:latin typeface="Cambria" panose="02040503050406030204" pitchFamily="18" charset="0"/>
              </a:rPr>
              <a:t> </a:t>
            </a:r>
            <a:r>
              <a:rPr lang="en-GB" sz="3100" dirty="0">
                <a:latin typeface="Cambria" panose="02040503050406030204" pitchFamily="18" charset="0"/>
              </a:rPr>
              <a:t>the development of habits and ways of doing things which, under God, work the ground and sow the seed for a local expression of fruitfulness</a:t>
            </a:r>
            <a:r>
              <a:rPr lang="en-US" sz="3100" dirty="0">
                <a:latin typeface="Cambria" panose="02040503050406030204" pitchFamily="18" charset="0"/>
              </a:rPr>
              <a:t/>
            </a:r>
            <a:br>
              <a:rPr lang="en-US" sz="3100" dirty="0">
                <a:latin typeface="Cambria" panose="02040503050406030204" pitchFamily="18" charset="0"/>
              </a:rPr>
            </a:br>
            <a:endParaRPr lang="en-US" sz="31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637" y="2744433"/>
            <a:ext cx="3616540" cy="2568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87081" y="1722042"/>
            <a:ext cx="3444468" cy="2506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9319" y="1737228"/>
            <a:ext cx="3536030" cy="2573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6855" y="3079267"/>
            <a:ext cx="3576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800" b="1" dirty="0" smtClean="0">
              <a:solidFill>
                <a:schemeClr val="bg1"/>
              </a:solidFill>
            </a:endParaRPr>
          </a:p>
          <a:p>
            <a:pPr algn="ctr"/>
            <a:endParaRPr lang="en-GB" sz="16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Fruitful Congregation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194854" y="2251557"/>
            <a:ext cx="2673100" cy="194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600" b="1" dirty="0" smtClean="0">
                <a:solidFill>
                  <a:schemeClr val="bg1"/>
                </a:solidFill>
              </a:rPr>
              <a:t>Develop their life                as a community               of God’s People</a:t>
            </a:r>
            <a:endParaRPr lang="en-US" altLang="en-US" sz="2600" b="1" dirty="0">
              <a:solidFill>
                <a:schemeClr val="bg1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38915" y="1929182"/>
            <a:ext cx="2598690" cy="264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b="1" dirty="0" smtClean="0">
                <a:solidFill>
                  <a:schemeClr val="bg1"/>
                </a:solidFill>
              </a:rPr>
              <a:t>Make an impression for God locally and globally through outreach and involvement in His wider activity in the world</a:t>
            </a:r>
            <a:endParaRPr lang="en-US" altLang="en-US" sz="22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3134" y="4687165"/>
            <a:ext cx="2196928" cy="962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047" y="4455880"/>
            <a:ext cx="2302647" cy="1009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1829" y="5299967"/>
            <a:ext cx="2127504" cy="932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447" y="5964829"/>
            <a:ext cx="2050487" cy="8987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509" y="5426379"/>
            <a:ext cx="2000702" cy="876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680" y="5732453"/>
            <a:ext cx="2266645" cy="9934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43134" y="4859253"/>
            <a:ext cx="2196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Pastoral Care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3233" y="5577505"/>
            <a:ext cx="232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" b="1" dirty="0" smtClean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   Close to Home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92680" y="5997156"/>
            <a:ext cx="2152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Intergenerational </a:t>
            </a:r>
          </a:p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worship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2281" y="5509650"/>
            <a:ext cx="161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Evangelism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2911" y="4571388"/>
            <a:ext cx="180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Overseas</a:t>
            </a: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Involvement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2911" y="6071287"/>
            <a:ext cx="1638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Community 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Engagement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8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319" y="365126"/>
            <a:ext cx="8311977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Council support for the journey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latin typeface="Cambria" panose="02040503050406030204" pitchFamily="18" charset="0"/>
              </a:rPr>
              <a:t>Flexible materials</a:t>
            </a: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r>
              <a:rPr lang="en-GB" dirty="0" smtClean="0">
                <a:latin typeface="Cambria" panose="02040503050406030204" pitchFamily="18" charset="0"/>
              </a:rPr>
              <a:t>Council Staff as listening ear as you undertake your journey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dirty="0" smtClean="0">
                <a:latin typeface="Cambria" panose="02040503050406030204" pitchFamily="18" charset="0"/>
              </a:rPr>
              <a:t>Another gathering in February/March 2017 to equip you for the conversation about identifying </a:t>
            </a:r>
            <a:r>
              <a:rPr lang="en-GB" dirty="0">
                <a:latin typeface="Cambria" panose="02040503050406030204" pitchFamily="18" charset="0"/>
              </a:rPr>
              <a:t>two areas in which you want to prioritise growth</a:t>
            </a:r>
            <a:endParaRPr lang="en-GB" dirty="0" smtClean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dirty="0" smtClean="0">
                <a:latin typeface="Cambria" panose="02040503050406030204" pitchFamily="18" charset="0"/>
              </a:rPr>
              <a:t>Specialist suggestions in third season 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263" y="5086884"/>
            <a:ext cx="134733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Questions and Prayer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263" y="5086884"/>
            <a:ext cx="1347333" cy="1688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88" y="1843899"/>
            <a:ext cx="5648423" cy="374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41" y="673056"/>
            <a:ext cx="8419070" cy="55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4" y="634315"/>
            <a:ext cx="8600301" cy="57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4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4" y="510746"/>
            <a:ext cx="8851653" cy="58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32" y="1399267"/>
            <a:ext cx="8521757" cy="43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9" y="602734"/>
            <a:ext cx="8419070" cy="584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79" y="365126"/>
            <a:ext cx="8410832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Which picture illustrating John 15 did you find most striking? Why? 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83" y="1825067"/>
            <a:ext cx="6994834" cy="49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730</TotalTime>
  <Words>961</Words>
  <Application>Microsoft Office PowerPoint</Application>
  <PresentationFormat>On-screen Show (4:3)</PresentationFormat>
  <Paragraphs>133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GROWING IN FRUITFULNESS </vt:lpstr>
      <vt:lpstr>The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picture illustrating John 15 did you find most striking? Why? </vt:lpstr>
      <vt:lpstr> A VISION OF FRUITFULNESS IN CHALLENGING TIMES                              FOR THE CHURCH </vt:lpstr>
      <vt:lpstr>GROWING IN FRUITFULNESS</vt:lpstr>
      <vt:lpstr>GROWING IN FRUITFULNESS</vt:lpstr>
      <vt:lpstr>GROWING IN FRUITFULNESS</vt:lpstr>
      <vt:lpstr>GROWING IN FRUITFULNESS</vt:lpstr>
      <vt:lpstr>GROWING IN FRUITFULNESS</vt:lpstr>
      <vt:lpstr>GROWING IN FRUITFULNESS</vt:lpstr>
      <vt:lpstr>GROWING IN FRUITFULNESS</vt:lpstr>
      <vt:lpstr>PowerPoint Presentation</vt:lpstr>
      <vt:lpstr>Recognise your area of greatest unfruitfulness</vt:lpstr>
      <vt:lpstr>PowerPoint Presentation</vt:lpstr>
      <vt:lpstr>Recognise your area of greatest fruitfulness</vt:lpstr>
      <vt:lpstr>Growing the fruitfulness conversation in your congregation</vt:lpstr>
      <vt:lpstr>A conversation that is yours to grow</vt:lpstr>
      <vt:lpstr>Resources for growing the fruitfulness conversation in your congregation</vt:lpstr>
      <vt:lpstr>Resources for growing the fruitfulness conversation in your congregation</vt:lpstr>
      <vt:lpstr>Resources for growing the fruitfulness conversation in your congregation</vt:lpstr>
      <vt:lpstr>Resources for growing the fruitfulness conversation in your congregation</vt:lpstr>
      <vt:lpstr> Season 1 SEEDING: Introduce God’s vision of fruitfulness to your members </vt:lpstr>
      <vt:lpstr> Season 1 SEEDING: Introduce God’s vision of fruitfulness to your members </vt:lpstr>
      <vt:lpstr>How will you seed the vision of fruitfulness in your congregation?</vt:lpstr>
      <vt:lpstr> Season 2 RIPENING: Identify two areas in which you want to prioritise growth </vt:lpstr>
      <vt:lpstr>Season 3 HARVESTING: Implement the development of habits and ways of doing things which, under God, work the ground and sow the seed for a local expression of fruitfulness </vt:lpstr>
      <vt:lpstr>Council support for the journey</vt:lpstr>
      <vt:lpstr>Questions and Prayer</vt:lpstr>
    </vt:vector>
  </TitlesOfParts>
  <Company>Presbyterian Church in Ireland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IN FRUITFULNESS</dc:title>
  <dc:creator>David Thompson</dc:creator>
  <cp:lastModifiedBy>David Thompson</cp:lastModifiedBy>
  <cp:revision>70</cp:revision>
  <cp:lastPrinted>2016-10-27T15:19:29Z</cp:lastPrinted>
  <dcterms:created xsi:type="dcterms:W3CDTF">2016-10-18T13:57:06Z</dcterms:created>
  <dcterms:modified xsi:type="dcterms:W3CDTF">2016-11-09T14:40:03Z</dcterms:modified>
</cp:coreProperties>
</file>