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65" r:id="rId2"/>
    <p:sldId id="273" r:id="rId3"/>
    <p:sldId id="276" r:id="rId4"/>
    <p:sldId id="277" r:id="rId5"/>
    <p:sldId id="278" r:id="rId6"/>
    <p:sldId id="279" r:id="rId7"/>
    <p:sldId id="280" r:id="rId8"/>
    <p:sldId id="281" r:id="rId9"/>
    <p:sldId id="258" r:id="rId10"/>
    <p:sldId id="283" r:id="rId11"/>
    <p:sldId id="284" r:id="rId12"/>
    <p:sldId id="282" r:id="rId13"/>
    <p:sldId id="263" r:id="rId14"/>
    <p:sldId id="285" r:id="rId15"/>
    <p:sldId id="267" r:id="rId16"/>
    <p:sldId id="286" r:id="rId17"/>
    <p:sldId id="261" r:id="rId18"/>
    <p:sldId id="266" r:id="rId19"/>
    <p:sldId id="274" r:id="rId20"/>
    <p:sldId id="288" r:id="rId21"/>
    <p:sldId id="290" r:id="rId22"/>
    <p:sldId id="289" r:id="rId23"/>
    <p:sldId id="291" r:id="rId24"/>
    <p:sldId id="292" r:id="rId25"/>
    <p:sldId id="268" r:id="rId26"/>
    <p:sldId id="259" r:id="rId27"/>
    <p:sldId id="29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3D9A"/>
    <a:srgbClr val="4E256D"/>
    <a:srgbClr val="400080"/>
    <a:srgbClr val="1775C2"/>
    <a:srgbClr val="EB4F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6" autoAdjust="0"/>
  </p:normalViewPr>
  <p:slideViewPr>
    <p:cSldViewPr snapToGrid="0" snapToObjects="1">
      <p:cViewPr>
        <p:scale>
          <a:sx n="112" d="100"/>
          <a:sy n="112" d="100"/>
        </p:scale>
        <p:origin x="-2856" y="-1408"/>
      </p:cViewPr>
      <p:guideLst>
        <p:guide orient="horz" pos="3336"/>
        <p:guide/>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5DC5C-8313-B842-8049-D9A47C598DA7}" type="datetimeFigureOut">
              <a:rPr lang="en-US" smtClean="0"/>
              <a:t>19/02/2015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DF199-0A2E-8248-9E6F-D035251CDD23}" type="slidenum">
              <a:rPr lang="en-US" smtClean="0"/>
              <a:t>‹#›</a:t>
            </a:fld>
            <a:endParaRPr lang="en-US"/>
          </a:p>
        </p:txBody>
      </p:sp>
    </p:spTree>
    <p:extLst>
      <p:ext uri="{BB962C8B-B14F-4D97-AF65-F5344CB8AC3E}">
        <p14:creationId xmlns:p14="http://schemas.microsoft.com/office/powerpoint/2010/main" val="39202047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a:t>
            </a:fld>
            <a:endParaRPr lang="en-US"/>
          </a:p>
        </p:txBody>
      </p:sp>
    </p:spTree>
    <p:extLst>
      <p:ext uri="{BB962C8B-B14F-4D97-AF65-F5344CB8AC3E}">
        <p14:creationId xmlns:p14="http://schemas.microsoft.com/office/powerpoint/2010/main" val="99774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15 in </a:t>
            </a:r>
            <a:r>
              <a:rPr lang="en-US" baseline="0" dirty="0" smtClean="0"/>
              <a:t>the Armed Forces.</a:t>
            </a:r>
            <a:endParaRPr lang="en-US" dirty="0" smtClean="0"/>
          </a:p>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10</a:t>
            </a:fld>
            <a:endParaRPr lang="en-US"/>
          </a:p>
        </p:txBody>
      </p:sp>
    </p:spTree>
    <p:extLst>
      <p:ext uri="{BB962C8B-B14F-4D97-AF65-F5344CB8AC3E}">
        <p14:creationId xmlns:p14="http://schemas.microsoft.com/office/powerpoint/2010/main" val="357125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in Prisons.</a:t>
            </a:r>
            <a:endParaRPr lang="en-US" dirty="0" smtClean="0"/>
          </a:p>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11</a:t>
            </a:fld>
            <a:endParaRPr lang="en-US"/>
          </a:p>
        </p:txBody>
      </p:sp>
    </p:spTree>
    <p:extLst>
      <p:ext uri="{BB962C8B-B14F-4D97-AF65-F5344CB8AC3E}">
        <p14:creationId xmlns:p14="http://schemas.microsoft.com/office/powerpoint/2010/main" val="3571250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5 </a:t>
            </a:r>
            <a:r>
              <a:rPr lang="en-US" baseline="0" dirty="0" smtClean="0"/>
              <a:t>in </a:t>
            </a:r>
            <a:r>
              <a:rPr lang="en-US" baseline="0" dirty="0" smtClean="0"/>
              <a:t>Universities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12</a:t>
            </a:fld>
            <a:endParaRPr lang="en-US"/>
          </a:p>
        </p:txBody>
      </p:sp>
    </p:spTree>
    <p:extLst>
      <p:ext uri="{BB962C8B-B14F-4D97-AF65-F5344CB8AC3E}">
        <p14:creationId xmlns:p14="http://schemas.microsoft.com/office/powerpoint/2010/main" val="357125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a:t>
            </a:r>
            <a:r>
              <a:rPr lang="en-US" baseline="0" dirty="0" smtClean="0"/>
              <a:t> </a:t>
            </a:r>
            <a:r>
              <a:rPr lang="en-US" baseline="0" dirty="0" smtClean="0"/>
              <a:t>United Appeal</a:t>
            </a:r>
            <a:r>
              <a:rPr lang="en-US" dirty="0" smtClean="0"/>
              <a:t> </a:t>
            </a:r>
            <a:r>
              <a:rPr lang="en-US" dirty="0" smtClean="0"/>
              <a:t>also</a:t>
            </a:r>
            <a:r>
              <a:rPr lang="en-US" baseline="0" dirty="0" smtClean="0"/>
              <a:t> </a:t>
            </a:r>
            <a:r>
              <a:rPr lang="en-US" dirty="0" smtClean="0"/>
              <a:t>allows </a:t>
            </a:r>
            <a:r>
              <a:rPr lang="en-US" dirty="0" smtClean="0"/>
              <a:t>for </a:t>
            </a:r>
            <a:r>
              <a:rPr lang="en-US" baseline="0" dirty="0" smtClean="0"/>
              <a:t>the provision of</a:t>
            </a:r>
            <a:r>
              <a:rPr lang="en-US" dirty="0" smtClean="0"/>
              <a:t> 445 beds</a:t>
            </a:r>
            <a:r>
              <a:rPr lang="en-US" baseline="0" dirty="0" smtClean="0"/>
              <a:t> to people in residential and nursing care and those with learning </a:t>
            </a:r>
            <a:r>
              <a:rPr lang="en-US" baseline="0" dirty="0" smtClean="0"/>
              <a:t>disabilities, as well as student </a:t>
            </a:r>
            <a:r>
              <a:rPr lang="en-US" baseline="0" dirty="0" err="1" smtClean="0"/>
              <a:t>accomodation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13</a:t>
            </a:fld>
            <a:endParaRPr lang="en-US"/>
          </a:p>
        </p:txBody>
      </p:sp>
    </p:spTree>
    <p:extLst>
      <p:ext uri="{BB962C8B-B14F-4D97-AF65-F5344CB8AC3E}">
        <p14:creationId xmlns:p14="http://schemas.microsoft.com/office/powerpoint/2010/main" val="248929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Together we provide a wide range of training and</a:t>
            </a:r>
            <a:r>
              <a:rPr lang="en-US" baseline="0" dirty="0" smtClean="0"/>
              <a:t> events….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14</a:t>
            </a:fld>
            <a:endParaRPr lang="en-US"/>
          </a:p>
        </p:txBody>
      </p:sp>
    </p:spTree>
    <p:extLst>
      <p:ext uri="{BB962C8B-B14F-4D97-AF65-F5344CB8AC3E}">
        <p14:creationId xmlns:p14="http://schemas.microsoft.com/office/powerpoint/2010/main" val="2489298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a:t>
            </a:r>
            <a:r>
              <a:rPr lang="en-US" baseline="0" dirty="0" smtClean="0"/>
              <a:t> Taking Care.</a:t>
            </a:r>
            <a:br>
              <a:rPr lang="en-US" baseline="0" dirty="0" smtClean="0"/>
            </a:br>
            <a:r>
              <a:rPr lang="en-US" dirty="0" smtClean="0"/>
              <a:t>Taking </a:t>
            </a:r>
            <a:r>
              <a:rPr lang="en-US" dirty="0" smtClean="0"/>
              <a:t>Care is the name</a:t>
            </a:r>
            <a:r>
              <a:rPr lang="en-US" baseline="0" dirty="0" smtClean="0"/>
              <a:t> of the child protection policy and </a:t>
            </a:r>
            <a:r>
              <a:rPr lang="en-US" baseline="0" dirty="0" err="1" smtClean="0"/>
              <a:t>programme</a:t>
            </a:r>
            <a:r>
              <a:rPr lang="en-US" baseline="0" dirty="0" smtClean="0"/>
              <a:t> of PCI. The aim is to create and promote a safe environment for children, young people and leaders. Through the United Appeal we were able to fund and conduct </a:t>
            </a:r>
            <a:r>
              <a:rPr lang="en-US" baseline="0" dirty="0" smtClean="0"/>
              <a:t>163 </a:t>
            </a:r>
            <a:r>
              <a:rPr lang="en-US" baseline="0" dirty="0" smtClean="0"/>
              <a:t>Taking Care Training Sessions in </a:t>
            </a:r>
            <a:r>
              <a:rPr lang="en-US" baseline="0" dirty="0" smtClean="0"/>
              <a:t>2014.</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15</a:t>
            </a:fld>
            <a:endParaRPr lang="en-US"/>
          </a:p>
        </p:txBody>
      </p:sp>
    </p:spTree>
    <p:extLst>
      <p:ext uri="{BB962C8B-B14F-4D97-AF65-F5344CB8AC3E}">
        <p14:creationId xmlns:p14="http://schemas.microsoft.com/office/powerpoint/2010/main" val="3599253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a:t>
            </a:r>
            <a:r>
              <a:rPr lang="en-US" baseline="0" dirty="0" smtClean="0"/>
              <a:t> year o</a:t>
            </a:r>
            <a:r>
              <a:rPr lang="en-US" dirty="0" smtClean="0"/>
              <a:t>ver 3,500 attended events for children and young people including MAD, the Mix, the Word,</a:t>
            </a:r>
            <a:r>
              <a:rPr lang="en-US" baseline="0" dirty="0" smtClean="0"/>
              <a:t> the SPUD Youth Assembly and the Kids’ Big and Little Days Out.</a:t>
            </a:r>
            <a:r>
              <a:rPr lang="en-US" dirty="0" smtClean="0"/>
              <a:t>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16</a:t>
            </a:fld>
            <a:endParaRPr lang="en-US"/>
          </a:p>
        </p:txBody>
      </p:sp>
    </p:spTree>
    <p:extLst>
      <p:ext uri="{BB962C8B-B14F-4D97-AF65-F5344CB8AC3E}">
        <p14:creationId xmlns:p14="http://schemas.microsoft.com/office/powerpoint/2010/main" val="3599253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1,300 </a:t>
            </a:r>
            <a:r>
              <a:rPr lang="en-US" dirty="0" smtClean="0"/>
              <a:t>people took part in</a:t>
            </a:r>
            <a:r>
              <a:rPr lang="en-US" baseline="0" dirty="0" smtClean="0"/>
              <a:t> training events for young people and children including the Close to Home Conference, the YAC Road Trip, Little Resources and the Children’s Ministry Certificate Course</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are currently around 119,000 children and young people attending PCI </a:t>
            </a:r>
            <a:r>
              <a:rPr lang="en-US" dirty="0" err="1" smtClean="0"/>
              <a:t>organisations</a:t>
            </a:r>
            <a:r>
              <a:rPr lang="en-US" baseline="0" dirty="0" smtClean="0"/>
              <a:t> throughout Ireland, cared for by a team of around 33,000 volunteers and staff.</a:t>
            </a:r>
            <a:endParaRPr lang="en-US" dirty="0" smtClean="0"/>
          </a:p>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17</a:t>
            </a:fld>
            <a:endParaRPr lang="en-US"/>
          </a:p>
        </p:txBody>
      </p:sp>
    </p:spTree>
    <p:extLst>
      <p:ext uri="{BB962C8B-B14F-4D97-AF65-F5344CB8AC3E}">
        <p14:creationId xmlns:p14="http://schemas.microsoft.com/office/powerpoint/2010/main" val="212609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a:t>
            </a:r>
            <a:r>
              <a:rPr lang="en-US" baseline="0" dirty="0" smtClean="0"/>
              <a:t>to United </a:t>
            </a:r>
            <a:r>
              <a:rPr lang="en-US" baseline="0" dirty="0" smtClean="0"/>
              <a:t>Appeal funding we </a:t>
            </a:r>
            <a:r>
              <a:rPr lang="en-US" baseline="0" dirty="0" smtClean="0"/>
              <a:t>have currently 50 Ministry students with 40 assistants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18</a:t>
            </a:fld>
            <a:endParaRPr lang="en-US"/>
          </a:p>
        </p:txBody>
      </p:sp>
    </p:spTree>
    <p:extLst>
      <p:ext uri="{BB962C8B-B14F-4D97-AF65-F5344CB8AC3E}">
        <p14:creationId xmlns:p14="http://schemas.microsoft.com/office/powerpoint/2010/main" val="1868169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260 have completed the ‘Handling the word’ course</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19</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Appeal</a:t>
            </a:r>
            <a:r>
              <a:rPr lang="en-US" baseline="0" dirty="0" smtClean="0"/>
              <a:t> for Mission is Presbyterians doing together… </a:t>
            </a:r>
            <a:r>
              <a:rPr lang="en-US" dirty="0" smtClean="0"/>
              <a:t>Your </a:t>
            </a:r>
            <a:r>
              <a:rPr lang="en-US" dirty="0" smtClean="0"/>
              <a:t>money</a:t>
            </a:r>
            <a:r>
              <a:rPr lang="en-US" baseline="0" dirty="0" smtClean="0"/>
              <a:t> through United Appeal is used to fund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a:t>
            </a:fld>
            <a:endParaRPr lang="en-US"/>
          </a:p>
        </p:txBody>
      </p:sp>
    </p:spTree>
    <p:extLst>
      <p:ext uri="{BB962C8B-B14F-4D97-AF65-F5344CB8AC3E}">
        <p14:creationId xmlns:p14="http://schemas.microsoft.com/office/powerpoint/2010/main" val="1953771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 are now</a:t>
            </a:r>
            <a:r>
              <a:rPr lang="en-US" baseline="0" dirty="0" smtClean="0"/>
              <a:t> over 100 Accredited Preachers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20</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over 24 in training.</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21</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Involvement overseas has been an integral part of PCI’s activities since the first missionary was sent to Gujarat, Northwest</a:t>
            </a:r>
            <a:r>
              <a:rPr lang="en-US" baseline="0" dirty="0" smtClean="0"/>
              <a:t> India in 1841. At present PCI has links with indigenous churches, Christian institutions or international mission agencies in more than 25 countries around the world, working in partnership in areas of development; outreach; ministry; peace building; education; medical mission; women’s empowerment and Child, Youth and Student Ministries.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22</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United Appeal funds have also enabled to support and maintain over 30 PCI missionaries serving in 10 countries.</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23</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have also enabled us to train 66 individuals for short-term mission work</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24</a:t>
            </a:fld>
            <a:endParaRPr lang="en-US"/>
          </a:p>
        </p:txBody>
      </p:sp>
    </p:spTree>
    <p:extLst>
      <p:ext uri="{BB962C8B-B14F-4D97-AF65-F5344CB8AC3E}">
        <p14:creationId xmlns:p14="http://schemas.microsoft.com/office/powerpoint/2010/main" val="3679305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United Appeal has helped enable us to send </a:t>
            </a:r>
            <a:r>
              <a:rPr lang="en-US" baseline="0" dirty="0" smtClean="0"/>
              <a:t>150 </a:t>
            </a:r>
            <a:r>
              <a:rPr lang="en-US" baseline="0" dirty="0" smtClean="0"/>
              <a:t>volunteers on IGNITE teams to Africa and various countries in Europe over the last </a:t>
            </a:r>
            <a:r>
              <a:rPr lang="en-US" baseline="0" dirty="0" smtClean="0"/>
              <a:t>6 </a:t>
            </a:r>
            <a:r>
              <a:rPr lang="en-US" baseline="0" dirty="0" smtClean="0"/>
              <a:t>years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25</a:t>
            </a:fld>
            <a:endParaRPr lang="en-US"/>
          </a:p>
        </p:txBody>
      </p:sp>
    </p:spTree>
    <p:extLst>
      <p:ext uri="{BB962C8B-B14F-4D97-AF65-F5344CB8AC3E}">
        <p14:creationId xmlns:p14="http://schemas.microsoft.com/office/powerpoint/2010/main" val="3110101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do all of this because</a:t>
            </a:r>
            <a:r>
              <a:rPr lang="en-US" baseline="0" dirty="0" smtClean="0"/>
              <a:t> you give through your congregation. Every aspect of our Church’s mission depends to some extent on United Appeal. Hundreds of projects and </a:t>
            </a:r>
            <a:r>
              <a:rPr lang="en-US" baseline="0" dirty="0" err="1" smtClean="0"/>
              <a:t>programmes</a:t>
            </a:r>
            <a:r>
              <a:rPr lang="en-US" baseline="0" dirty="0" smtClean="0"/>
              <a:t> at home and overseas are helping to advance God’s kingdom, showing God’s love in action to hundreds of thousands of people. Thanks to your generous support this work can flourish.</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26</a:t>
            </a:fld>
            <a:endParaRPr lang="en-US"/>
          </a:p>
        </p:txBody>
      </p:sp>
    </p:spTree>
    <p:extLst>
      <p:ext uri="{BB962C8B-B14F-4D97-AF65-F5344CB8AC3E}">
        <p14:creationId xmlns:p14="http://schemas.microsoft.com/office/powerpoint/2010/main" val="3453332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27</a:t>
            </a:fld>
            <a:endParaRPr lang="en-US"/>
          </a:p>
        </p:txBody>
      </p:sp>
    </p:spTree>
    <p:extLst>
      <p:ext uri="{BB962C8B-B14F-4D97-AF65-F5344CB8AC3E}">
        <p14:creationId xmlns:p14="http://schemas.microsoft.com/office/powerpoint/2010/main" val="99774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none of us can do on our own</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3</a:t>
            </a:fld>
            <a:endParaRPr lang="en-US"/>
          </a:p>
        </p:txBody>
      </p:sp>
    </p:spTree>
    <p:extLst>
      <p:ext uri="{BB962C8B-B14F-4D97-AF65-F5344CB8AC3E}">
        <p14:creationId xmlns:p14="http://schemas.microsoft.com/office/powerpoint/2010/main" val="284492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Church we are making big differences here in</a:t>
            </a:r>
            <a:r>
              <a:rPr lang="en-US" baseline="0" dirty="0" smtClean="0"/>
              <a:t> Ireland and all over the world. Together we support…</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4</a:t>
            </a:fld>
            <a:endParaRPr lang="en-US"/>
          </a:p>
        </p:txBody>
      </p:sp>
    </p:spTree>
    <p:extLst>
      <p:ext uri="{BB962C8B-B14F-4D97-AF65-F5344CB8AC3E}">
        <p14:creationId xmlns:p14="http://schemas.microsoft.com/office/powerpoint/2010/main" val="82606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73 Home Mission Congregations, 15 in the North and 58 in the South;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5</a:t>
            </a:fld>
            <a:endParaRPr lang="en-US"/>
          </a:p>
        </p:txBody>
      </p:sp>
    </p:spTree>
    <p:extLst>
      <p:ext uri="{BB962C8B-B14F-4D97-AF65-F5344CB8AC3E}">
        <p14:creationId xmlns:p14="http://schemas.microsoft.com/office/powerpoint/2010/main" val="127815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8 Community Outreach Workers; and 6 Irish Mission Workers. </a:t>
            </a:r>
            <a:endParaRPr lang="en-US" dirty="0" smtClean="0"/>
          </a:p>
          <a:p>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6</a:t>
            </a:fld>
            <a:endParaRPr lang="en-US"/>
          </a:p>
        </p:txBody>
      </p:sp>
    </p:spTree>
    <p:extLst>
      <p:ext uri="{BB962C8B-B14F-4D97-AF65-F5344CB8AC3E}">
        <p14:creationId xmlns:p14="http://schemas.microsoft.com/office/powerpoint/2010/main" val="11980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6 Irish Mission Workers. </a:t>
            </a:r>
            <a:endParaRPr lang="en-US" dirty="0" smtClean="0"/>
          </a:p>
        </p:txBody>
      </p:sp>
      <p:sp>
        <p:nvSpPr>
          <p:cNvPr id="4" name="Slide Number Placeholder 3"/>
          <p:cNvSpPr>
            <a:spLocks noGrp="1"/>
          </p:cNvSpPr>
          <p:nvPr>
            <p:ph type="sldNum" sz="quarter" idx="10"/>
          </p:nvPr>
        </p:nvSpPr>
        <p:spPr/>
        <p:txBody>
          <a:bodyPr/>
          <a:lstStyle/>
          <a:p>
            <a:fld id="{7D9DF199-0A2E-8248-9E6F-D035251CDD23}" type="slidenum">
              <a:rPr lang="en-US" smtClean="0"/>
              <a:t>7</a:t>
            </a:fld>
            <a:endParaRPr lang="en-US"/>
          </a:p>
        </p:txBody>
      </p:sp>
    </p:spTree>
    <p:extLst>
      <p:ext uri="{BB962C8B-B14F-4D97-AF65-F5344CB8AC3E}">
        <p14:creationId xmlns:p14="http://schemas.microsoft.com/office/powerpoint/2010/main" val="4045623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money also contributes to the support of 25 Deaconesses serving in congregations, hospitals and local communities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8</a:t>
            </a:fld>
            <a:endParaRPr lang="en-US"/>
          </a:p>
        </p:txBody>
      </p:sp>
    </p:spTree>
    <p:extLst>
      <p:ext uri="{BB962C8B-B14F-4D97-AF65-F5344CB8AC3E}">
        <p14:creationId xmlns:p14="http://schemas.microsoft.com/office/powerpoint/2010/main" val="384643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well as 70 Chaplains. - 47 serving in hospitals, </a:t>
            </a:r>
            <a:endParaRPr lang="en-US" dirty="0"/>
          </a:p>
        </p:txBody>
      </p:sp>
      <p:sp>
        <p:nvSpPr>
          <p:cNvPr id="4" name="Slide Number Placeholder 3"/>
          <p:cNvSpPr>
            <a:spLocks noGrp="1"/>
          </p:cNvSpPr>
          <p:nvPr>
            <p:ph type="sldNum" sz="quarter" idx="10"/>
          </p:nvPr>
        </p:nvSpPr>
        <p:spPr/>
        <p:txBody>
          <a:bodyPr/>
          <a:lstStyle/>
          <a:p>
            <a:fld id="{7D9DF199-0A2E-8248-9E6F-D035251CDD23}" type="slidenum">
              <a:rPr lang="en-US" smtClean="0"/>
              <a:t>9</a:t>
            </a:fld>
            <a:endParaRPr lang="en-US"/>
          </a:p>
        </p:txBody>
      </p:sp>
    </p:spTree>
    <p:extLst>
      <p:ext uri="{BB962C8B-B14F-4D97-AF65-F5344CB8AC3E}">
        <p14:creationId xmlns:p14="http://schemas.microsoft.com/office/powerpoint/2010/main" val="3571250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4033876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149161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70497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31216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15315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18445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382843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333135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343051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230109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4D86A10-A565-3F4A-BE9B-ECD5D06815D8}" type="datetimeFigureOut">
              <a:rPr lang="en-US" smtClean="0"/>
              <a:t>19/02/2015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5A67005-78FF-F44B-9D69-18F059036714}" type="slidenum">
              <a:rPr lang="en-US" smtClean="0"/>
              <a:t>‹#›</a:t>
            </a:fld>
            <a:endParaRPr lang="en-US"/>
          </a:p>
        </p:txBody>
      </p:sp>
    </p:spTree>
    <p:extLst>
      <p:ext uri="{BB962C8B-B14F-4D97-AF65-F5344CB8AC3E}">
        <p14:creationId xmlns:p14="http://schemas.microsoft.com/office/powerpoint/2010/main" val="19767956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15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A_Sunday_2015_PP_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131" y="1254891"/>
            <a:ext cx="1882188" cy="188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64485" y="3356705"/>
            <a:ext cx="6259480" cy="1754327"/>
          </a:xfrm>
          <a:prstGeom prst="rect">
            <a:avLst/>
          </a:prstGeom>
          <a:noFill/>
        </p:spPr>
        <p:txBody>
          <a:bodyPr wrap="square" rtlCol="0">
            <a:spAutoFit/>
          </a:bodyPr>
          <a:lstStyle/>
          <a:p>
            <a:pPr algn="ctr"/>
            <a:r>
              <a:rPr lang="en-US" sz="5400" b="1" dirty="0" smtClean="0">
                <a:solidFill>
                  <a:srgbClr val="6F3D9A"/>
                </a:solidFill>
                <a:latin typeface="Helvetica"/>
                <a:cs typeface="Helvetica"/>
              </a:rPr>
              <a:t>Together</a:t>
            </a:r>
          </a:p>
          <a:p>
            <a:pPr algn="ctr"/>
            <a:r>
              <a:rPr lang="en-US" sz="5400" dirty="0" smtClean="0">
                <a:solidFill>
                  <a:srgbClr val="6F3D9A"/>
                </a:solidFill>
                <a:latin typeface="Helvetica"/>
                <a:cs typeface="Helvetica"/>
              </a:rPr>
              <a:t>getting things done</a:t>
            </a:r>
            <a:endParaRPr lang="en-US" sz="5400" dirty="0">
              <a:solidFill>
                <a:srgbClr val="6F3D9A"/>
              </a:solidFill>
              <a:latin typeface="Helvetica"/>
              <a:cs typeface="Helvetica"/>
            </a:endParaRPr>
          </a:p>
        </p:txBody>
      </p:sp>
      <p:pic>
        <p:nvPicPr>
          <p:cNvPr id="8" name="Picture 7" descr="PCI Logo_Purple.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757" y="5522314"/>
            <a:ext cx="2458486" cy="879592"/>
          </a:xfrm>
          <a:prstGeom prst="rect">
            <a:avLst/>
          </a:prstGeom>
        </p:spPr>
      </p:pic>
    </p:spTree>
    <p:extLst>
      <p:ext uri="{BB962C8B-B14F-4D97-AF65-F5344CB8AC3E}">
        <p14:creationId xmlns:p14="http://schemas.microsoft.com/office/powerpoint/2010/main" val="37011191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Tree>
    <p:extLst>
      <p:ext uri="{BB962C8B-B14F-4D97-AF65-F5344CB8AC3E}">
        <p14:creationId xmlns:p14="http://schemas.microsoft.com/office/powerpoint/2010/main" val="35359319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54786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40836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24321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_Sunday_2015_PP_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Tree>
    <p:extLst>
      <p:ext uri="{BB962C8B-B14F-4D97-AF65-F5344CB8AC3E}">
        <p14:creationId xmlns:p14="http://schemas.microsoft.com/office/powerpoint/2010/main" val="35873648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A_Sunday_2015_PP_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1693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A_Sunday_2015_PP_18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01084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_Sunday_2015_PP_19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47008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74815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Tree>
    <p:extLst>
      <p:ext uri="{BB962C8B-B14F-4D97-AF65-F5344CB8AC3E}">
        <p14:creationId xmlns:p14="http://schemas.microsoft.com/office/powerpoint/2010/main" val="9096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UA_Sunday_2015_PP_01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5405"/>
          </a:xfrm>
          <a:prstGeom prst="rect">
            <a:avLst/>
          </a:prstGeom>
        </p:spPr>
      </p:pic>
    </p:spTree>
    <p:extLst>
      <p:ext uri="{BB962C8B-B14F-4D97-AF65-F5344CB8AC3E}">
        <p14:creationId xmlns:p14="http://schemas.microsoft.com/office/powerpoint/2010/main" val="4577857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71540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_Sunday_2015_PP_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Tree>
    <p:extLst>
      <p:ext uri="{BB962C8B-B14F-4D97-AF65-F5344CB8AC3E}">
        <p14:creationId xmlns:p14="http://schemas.microsoft.com/office/powerpoint/2010/main" val="20181635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613" cy="6858000"/>
          </a:xfrm>
          <a:prstGeom prst="rect">
            <a:avLst/>
          </a:prstGeom>
        </p:spPr>
      </p:pic>
    </p:spTree>
    <p:extLst>
      <p:ext uri="{BB962C8B-B14F-4D97-AF65-F5344CB8AC3E}">
        <p14:creationId xmlns:p14="http://schemas.microsoft.com/office/powerpoint/2010/main" val="21635347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_Sunday_2015_PP_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789"/>
          </a:xfrm>
          <a:prstGeom prst="rect">
            <a:avLst/>
          </a:prstGeom>
        </p:spPr>
      </p:pic>
    </p:spTree>
    <p:extLst>
      <p:ext uri="{BB962C8B-B14F-4D97-AF65-F5344CB8AC3E}">
        <p14:creationId xmlns:p14="http://schemas.microsoft.com/office/powerpoint/2010/main" val="13402170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A_Sunday_2015_PP_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6789"/>
          </a:xfrm>
          <a:prstGeom prst="rect">
            <a:avLst/>
          </a:prstGeom>
        </p:spPr>
      </p:pic>
      <p:pic>
        <p:nvPicPr>
          <p:cNvPr id="2" name="Picture 1" descr="UA_Sunday_2015_PP_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28712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5422" cy="6858000"/>
          </a:xfrm>
          <a:prstGeom prst="rect">
            <a:avLst/>
          </a:prstGeom>
        </p:spPr>
      </p:pic>
    </p:spTree>
    <p:extLst>
      <p:ext uri="{BB962C8B-B14F-4D97-AF65-F5344CB8AC3E}">
        <p14:creationId xmlns:p14="http://schemas.microsoft.com/office/powerpoint/2010/main" val="2944615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4570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A_Sunday_2015_PP_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131" y="1254891"/>
            <a:ext cx="1882188" cy="1880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64485" y="3356705"/>
            <a:ext cx="6259480" cy="1754327"/>
          </a:xfrm>
          <a:prstGeom prst="rect">
            <a:avLst/>
          </a:prstGeom>
          <a:noFill/>
        </p:spPr>
        <p:txBody>
          <a:bodyPr wrap="square" rtlCol="0">
            <a:spAutoFit/>
          </a:bodyPr>
          <a:lstStyle/>
          <a:p>
            <a:pPr algn="ctr"/>
            <a:r>
              <a:rPr lang="en-US" sz="5400" b="1" dirty="0" smtClean="0">
                <a:solidFill>
                  <a:srgbClr val="6F3D9A"/>
                </a:solidFill>
                <a:latin typeface="Helvetica"/>
                <a:cs typeface="Helvetica"/>
              </a:rPr>
              <a:t>Together</a:t>
            </a:r>
          </a:p>
          <a:p>
            <a:pPr algn="ctr"/>
            <a:r>
              <a:rPr lang="en-US" sz="5400" dirty="0" smtClean="0">
                <a:solidFill>
                  <a:srgbClr val="6F3D9A"/>
                </a:solidFill>
                <a:latin typeface="Helvetica"/>
                <a:cs typeface="Helvetica"/>
              </a:rPr>
              <a:t>getting things done</a:t>
            </a:r>
            <a:endParaRPr lang="en-US" sz="5400" dirty="0">
              <a:solidFill>
                <a:srgbClr val="6F3D9A"/>
              </a:solidFill>
              <a:latin typeface="Helvetica"/>
              <a:cs typeface="Helvetica"/>
            </a:endParaRPr>
          </a:p>
        </p:txBody>
      </p:sp>
      <p:pic>
        <p:nvPicPr>
          <p:cNvPr id="2" name="Picture 1" descr="PCI Logo_Purple.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757" y="5522314"/>
            <a:ext cx="2458486" cy="879592"/>
          </a:xfrm>
          <a:prstGeom prst="rect">
            <a:avLst/>
          </a:prstGeom>
        </p:spPr>
      </p:pic>
    </p:spTree>
    <p:extLst>
      <p:ext uri="{BB962C8B-B14F-4D97-AF65-F5344CB8AC3E}">
        <p14:creationId xmlns:p14="http://schemas.microsoft.com/office/powerpoint/2010/main" val="27716978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3246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3001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61172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52770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31529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A_Sunday_2015_PP_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1890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A_Sunday_2015_PP_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78017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545</Words>
  <Application>Microsoft Macintosh PowerPoint</Application>
  <PresentationFormat>On-screen Show (4:3)</PresentationFormat>
  <Paragraphs>57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Presbyterian Church in Ireland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Skinner</dc:creator>
  <cp:lastModifiedBy>James McCormick</cp:lastModifiedBy>
  <cp:revision>56</cp:revision>
  <cp:lastPrinted>2014-02-10T10:18:21Z</cp:lastPrinted>
  <dcterms:created xsi:type="dcterms:W3CDTF">2014-02-07T12:17:54Z</dcterms:created>
  <dcterms:modified xsi:type="dcterms:W3CDTF">2015-02-19T14:48:51Z</dcterms:modified>
</cp:coreProperties>
</file>