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Calibri" panose="020F0502020204030204" pitchFamily="34" charset="0"/>
      <p:regular r:id="rId16"/>
      <p:bold r:id="rId17"/>
      <p:italic r:id="rId18"/>
      <p:boldItalic r:id="rId19"/>
    </p:embeddedFont>
    <p:embeddedFont>
      <p:font typeface="Source Sans Pro" panose="020B0503030403020204" pitchFamily="34" charset="0"/>
      <p:regular r:id="rId20"/>
      <p:bold r:id="rId21"/>
      <p:italic r:id="rId22"/>
      <p:boldItalic r:id="rId23"/>
    </p:embeddedFont>
    <p:embeddedFont>
      <p:font typeface="Source Serif Pro" panose="020B0604020202020204" charset="0"/>
      <p:regular r:id="rId24"/>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3" d="100"/>
          <a:sy n="73" d="100"/>
        </p:scale>
        <p:origin x="59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l="2349" b="2349"/>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5736" b="5736"/>
          <a:stretch>
            <a:fillRect/>
          </a:stretch>
        </p:blipFill>
        <p:spPr>
          <a:xfrm>
            <a:off x="10346318" y="1028700"/>
            <a:ext cx="6193571" cy="8229600"/>
          </a:xfrm>
          <a:prstGeom prst="rect">
            <a:avLst/>
          </a:prstGeom>
        </p:spPr>
      </p:pic>
      <p:sp>
        <p:nvSpPr>
          <p:cNvPr id="3" name="TextBox 3"/>
          <p:cNvSpPr txBox="1"/>
          <p:nvPr/>
        </p:nvSpPr>
        <p:spPr>
          <a:xfrm rot="5400000">
            <a:off x="14607504" y="3671380"/>
            <a:ext cx="5595058" cy="309700"/>
          </a:xfrm>
          <a:prstGeom prst="rect">
            <a:avLst/>
          </a:prstGeom>
        </p:spPr>
        <p:txBody>
          <a:bodyPr lIns="0" tIns="0" rIns="0" bIns="0" rtlCol="0" anchor="t">
            <a:spAutoFit/>
          </a:bodyPr>
          <a:lstStyle/>
          <a:p>
            <a:pPr>
              <a:lnSpc>
                <a:spcPts val="2520"/>
              </a:lnSpc>
            </a:pPr>
            <a:r>
              <a:rPr lang="en-US" sz="1800" i="0" spc="89" dirty="0">
                <a:solidFill>
                  <a:srgbClr val="57424A"/>
                </a:solidFill>
                <a:latin typeface="Source Serif Pro"/>
              </a:rPr>
              <a:t>Inspirations 2020-22</a:t>
            </a:r>
          </a:p>
        </p:txBody>
      </p:sp>
      <p:sp>
        <p:nvSpPr>
          <p:cNvPr id="4" name="AutoShape 4"/>
          <p:cNvSpPr/>
          <p:nvPr/>
        </p:nvSpPr>
        <p:spPr>
          <a:xfrm>
            <a:off x="9319768" y="2534109"/>
            <a:ext cx="1567974" cy="455186"/>
          </a:xfrm>
          <a:prstGeom prst="rect">
            <a:avLst/>
          </a:prstGeom>
          <a:solidFill>
            <a:srgbClr val="F8DADD">
              <a:alpha val="89803"/>
            </a:srgbClr>
          </a:solidFill>
        </p:spPr>
      </p:sp>
      <p:sp>
        <p:nvSpPr>
          <p:cNvPr id="5" name="TextBox 5"/>
          <p:cNvSpPr txBox="1"/>
          <p:nvPr/>
        </p:nvSpPr>
        <p:spPr>
          <a:xfrm>
            <a:off x="611187" y="3255046"/>
            <a:ext cx="9735131" cy="2476938"/>
          </a:xfrm>
          <a:prstGeom prst="rect">
            <a:avLst/>
          </a:prstGeom>
        </p:spPr>
        <p:txBody>
          <a:bodyPr lIns="0" tIns="0" rIns="0" bIns="0" rtlCol="0" anchor="t">
            <a:spAutoFit/>
          </a:bodyPr>
          <a:lstStyle/>
          <a:p>
            <a:pPr>
              <a:lnSpc>
                <a:spcPts val="9716"/>
              </a:lnSpc>
            </a:pPr>
            <a:r>
              <a:rPr lang="en-US" sz="8030" b="0" i="0" spc="240">
                <a:solidFill>
                  <a:srgbClr val="57424A"/>
                </a:solidFill>
                <a:latin typeface="Source Serif Pro"/>
              </a:rPr>
              <a:t>Side by Side Intergenerationally</a:t>
            </a:r>
          </a:p>
        </p:txBody>
      </p:sp>
      <p:sp>
        <p:nvSpPr>
          <p:cNvPr id="6" name="TextBox 6"/>
          <p:cNvSpPr txBox="1"/>
          <p:nvPr/>
        </p:nvSpPr>
        <p:spPr>
          <a:xfrm>
            <a:off x="1028700" y="8734425"/>
            <a:ext cx="7631439" cy="523875"/>
          </a:xfrm>
          <a:prstGeom prst="rect">
            <a:avLst/>
          </a:prstGeom>
        </p:spPr>
        <p:txBody>
          <a:bodyPr lIns="0" tIns="0" rIns="0" bIns="0" rtlCol="0" anchor="t">
            <a:spAutoFit/>
          </a:bodyPr>
          <a:lstStyle/>
          <a:p>
            <a:pPr marL="0" lvl="0" indent="0" algn="l">
              <a:lnSpc>
                <a:spcPts val="4380"/>
              </a:lnSpc>
              <a:spcBef>
                <a:spcPct val="0"/>
              </a:spcBef>
            </a:pPr>
            <a:r>
              <a:rPr lang="en-US" sz="3000" b="0" i="0" spc="300" dirty="0">
                <a:solidFill>
                  <a:srgbClr val="57424A"/>
                </a:solidFill>
                <a:latin typeface="Source Sans Pro"/>
              </a:rPr>
              <a:t>BIBLE STUDY</a:t>
            </a:r>
          </a:p>
        </p:txBody>
      </p:sp>
      <p:sp>
        <p:nvSpPr>
          <p:cNvPr id="7" name="AutoShape 7"/>
          <p:cNvSpPr/>
          <p:nvPr/>
        </p:nvSpPr>
        <p:spPr>
          <a:xfrm rot="-5400000">
            <a:off x="16609615" y="8458398"/>
            <a:ext cx="1567974" cy="31830"/>
          </a:xfrm>
          <a:prstGeom prst="rect">
            <a:avLst/>
          </a:prstGeom>
          <a:solidFill>
            <a:srgbClr val="57424A"/>
          </a:solidFill>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2" name="AutoShape 2"/>
          <p:cNvSpPr/>
          <p:nvPr/>
        </p:nvSpPr>
        <p:spPr>
          <a:xfrm>
            <a:off x="0" y="0"/>
            <a:ext cx="7155513" cy="10287000"/>
          </a:xfrm>
          <a:prstGeom prst="rect">
            <a:avLst/>
          </a:prstGeom>
          <a:solidFill>
            <a:srgbClr val="F8DADD">
              <a:alpha val="26666"/>
            </a:srgbClr>
          </a:solidFill>
        </p:spPr>
      </p:sp>
      <p:sp>
        <p:nvSpPr>
          <p:cNvPr id="3" name="TextBox 3"/>
          <p:cNvSpPr txBox="1"/>
          <p:nvPr/>
        </p:nvSpPr>
        <p:spPr>
          <a:xfrm>
            <a:off x="1206950" y="4009818"/>
            <a:ext cx="5210473" cy="2203704"/>
          </a:xfrm>
          <a:prstGeom prst="rect">
            <a:avLst/>
          </a:prstGeom>
        </p:spPr>
        <p:txBody>
          <a:bodyPr lIns="0" tIns="0" rIns="0" bIns="0" rtlCol="0" anchor="t">
            <a:spAutoFit/>
          </a:bodyPr>
          <a:lstStyle/>
          <a:p>
            <a:pPr>
              <a:lnSpc>
                <a:spcPts val="8712"/>
              </a:lnSpc>
            </a:pPr>
            <a:r>
              <a:rPr lang="en-US" sz="7200" b="0" i="0" spc="215">
                <a:solidFill>
                  <a:srgbClr val="57424A"/>
                </a:solidFill>
                <a:latin typeface="Source Serif Pro"/>
              </a:rPr>
              <a:t>Read </a:t>
            </a:r>
          </a:p>
          <a:p>
            <a:pPr>
              <a:lnSpc>
                <a:spcPts val="8712"/>
              </a:lnSpc>
            </a:pPr>
            <a:r>
              <a:rPr lang="en-US" sz="7200" b="0" i="0" spc="215">
                <a:solidFill>
                  <a:srgbClr val="57424A"/>
                </a:solidFill>
                <a:latin typeface="Source Serif Pro"/>
              </a:rPr>
              <a:t>Titus 2:1-5</a:t>
            </a:r>
          </a:p>
        </p:txBody>
      </p:sp>
      <p:sp>
        <p:nvSpPr>
          <p:cNvPr id="4" name="AutoShape 4"/>
          <p:cNvSpPr/>
          <p:nvPr/>
        </p:nvSpPr>
        <p:spPr>
          <a:xfrm>
            <a:off x="6468226" y="809983"/>
            <a:ext cx="1374574" cy="8229600"/>
          </a:xfrm>
          <a:prstGeom prst="rect">
            <a:avLst/>
          </a:prstGeom>
          <a:solidFill>
            <a:srgbClr val="F8DADD"/>
          </a:solidFill>
        </p:spPr>
      </p:sp>
      <p:sp>
        <p:nvSpPr>
          <p:cNvPr id="5" name="TextBox 5"/>
          <p:cNvSpPr txBox="1"/>
          <p:nvPr/>
        </p:nvSpPr>
        <p:spPr>
          <a:xfrm>
            <a:off x="8209387" y="678262"/>
            <a:ext cx="9820705" cy="8790617"/>
          </a:xfrm>
          <a:prstGeom prst="rect">
            <a:avLst/>
          </a:prstGeom>
        </p:spPr>
        <p:txBody>
          <a:bodyPr lIns="0" tIns="0" rIns="0" bIns="0" rtlCol="0" anchor="t">
            <a:spAutoFit/>
          </a:bodyPr>
          <a:lstStyle/>
          <a:p>
            <a:pPr>
              <a:lnSpc>
                <a:spcPts val="4964"/>
              </a:lnSpc>
            </a:pPr>
            <a:r>
              <a:rPr lang="en-US" sz="3400" b="0" i="0" spc="340" dirty="0">
                <a:solidFill>
                  <a:srgbClr val="57424A"/>
                </a:solidFill>
                <a:latin typeface="Source Serif Pro"/>
              </a:rPr>
              <a:t>You, however, must teach what is appropriate to sound doctrine. Teach the older men to be temperate, worthy of respect, self-controlled, and sound in faith, in love and in endurance. Likewise, teach the older women to be reverent in the way they live, not to be slanderers or addicted to much wine, but to teach what is good. Then they can urge the younger women to love their husbands and children, to be self-controlled and pure, to be busy at home, to be kind, and to be subject to their husbands, so that no one will malign the word of God.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2" name="AutoShape 2"/>
          <p:cNvSpPr/>
          <p:nvPr/>
        </p:nvSpPr>
        <p:spPr>
          <a:xfrm>
            <a:off x="10355948" y="0"/>
            <a:ext cx="7932052" cy="10287000"/>
          </a:xfrm>
          <a:prstGeom prst="rect">
            <a:avLst/>
          </a:prstGeom>
          <a:solidFill>
            <a:srgbClr val="F8DADD"/>
          </a:solidFill>
        </p:spPr>
      </p:sp>
      <p:sp>
        <p:nvSpPr>
          <p:cNvPr id="3" name="TextBox 3"/>
          <p:cNvSpPr txBox="1"/>
          <p:nvPr/>
        </p:nvSpPr>
        <p:spPr>
          <a:xfrm>
            <a:off x="1028700" y="8258143"/>
            <a:ext cx="7813283" cy="1000157"/>
          </a:xfrm>
          <a:prstGeom prst="rect">
            <a:avLst/>
          </a:prstGeom>
        </p:spPr>
        <p:txBody>
          <a:bodyPr lIns="0" tIns="0" rIns="0" bIns="0" rtlCol="0" anchor="t">
            <a:spAutoFit/>
          </a:bodyPr>
          <a:lstStyle/>
          <a:p>
            <a:pPr>
              <a:lnSpc>
                <a:spcPts val="7864"/>
              </a:lnSpc>
            </a:pPr>
            <a:r>
              <a:rPr lang="en-US" sz="6500" b="0" i="0" spc="195">
                <a:solidFill>
                  <a:srgbClr val="57424A"/>
                </a:solidFill>
                <a:latin typeface="Source Serif Pro"/>
              </a:rPr>
              <a:t>Titus 2:1-5</a:t>
            </a:r>
          </a:p>
        </p:txBody>
      </p:sp>
      <p:sp>
        <p:nvSpPr>
          <p:cNvPr id="4" name="TextBox 4"/>
          <p:cNvSpPr txBox="1"/>
          <p:nvPr/>
        </p:nvSpPr>
        <p:spPr>
          <a:xfrm>
            <a:off x="11497479" y="1880910"/>
            <a:ext cx="6307182" cy="6232475"/>
          </a:xfrm>
          <a:prstGeom prst="rect">
            <a:avLst/>
          </a:prstGeom>
        </p:spPr>
        <p:txBody>
          <a:bodyPr lIns="0" tIns="0" rIns="0" bIns="0" rtlCol="0" anchor="t">
            <a:spAutoFit/>
          </a:bodyPr>
          <a:lstStyle/>
          <a:p>
            <a:pPr indent="-149700">
              <a:lnSpc>
                <a:spcPts val="5438"/>
              </a:lnSpc>
            </a:pPr>
            <a:r>
              <a:rPr lang="en-US" sz="3725" i="0" spc="372" dirty="0">
                <a:solidFill>
                  <a:srgbClr val="57424A"/>
                </a:solidFill>
                <a:latin typeface="Source Sans Pro"/>
              </a:rPr>
              <a:t>1.How were the older women to learn and what was Titus instructed to teach them?</a:t>
            </a:r>
          </a:p>
          <a:p>
            <a:pPr indent="-149700">
              <a:lnSpc>
                <a:spcPts val="5438"/>
              </a:lnSpc>
            </a:pPr>
            <a:endParaRPr lang="en-US" sz="3725" i="0" spc="372" dirty="0">
              <a:solidFill>
                <a:srgbClr val="57424A"/>
              </a:solidFill>
              <a:latin typeface="Source Sans Pro"/>
            </a:endParaRPr>
          </a:p>
          <a:p>
            <a:pPr>
              <a:lnSpc>
                <a:spcPts val="5437"/>
              </a:lnSpc>
            </a:pPr>
            <a:r>
              <a:rPr lang="en-US" sz="3725" i="0" spc="372" dirty="0">
                <a:solidFill>
                  <a:srgbClr val="57424A"/>
                </a:solidFill>
                <a:latin typeface="Source Sans Pro"/>
              </a:rPr>
              <a:t>2. How much value do we </a:t>
            </a:r>
          </a:p>
          <a:p>
            <a:pPr>
              <a:lnSpc>
                <a:spcPts val="5438"/>
              </a:lnSpc>
            </a:pPr>
            <a:r>
              <a:rPr lang="en-US" sz="3725" i="0" spc="372" dirty="0">
                <a:solidFill>
                  <a:srgbClr val="57424A"/>
                </a:solidFill>
                <a:latin typeface="Source Sans Pro"/>
              </a:rPr>
              <a:t>put on learning from the people God has gifted as teachers in the church?</a:t>
            </a:r>
          </a:p>
        </p:txBody>
      </p:sp>
      <p:sp>
        <p:nvSpPr>
          <p:cNvPr id="5" name="AutoShape 5"/>
          <p:cNvSpPr/>
          <p:nvPr/>
        </p:nvSpPr>
        <p:spPr>
          <a:xfrm rot="-5400000">
            <a:off x="260628" y="1796772"/>
            <a:ext cx="1567974" cy="31830"/>
          </a:xfrm>
          <a:prstGeom prst="rect">
            <a:avLst/>
          </a:prstGeom>
          <a:solidFill>
            <a:srgbClr val="57424A"/>
          </a:solidFill>
        </p:spPr>
      </p:sp>
      <p:pic>
        <p:nvPicPr>
          <p:cNvPr id="6" name="Picture 6"/>
          <p:cNvPicPr>
            <a:picLocks noChangeAspect="1"/>
          </p:cNvPicPr>
          <p:nvPr/>
        </p:nvPicPr>
        <p:blipFill>
          <a:blip r:embed="rId2"/>
          <a:srcRect l="3" r="3"/>
          <a:stretch>
            <a:fillRect/>
          </a:stretch>
        </p:blipFill>
        <p:spPr>
          <a:xfrm>
            <a:off x="1930565" y="1028700"/>
            <a:ext cx="9110902" cy="60820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7676" r="17676"/>
          <a:stretch>
            <a:fillRect/>
          </a:stretch>
        </p:blipFill>
        <p:spPr>
          <a:xfrm>
            <a:off x="11060683" y="0"/>
            <a:ext cx="6198617" cy="6388180"/>
          </a:xfrm>
          <a:prstGeom prst="rect">
            <a:avLst/>
          </a:prstGeom>
        </p:spPr>
      </p:pic>
      <p:sp>
        <p:nvSpPr>
          <p:cNvPr id="3" name="AutoShape 3"/>
          <p:cNvSpPr/>
          <p:nvPr/>
        </p:nvSpPr>
        <p:spPr>
          <a:xfrm>
            <a:off x="16305915" y="1028700"/>
            <a:ext cx="1567974" cy="455186"/>
          </a:xfrm>
          <a:prstGeom prst="rect">
            <a:avLst/>
          </a:prstGeom>
          <a:solidFill>
            <a:srgbClr val="F8DADD">
              <a:alpha val="89803"/>
            </a:srgbClr>
          </a:solidFill>
        </p:spPr>
      </p:sp>
      <p:sp>
        <p:nvSpPr>
          <p:cNvPr id="4" name="TextBox 4"/>
          <p:cNvSpPr txBox="1"/>
          <p:nvPr/>
        </p:nvSpPr>
        <p:spPr>
          <a:xfrm>
            <a:off x="1028700" y="1028700"/>
            <a:ext cx="9427786" cy="3270126"/>
          </a:xfrm>
          <a:prstGeom prst="rect">
            <a:avLst/>
          </a:prstGeom>
        </p:spPr>
        <p:txBody>
          <a:bodyPr lIns="0" tIns="0" rIns="0" bIns="0" rtlCol="0" anchor="t">
            <a:spAutoFit/>
          </a:bodyPr>
          <a:lstStyle/>
          <a:p>
            <a:pPr>
              <a:lnSpc>
                <a:spcPts val="5082"/>
              </a:lnSpc>
            </a:pPr>
            <a:r>
              <a:rPr lang="en-US" sz="4200" i="0" spc="126" dirty="0">
                <a:solidFill>
                  <a:srgbClr val="57424A"/>
                </a:solidFill>
                <a:latin typeface="Source Serif Pro"/>
              </a:rPr>
              <a:t>3. Think of a time when you put </a:t>
            </a:r>
          </a:p>
          <a:p>
            <a:pPr>
              <a:lnSpc>
                <a:spcPts val="5082"/>
              </a:lnSpc>
            </a:pPr>
            <a:r>
              <a:rPr lang="en-US" sz="4200" i="0" spc="126" dirty="0">
                <a:solidFill>
                  <a:srgbClr val="57424A"/>
                </a:solidFill>
                <a:latin typeface="Source Serif Pro"/>
              </a:rPr>
              <a:t>int</a:t>
            </a:r>
            <a:r>
              <a:rPr lang="en-US" sz="4200" b="0" i="0" spc="126" dirty="0">
                <a:solidFill>
                  <a:srgbClr val="57424A"/>
                </a:solidFill>
                <a:latin typeface="Source Serif Pro"/>
              </a:rPr>
              <a:t>o practice something </a:t>
            </a:r>
            <a:r>
              <a:rPr lang="en-US" sz="4200" i="0" spc="126" dirty="0">
                <a:solidFill>
                  <a:srgbClr val="57424A"/>
                </a:solidFill>
                <a:latin typeface="Source Serif Pro"/>
              </a:rPr>
              <a:t>you had learned from God’s Word. </a:t>
            </a:r>
          </a:p>
          <a:p>
            <a:pPr>
              <a:lnSpc>
                <a:spcPts val="5082"/>
              </a:lnSpc>
            </a:pPr>
            <a:r>
              <a:rPr lang="en-US" sz="4200" i="0" spc="126" dirty="0">
                <a:solidFill>
                  <a:srgbClr val="57424A"/>
                </a:solidFill>
                <a:latin typeface="Source Serif Pro"/>
              </a:rPr>
              <a:t>Take time to s</a:t>
            </a:r>
            <a:r>
              <a:rPr lang="en-US" sz="4200" b="0" i="0" spc="126" dirty="0">
                <a:solidFill>
                  <a:srgbClr val="57424A"/>
                </a:solidFill>
                <a:latin typeface="Source Serif Pro"/>
              </a:rPr>
              <a:t>hare this experience with others in your group.</a:t>
            </a:r>
          </a:p>
        </p:txBody>
      </p:sp>
      <p:sp>
        <p:nvSpPr>
          <p:cNvPr id="5" name="TextBox 5"/>
          <p:cNvSpPr txBox="1"/>
          <p:nvPr/>
        </p:nvSpPr>
        <p:spPr>
          <a:xfrm>
            <a:off x="9047516" y="6936773"/>
            <a:ext cx="9012072" cy="2805347"/>
          </a:xfrm>
          <a:prstGeom prst="rect">
            <a:avLst/>
          </a:prstGeom>
        </p:spPr>
        <p:txBody>
          <a:bodyPr lIns="0" tIns="0" rIns="0" bIns="0" rtlCol="0" anchor="t">
            <a:spAutoFit/>
          </a:bodyPr>
          <a:lstStyle/>
          <a:p>
            <a:pPr>
              <a:lnSpc>
                <a:spcPts val="4472"/>
              </a:lnSpc>
            </a:pPr>
            <a:r>
              <a:rPr lang="en-US" sz="3063" i="0" spc="306" dirty="0">
                <a:solidFill>
                  <a:srgbClr val="57424A"/>
                </a:solidFill>
                <a:latin typeface="Source Sans Pro"/>
              </a:rPr>
              <a:t>4. How can we create opportunities for </a:t>
            </a:r>
          </a:p>
          <a:p>
            <a:pPr>
              <a:lnSpc>
                <a:spcPts val="4472"/>
              </a:lnSpc>
            </a:pPr>
            <a:r>
              <a:rPr lang="en-US" sz="3063" i="0" spc="306" dirty="0">
                <a:solidFill>
                  <a:srgbClr val="57424A"/>
                </a:solidFill>
                <a:latin typeface="Source Sans Pro"/>
              </a:rPr>
              <a:t>relationships to develop between different generations which will provide opportunities for the kind of teaching </a:t>
            </a:r>
          </a:p>
          <a:p>
            <a:pPr>
              <a:lnSpc>
                <a:spcPts val="4472"/>
              </a:lnSpc>
            </a:pPr>
            <a:r>
              <a:rPr lang="en-US" sz="3063" i="0" spc="306" dirty="0">
                <a:solidFill>
                  <a:srgbClr val="57424A"/>
                </a:solidFill>
                <a:latin typeface="Source Sans Pro"/>
              </a:rPr>
              <a:t>and training Paul suggested?</a:t>
            </a:r>
          </a:p>
        </p:txBody>
      </p:sp>
      <p:grpSp>
        <p:nvGrpSpPr>
          <p:cNvPr id="6" name="Group 6"/>
          <p:cNvGrpSpPr/>
          <p:nvPr/>
        </p:nvGrpSpPr>
        <p:grpSpPr>
          <a:xfrm>
            <a:off x="1028700" y="4825525"/>
            <a:ext cx="7232822" cy="4468710"/>
            <a:chOff x="0" y="0"/>
            <a:chExt cx="9643763" cy="5958280"/>
          </a:xfrm>
        </p:grpSpPr>
        <p:pic>
          <p:nvPicPr>
            <p:cNvPr id="7" name="Picture 7"/>
            <p:cNvPicPr>
              <a:picLocks noChangeAspect="1"/>
            </p:cNvPicPr>
            <p:nvPr/>
          </p:nvPicPr>
          <p:blipFill>
            <a:blip r:embed="rId3"/>
            <a:srcRect l="8751" r="46326"/>
            <a:stretch>
              <a:fillRect/>
            </a:stretch>
          </p:blipFill>
          <p:spPr>
            <a:xfrm>
              <a:off x="0" y="0"/>
              <a:ext cx="4758381" cy="5958280"/>
            </a:xfrm>
            <a:prstGeom prst="rect">
              <a:avLst/>
            </a:prstGeom>
          </p:spPr>
        </p:pic>
        <p:pic>
          <p:nvPicPr>
            <p:cNvPr id="8" name="Picture 8"/>
            <p:cNvPicPr>
              <a:picLocks noChangeAspect="1"/>
            </p:cNvPicPr>
            <p:nvPr/>
          </p:nvPicPr>
          <p:blipFill>
            <a:blip r:embed="rId4"/>
            <a:srcRect l="55077"/>
            <a:stretch>
              <a:fillRect/>
            </a:stretch>
          </p:blipFill>
          <p:spPr>
            <a:xfrm>
              <a:off x="4885381" y="0"/>
              <a:ext cx="4758381" cy="5958280"/>
            </a:xfrm>
            <a:prstGeom prst="rect">
              <a:avLst/>
            </a:prstGeom>
          </p:spPr>
        </p:pic>
      </p:grpSp>
      <p:sp>
        <p:nvSpPr>
          <p:cNvPr id="9" name="AutoShape 9"/>
          <p:cNvSpPr/>
          <p:nvPr/>
        </p:nvSpPr>
        <p:spPr>
          <a:xfrm>
            <a:off x="10180464" y="4825525"/>
            <a:ext cx="1567974" cy="31830"/>
          </a:xfrm>
          <a:prstGeom prst="rect">
            <a:avLst/>
          </a:prstGeom>
          <a:solidFill>
            <a:srgbClr val="57424A"/>
          </a:solidFill>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2" name="AutoShape 2"/>
          <p:cNvSpPr/>
          <p:nvPr/>
        </p:nvSpPr>
        <p:spPr>
          <a:xfrm>
            <a:off x="3791730" y="0"/>
            <a:ext cx="14496270" cy="9258300"/>
          </a:xfrm>
          <a:prstGeom prst="rect">
            <a:avLst/>
          </a:prstGeom>
          <a:solidFill>
            <a:srgbClr val="F8DADD">
              <a:alpha val="83921"/>
            </a:srgbClr>
          </a:solidFill>
        </p:spPr>
      </p:sp>
      <p:grpSp>
        <p:nvGrpSpPr>
          <p:cNvPr id="3" name="Group 3"/>
          <p:cNvGrpSpPr/>
          <p:nvPr/>
        </p:nvGrpSpPr>
        <p:grpSpPr>
          <a:xfrm>
            <a:off x="6870409" y="2694193"/>
            <a:ext cx="11076646" cy="3869915"/>
            <a:chOff x="0" y="0"/>
            <a:chExt cx="14768861" cy="5159886"/>
          </a:xfrm>
        </p:grpSpPr>
        <p:sp>
          <p:nvSpPr>
            <p:cNvPr id="4" name="TextBox 4"/>
            <p:cNvSpPr txBox="1"/>
            <p:nvPr/>
          </p:nvSpPr>
          <p:spPr>
            <a:xfrm>
              <a:off x="0" y="47625"/>
              <a:ext cx="14768861" cy="3931624"/>
            </a:xfrm>
            <a:prstGeom prst="rect">
              <a:avLst/>
            </a:prstGeom>
          </p:spPr>
          <p:txBody>
            <a:bodyPr lIns="0" tIns="0" rIns="0" bIns="0" rtlCol="0" anchor="t">
              <a:spAutoFit/>
            </a:bodyPr>
            <a:lstStyle/>
            <a:p>
              <a:pPr>
                <a:lnSpc>
                  <a:spcPts val="11499"/>
                </a:lnSpc>
              </a:pPr>
              <a:r>
                <a:rPr lang="en-US" sz="9999" b="0" i="0">
                  <a:solidFill>
                    <a:srgbClr val="57424A"/>
                  </a:solidFill>
                  <a:latin typeface="Source Serif Pro"/>
                </a:rPr>
                <a:t>Side by Side Intergenerationally</a:t>
              </a:r>
            </a:p>
          </p:txBody>
        </p:sp>
        <p:sp>
          <p:nvSpPr>
            <p:cNvPr id="5" name="TextBox 5"/>
            <p:cNvSpPr txBox="1"/>
            <p:nvPr/>
          </p:nvSpPr>
          <p:spPr>
            <a:xfrm>
              <a:off x="0" y="4493136"/>
              <a:ext cx="14768861" cy="666750"/>
            </a:xfrm>
            <a:prstGeom prst="rect">
              <a:avLst/>
            </a:prstGeom>
          </p:spPr>
          <p:txBody>
            <a:bodyPr lIns="0" tIns="0" rIns="0" bIns="0" rtlCol="0" anchor="t">
              <a:spAutoFit/>
            </a:bodyPr>
            <a:lstStyle/>
            <a:p>
              <a:pPr>
                <a:lnSpc>
                  <a:spcPts val="4200"/>
                </a:lnSpc>
              </a:pPr>
              <a:r>
                <a:rPr lang="en-US" sz="3000" b="0" i="0" spc="60" dirty="0">
                  <a:solidFill>
                    <a:srgbClr val="57424A"/>
                  </a:solidFill>
                  <a:latin typeface="Source Sans Pro"/>
                </a:rPr>
                <a:t>Biblical relationships across the generations</a:t>
              </a:r>
            </a:p>
          </p:txBody>
        </p:sp>
      </p:grpSp>
      <p:pic>
        <p:nvPicPr>
          <p:cNvPr id="6" name="Picture 6"/>
          <p:cNvPicPr>
            <a:picLocks noChangeAspect="1"/>
          </p:cNvPicPr>
          <p:nvPr/>
        </p:nvPicPr>
        <p:blipFill>
          <a:blip r:embed="rId2"/>
          <a:srcRect l="28277" r="28277"/>
          <a:stretch>
            <a:fillRect/>
          </a:stretch>
        </p:blipFill>
        <p:spPr>
          <a:xfrm>
            <a:off x="1028700" y="1812687"/>
            <a:ext cx="5526061" cy="8474313"/>
          </a:xfrm>
          <a:prstGeom prst="rect">
            <a:avLst/>
          </a:prstGeom>
        </p:spPr>
      </p:pic>
      <p:sp>
        <p:nvSpPr>
          <p:cNvPr id="7" name="AutoShape 7"/>
          <p:cNvSpPr/>
          <p:nvPr/>
        </p:nvSpPr>
        <p:spPr>
          <a:xfrm rot="-5400000">
            <a:off x="3023658" y="1796772"/>
            <a:ext cx="1567974" cy="31830"/>
          </a:xfrm>
          <a:prstGeom prst="rect">
            <a:avLst/>
          </a:prstGeom>
          <a:solidFill>
            <a:srgbClr val="57424A"/>
          </a:solidFill>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6" name="Intergenerational ">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33400" y="190500"/>
            <a:ext cx="17129126" cy="9635980"/>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2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5736" b="5736"/>
          <a:stretch>
            <a:fillRect/>
          </a:stretch>
        </p:blipFill>
        <p:spPr>
          <a:xfrm>
            <a:off x="10346318" y="1028700"/>
            <a:ext cx="6193571" cy="8229600"/>
          </a:xfrm>
          <a:prstGeom prst="rect">
            <a:avLst/>
          </a:prstGeom>
        </p:spPr>
      </p:pic>
      <p:sp>
        <p:nvSpPr>
          <p:cNvPr id="3" name="TextBox 3"/>
          <p:cNvSpPr txBox="1"/>
          <p:nvPr/>
        </p:nvSpPr>
        <p:spPr>
          <a:xfrm rot="5400000">
            <a:off x="14607504" y="3671380"/>
            <a:ext cx="5595058" cy="309700"/>
          </a:xfrm>
          <a:prstGeom prst="rect">
            <a:avLst/>
          </a:prstGeom>
        </p:spPr>
        <p:txBody>
          <a:bodyPr lIns="0" tIns="0" rIns="0" bIns="0" rtlCol="0" anchor="t">
            <a:spAutoFit/>
          </a:bodyPr>
          <a:lstStyle/>
          <a:p>
            <a:pPr>
              <a:lnSpc>
                <a:spcPts val="2520"/>
              </a:lnSpc>
            </a:pPr>
            <a:r>
              <a:rPr lang="en-US" sz="1800" i="0" spc="89" dirty="0">
                <a:solidFill>
                  <a:srgbClr val="57424A"/>
                </a:solidFill>
                <a:latin typeface="Source Serif Pro"/>
              </a:rPr>
              <a:t>Inspirations 2020-22</a:t>
            </a:r>
          </a:p>
        </p:txBody>
      </p:sp>
      <p:sp>
        <p:nvSpPr>
          <p:cNvPr id="4" name="AutoShape 4"/>
          <p:cNvSpPr/>
          <p:nvPr/>
        </p:nvSpPr>
        <p:spPr>
          <a:xfrm>
            <a:off x="9319768" y="2534109"/>
            <a:ext cx="1567974" cy="455186"/>
          </a:xfrm>
          <a:prstGeom prst="rect">
            <a:avLst/>
          </a:prstGeom>
          <a:solidFill>
            <a:srgbClr val="F8DADD">
              <a:alpha val="89803"/>
            </a:srgbClr>
          </a:solidFill>
        </p:spPr>
      </p:sp>
      <p:sp>
        <p:nvSpPr>
          <p:cNvPr id="5" name="TextBox 5"/>
          <p:cNvSpPr txBox="1"/>
          <p:nvPr/>
        </p:nvSpPr>
        <p:spPr>
          <a:xfrm>
            <a:off x="611187" y="3255046"/>
            <a:ext cx="9735131" cy="2476938"/>
          </a:xfrm>
          <a:prstGeom prst="rect">
            <a:avLst/>
          </a:prstGeom>
        </p:spPr>
        <p:txBody>
          <a:bodyPr lIns="0" tIns="0" rIns="0" bIns="0" rtlCol="0" anchor="t">
            <a:spAutoFit/>
          </a:bodyPr>
          <a:lstStyle/>
          <a:p>
            <a:pPr>
              <a:lnSpc>
                <a:spcPts val="9716"/>
              </a:lnSpc>
            </a:pPr>
            <a:r>
              <a:rPr lang="en-US" sz="8030" b="0" i="0" spc="240">
                <a:solidFill>
                  <a:srgbClr val="57424A"/>
                </a:solidFill>
                <a:latin typeface="Source Serif Pro"/>
              </a:rPr>
              <a:t>Side by Side Intergenerationally</a:t>
            </a:r>
          </a:p>
        </p:txBody>
      </p:sp>
      <p:sp>
        <p:nvSpPr>
          <p:cNvPr id="6" name="TextBox 6"/>
          <p:cNvSpPr txBox="1"/>
          <p:nvPr/>
        </p:nvSpPr>
        <p:spPr>
          <a:xfrm>
            <a:off x="1028700" y="8734425"/>
            <a:ext cx="7631439" cy="523875"/>
          </a:xfrm>
          <a:prstGeom prst="rect">
            <a:avLst/>
          </a:prstGeom>
        </p:spPr>
        <p:txBody>
          <a:bodyPr lIns="0" tIns="0" rIns="0" bIns="0" rtlCol="0" anchor="t">
            <a:spAutoFit/>
          </a:bodyPr>
          <a:lstStyle/>
          <a:p>
            <a:pPr marL="0" lvl="0" indent="0" algn="l">
              <a:lnSpc>
                <a:spcPts val="4380"/>
              </a:lnSpc>
              <a:spcBef>
                <a:spcPct val="0"/>
              </a:spcBef>
            </a:pPr>
            <a:r>
              <a:rPr lang="en-US" sz="3000" b="0" i="0" spc="300" dirty="0">
                <a:solidFill>
                  <a:srgbClr val="57424A"/>
                </a:solidFill>
                <a:latin typeface="Source Sans Pro"/>
              </a:rPr>
              <a:t>GROUP DISCUSSION</a:t>
            </a:r>
          </a:p>
        </p:txBody>
      </p:sp>
      <p:sp>
        <p:nvSpPr>
          <p:cNvPr id="7" name="AutoShape 7"/>
          <p:cNvSpPr/>
          <p:nvPr/>
        </p:nvSpPr>
        <p:spPr>
          <a:xfrm rot="-5400000">
            <a:off x="16609615" y="8458398"/>
            <a:ext cx="1567974" cy="31830"/>
          </a:xfrm>
          <a:prstGeom prst="rect">
            <a:avLst/>
          </a:prstGeom>
          <a:solidFill>
            <a:srgbClr val="57424A"/>
          </a:solidFill>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2" name="AutoShape 2"/>
          <p:cNvSpPr/>
          <p:nvPr/>
        </p:nvSpPr>
        <p:spPr>
          <a:xfrm>
            <a:off x="1028700" y="1812687"/>
            <a:ext cx="16230600" cy="7445613"/>
          </a:xfrm>
          <a:prstGeom prst="rect">
            <a:avLst/>
          </a:prstGeom>
          <a:solidFill>
            <a:srgbClr val="F8DADD"/>
          </a:solidFill>
        </p:spPr>
      </p:sp>
      <p:sp>
        <p:nvSpPr>
          <p:cNvPr id="3" name="TextBox 3"/>
          <p:cNvSpPr txBox="1"/>
          <p:nvPr/>
        </p:nvSpPr>
        <p:spPr>
          <a:xfrm>
            <a:off x="2189763" y="3081481"/>
            <a:ext cx="14306939" cy="4344979"/>
          </a:xfrm>
          <a:prstGeom prst="rect">
            <a:avLst/>
          </a:prstGeom>
        </p:spPr>
        <p:txBody>
          <a:bodyPr lIns="0" tIns="0" rIns="0" bIns="0" rtlCol="0" anchor="t">
            <a:spAutoFit/>
          </a:bodyPr>
          <a:lstStyle/>
          <a:p>
            <a:pPr marL="365113" lvl="1">
              <a:lnSpc>
                <a:spcPts val="5705"/>
              </a:lnSpc>
            </a:pPr>
            <a:r>
              <a:rPr lang="en-US" sz="4423" spc="132" dirty="0">
                <a:solidFill>
                  <a:srgbClr val="57424A"/>
                </a:solidFill>
                <a:latin typeface="Source Serif Pro"/>
              </a:rPr>
              <a:t>1.What is the age-profile of your group?</a:t>
            </a:r>
          </a:p>
          <a:p>
            <a:pPr>
              <a:lnSpc>
                <a:spcPts val="5705"/>
              </a:lnSpc>
            </a:pPr>
            <a:r>
              <a:rPr lang="en-US" sz="4423" spc="132" dirty="0">
                <a:solidFill>
                  <a:srgbClr val="57424A"/>
                </a:solidFill>
                <a:latin typeface="Source Serif Pro"/>
              </a:rPr>
              <a:t> </a:t>
            </a:r>
          </a:p>
          <a:p>
            <a:pPr lvl="1">
              <a:lnSpc>
                <a:spcPts val="5705"/>
              </a:lnSpc>
            </a:pPr>
            <a:r>
              <a:rPr lang="en-US" sz="4423" spc="132" dirty="0">
                <a:solidFill>
                  <a:srgbClr val="57424A"/>
                </a:solidFill>
                <a:latin typeface="Source Serif Pro"/>
              </a:rPr>
              <a:t>a. How many fall into each of these age ranges: </a:t>
            </a:r>
          </a:p>
          <a:p>
            <a:pPr lvl="1">
              <a:lnSpc>
                <a:spcPts val="5705"/>
              </a:lnSpc>
            </a:pPr>
            <a:r>
              <a:rPr lang="en-US" sz="4423" spc="132" dirty="0">
                <a:solidFill>
                  <a:srgbClr val="57424A"/>
                </a:solidFill>
                <a:latin typeface="Source Serif Pro"/>
              </a:rPr>
              <a:t>	 20-39; 40-59; 60-79; 80+</a:t>
            </a:r>
          </a:p>
          <a:p>
            <a:pPr>
              <a:lnSpc>
                <a:spcPts val="5705"/>
              </a:lnSpc>
            </a:pPr>
            <a:r>
              <a:rPr lang="en-US" sz="4423" spc="132" dirty="0">
                <a:solidFill>
                  <a:srgbClr val="57424A"/>
                </a:solidFill>
                <a:latin typeface="Source Serif Pro"/>
              </a:rPr>
              <a:t> </a:t>
            </a:r>
          </a:p>
          <a:p>
            <a:pPr lvl="1">
              <a:lnSpc>
                <a:spcPts val="5705"/>
              </a:lnSpc>
            </a:pPr>
            <a:r>
              <a:rPr lang="en-US" sz="4423" spc="132" dirty="0">
                <a:solidFill>
                  <a:srgbClr val="57424A"/>
                </a:solidFill>
                <a:latin typeface="Source Serif Pro"/>
              </a:rPr>
              <a:t>b. Are all age-groups represented?</a:t>
            </a:r>
          </a:p>
        </p:txBody>
      </p:sp>
      <p:sp>
        <p:nvSpPr>
          <p:cNvPr id="4" name="AutoShape 4"/>
          <p:cNvSpPr/>
          <p:nvPr/>
        </p:nvSpPr>
        <p:spPr>
          <a:xfrm rot="-5400000">
            <a:off x="8344098" y="1796772"/>
            <a:ext cx="1567974" cy="31830"/>
          </a:xfrm>
          <a:prstGeom prst="rect">
            <a:avLst/>
          </a:prstGeom>
          <a:solidFill>
            <a:srgbClr val="57424A"/>
          </a:solidFill>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2" name="AutoShape 2"/>
          <p:cNvSpPr/>
          <p:nvPr/>
        </p:nvSpPr>
        <p:spPr>
          <a:xfrm>
            <a:off x="1028700" y="1812687"/>
            <a:ext cx="16230600" cy="7445613"/>
          </a:xfrm>
          <a:prstGeom prst="rect">
            <a:avLst/>
          </a:prstGeom>
          <a:solidFill>
            <a:srgbClr val="F8DADD"/>
          </a:solidFill>
        </p:spPr>
      </p:sp>
      <p:sp>
        <p:nvSpPr>
          <p:cNvPr id="3" name="TextBox 3"/>
          <p:cNvSpPr txBox="1"/>
          <p:nvPr/>
        </p:nvSpPr>
        <p:spPr>
          <a:xfrm>
            <a:off x="2189763" y="3344877"/>
            <a:ext cx="14306939" cy="4344979"/>
          </a:xfrm>
          <a:prstGeom prst="rect">
            <a:avLst/>
          </a:prstGeom>
        </p:spPr>
        <p:txBody>
          <a:bodyPr lIns="0" tIns="0" rIns="0" bIns="0" rtlCol="0" anchor="t">
            <a:spAutoFit/>
          </a:bodyPr>
          <a:lstStyle/>
          <a:p>
            <a:pPr>
              <a:lnSpc>
                <a:spcPts val="5705"/>
              </a:lnSpc>
            </a:pPr>
            <a:r>
              <a:rPr lang="en-US" sz="4423" spc="132" dirty="0">
                <a:solidFill>
                  <a:srgbClr val="57424A"/>
                </a:solidFill>
                <a:latin typeface="Source Serif Pro"/>
              </a:rPr>
              <a:t>2. What are the benefits of being part of this group?</a:t>
            </a:r>
          </a:p>
          <a:p>
            <a:pPr>
              <a:lnSpc>
                <a:spcPts val="5705"/>
              </a:lnSpc>
            </a:pPr>
            <a:endParaRPr lang="en-US" sz="4423" spc="132" dirty="0">
              <a:solidFill>
                <a:srgbClr val="57424A"/>
              </a:solidFill>
              <a:latin typeface="Source Serif Pro"/>
            </a:endParaRPr>
          </a:p>
          <a:p>
            <a:pPr>
              <a:lnSpc>
                <a:spcPts val="5705"/>
              </a:lnSpc>
            </a:pPr>
            <a:r>
              <a:rPr lang="en-US" sz="4422" spc="132" dirty="0">
                <a:solidFill>
                  <a:srgbClr val="57424A"/>
                </a:solidFill>
                <a:latin typeface="Source Serif Pro"/>
              </a:rPr>
              <a:t>3. Wh</a:t>
            </a:r>
            <a:r>
              <a:rPr lang="en-US" sz="4423" spc="132" dirty="0">
                <a:solidFill>
                  <a:srgbClr val="57424A"/>
                </a:solidFill>
                <a:latin typeface="Source Serif Pro"/>
              </a:rPr>
              <a:t>at do you do individually, and as a group, to</a:t>
            </a:r>
          </a:p>
          <a:p>
            <a:pPr>
              <a:lnSpc>
                <a:spcPts val="5705"/>
              </a:lnSpc>
            </a:pPr>
            <a:r>
              <a:rPr lang="en-US" sz="4423" spc="132" dirty="0">
                <a:solidFill>
                  <a:srgbClr val="57424A"/>
                </a:solidFill>
                <a:latin typeface="Source Serif Pro"/>
              </a:rPr>
              <a:t>     encourage other women to join with you? </a:t>
            </a:r>
          </a:p>
          <a:p>
            <a:pPr>
              <a:lnSpc>
                <a:spcPts val="5705"/>
              </a:lnSpc>
            </a:pPr>
            <a:r>
              <a:rPr lang="en-US" sz="4423" spc="132" dirty="0">
                <a:solidFill>
                  <a:srgbClr val="57424A"/>
                </a:solidFill>
                <a:latin typeface="Source Serif Pro"/>
              </a:rPr>
              <a:t>     Do you have any new thoughts </a:t>
            </a:r>
            <a:r>
              <a:rPr lang="en-US" sz="4422" spc="132" dirty="0">
                <a:solidFill>
                  <a:srgbClr val="57424A"/>
                </a:solidFill>
                <a:latin typeface="Source Serif Pro"/>
              </a:rPr>
              <a:t>or</a:t>
            </a:r>
            <a:r>
              <a:rPr lang="en-US" sz="4423" spc="132" dirty="0">
                <a:solidFill>
                  <a:srgbClr val="57424A"/>
                </a:solidFill>
                <a:latin typeface="Source Serif Pro"/>
              </a:rPr>
              <a:t> ideas about how         </a:t>
            </a:r>
          </a:p>
          <a:p>
            <a:pPr>
              <a:lnSpc>
                <a:spcPts val="5705"/>
              </a:lnSpc>
            </a:pPr>
            <a:r>
              <a:rPr lang="en-US" sz="4423" spc="132" dirty="0">
                <a:solidFill>
                  <a:srgbClr val="57424A"/>
                </a:solidFill>
                <a:latin typeface="Source Serif Pro"/>
              </a:rPr>
              <a:t>     </a:t>
            </a:r>
            <a:r>
              <a:rPr lang="en-US" sz="4422" spc="132" dirty="0">
                <a:solidFill>
                  <a:srgbClr val="57424A"/>
                </a:solidFill>
                <a:latin typeface="Source Serif Pro"/>
              </a:rPr>
              <a:t>to</a:t>
            </a:r>
            <a:r>
              <a:rPr lang="en-US" sz="4423" spc="132" dirty="0">
                <a:solidFill>
                  <a:srgbClr val="57424A"/>
                </a:solidFill>
                <a:latin typeface="Source Serif Pro"/>
              </a:rPr>
              <a:t> open up the group to them?</a:t>
            </a:r>
          </a:p>
        </p:txBody>
      </p:sp>
      <p:sp>
        <p:nvSpPr>
          <p:cNvPr id="4" name="AutoShape 4"/>
          <p:cNvSpPr/>
          <p:nvPr/>
        </p:nvSpPr>
        <p:spPr>
          <a:xfrm rot="-5400000">
            <a:off x="8344098" y="1796772"/>
            <a:ext cx="1567974" cy="31830"/>
          </a:xfrm>
          <a:prstGeom prst="rect">
            <a:avLst/>
          </a:prstGeom>
          <a:solidFill>
            <a:srgbClr val="57424A"/>
          </a:solidFill>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2" name="AutoShape 2"/>
          <p:cNvSpPr/>
          <p:nvPr/>
        </p:nvSpPr>
        <p:spPr>
          <a:xfrm>
            <a:off x="1028700" y="1028700"/>
            <a:ext cx="8115300" cy="8229600"/>
          </a:xfrm>
          <a:prstGeom prst="rect">
            <a:avLst/>
          </a:prstGeom>
          <a:solidFill>
            <a:srgbClr val="F8DADD"/>
          </a:solidFill>
        </p:spPr>
      </p:sp>
      <p:sp>
        <p:nvSpPr>
          <p:cNvPr id="3" name="TextBox 3"/>
          <p:cNvSpPr txBox="1"/>
          <p:nvPr/>
        </p:nvSpPr>
        <p:spPr>
          <a:xfrm>
            <a:off x="1964186" y="3609957"/>
            <a:ext cx="6165416" cy="4870761"/>
          </a:xfrm>
          <a:prstGeom prst="rect">
            <a:avLst/>
          </a:prstGeom>
        </p:spPr>
        <p:txBody>
          <a:bodyPr lIns="0" tIns="0" rIns="0" bIns="0" rtlCol="0" anchor="t">
            <a:spAutoFit/>
          </a:bodyPr>
          <a:lstStyle/>
          <a:p>
            <a:pPr>
              <a:lnSpc>
                <a:spcPts val="4826"/>
              </a:lnSpc>
            </a:pPr>
            <a:r>
              <a:rPr lang="en-US" sz="3305" b="0" i="0" spc="330" dirty="0">
                <a:solidFill>
                  <a:srgbClr val="57424A"/>
                </a:solidFill>
                <a:latin typeface="Source Sans Pro"/>
              </a:rPr>
              <a:t>4. Imagine you have never </a:t>
            </a:r>
          </a:p>
          <a:p>
            <a:pPr>
              <a:lnSpc>
                <a:spcPts val="4826"/>
              </a:lnSpc>
            </a:pPr>
            <a:r>
              <a:rPr lang="en-US" sz="3305" b="0" i="0" spc="330" dirty="0">
                <a:solidFill>
                  <a:srgbClr val="57424A"/>
                </a:solidFill>
                <a:latin typeface="Source Sans Pro"/>
              </a:rPr>
              <a:t>been to this group before. What would you like people to do in order to make you feel welcome and to help you understand what is going to happen in the group?</a:t>
            </a:r>
          </a:p>
        </p:txBody>
      </p:sp>
      <p:sp>
        <p:nvSpPr>
          <p:cNvPr id="4" name="TextBox 4"/>
          <p:cNvSpPr txBox="1"/>
          <p:nvPr/>
        </p:nvSpPr>
        <p:spPr>
          <a:xfrm>
            <a:off x="1964189" y="1935246"/>
            <a:ext cx="5595055" cy="1167733"/>
          </a:xfrm>
          <a:prstGeom prst="rect">
            <a:avLst/>
          </a:prstGeom>
        </p:spPr>
        <p:txBody>
          <a:bodyPr lIns="0" tIns="0" rIns="0" bIns="0" rtlCol="0" anchor="t">
            <a:spAutoFit/>
          </a:bodyPr>
          <a:lstStyle/>
          <a:p>
            <a:pPr>
              <a:lnSpc>
                <a:spcPts val="9196"/>
              </a:lnSpc>
            </a:pPr>
            <a:r>
              <a:rPr lang="en-US" sz="7600" i="0" spc="227">
                <a:solidFill>
                  <a:srgbClr val="57424A"/>
                </a:solidFill>
                <a:latin typeface="Source Serif Pro"/>
              </a:rPr>
              <a:t>Imagine:</a:t>
            </a:r>
          </a:p>
        </p:txBody>
      </p:sp>
      <p:sp>
        <p:nvSpPr>
          <p:cNvPr id="5" name="AutoShape 5"/>
          <p:cNvSpPr/>
          <p:nvPr/>
        </p:nvSpPr>
        <p:spPr>
          <a:xfrm>
            <a:off x="8360013" y="2404114"/>
            <a:ext cx="1567974" cy="31830"/>
          </a:xfrm>
          <a:prstGeom prst="rect">
            <a:avLst/>
          </a:prstGeom>
          <a:solidFill>
            <a:srgbClr val="57424A"/>
          </a:solidFill>
        </p:spPr>
      </p:sp>
      <p:pic>
        <p:nvPicPr>
          <p:cNvPr id="6" name="Picture 6"/>
          <p:cNvPicPr>
            <a:picLocks noChangeAspect="1"/>
          </p:cNvPicPr>
          <p:nvPr/>
        </p:nvPicPr>
        <p:blipFill>
          <a:blip r:embed="rId2"/>
          <a:srcRect l="13530" r="44136"/>
          <a:stretch>
            <a:fillRect/>
          </a:stretch>
        </p:blipFill>
        <p:spPr>
          <a:xfrm>
            <a:off x="10281741" y="1028700"/>
            <a:ext cx="6193571" cy="8229600"/>
          </a:xfrm>
          <a:prstGeom prst="rect">
            <a:avLst/>
          </a:prstGeom>
        </p:spPr>
      </p:pic>
      <p:sp>
        <p:nvSpPr>
          <p:cNvPr id="7" name="AutoShape 7"/>
          <p:cNvSpPr/>
          <p:nvPr/>
        </p:nvSpPr>
        <p:spPr>
          <a:xfrm>
            <a:off x="15691326" y="7701573"/>
            <a:ext cx="1567974" cy="455186"/>
          </a:xfrm>
          <a:prstGeom prst="rect">
            <a:avLst/>
          </a:prstGeom>
          <a:solidFill>
            <a:srgbClr val="F8DADD">
              <a:alpha val="89803"/>
            </a:srgbClr>
          </a:solidFill>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2" name="AutoShape 2"/>
          <p:cNvSpPr/>
          <p:nvPr/>
        </p:nvSpPr>
        <p:spPr>
          <a:xfrm>
            <a:off x="9783564" y="867736"/>
            <a:ext cx="8115300" cy="8229600"/>
          </a:xfrm>
          <a:prstGeom prst="rect">
            <a:avLst/>
          </a:prstGeom>
          <a:solidFill>
            <a:srgbClr val="F8DADD"/>
          </a:solidFill>
        </p:spPr>
      </p:sp>
      <p:sp>
        <p:nvSpPr>
          <p:cNvPr id="3" name="TextBox 3"/>
          <p:cNvSpPr txBox="1"/>
          <p:nvPr/>
        </p:nvSpPr>
        <p:spPr>
          <a:xfrm>
            <a:off x="10727324" y="1915822"/>
            <a:ext cx="6435171" cy="6369631"/>
          </a:xfrm>
          <a:prstGeom prst="rect">
            <a:avLst/>
          </a:prstGeom>
        </p:spPr>
        <p:txBody>
          <a:bodyPr lIns="0" tIns="0" rIns="0" bIns="0" rtlCol="0" anchor="t">
            <a:spAutoFit/>
          </a:bodyPr>
          <a:lstStyle/>
          <a:p>
            <a:pPr>
              <a:lnSpc>
                <a:spcPts val="5037"/>
              </a:lnSpc>
            </a:pPr>
            <a:r>
              <a:rPr lang="en-US" sz="3450" b="0" i="0" spc="345" dirty="0">
                <a:solidFill>
                  <a:srgbClr val="57424A"/>
                </a:solidFill>
                <a:latin typeface="Source Sans Pro"/>
              </a:rPr>
              <a:t>5. Why do you think it is </a:t>
            </a:r>
          </a:p>
          <a:p>
            <a:pPr>
              <a:lnSpc>
                <a:spcPts val="5037"/>
              </a:lnSpc>
            </a:pPr>
            <a:r>
              <a:rPr lang="en-US" sz="3450" b="0" i="0" spc="345" dirty="0">
                <a:solidFill>
                  <a:srgbClr val="57424A"/>
                </a:solidFill>
                <a:latin typeface="Source Sans Pro"/>
              </a:rPr>
              <a:t>important for people of different ages to mix? </a:t>
            </a:r>
          </a:p>
          <a:p>
            <a:pPr>
              <a:lnSpc>
                <a:spcPts val="5037"/>
              </a:lnSpc>
            </a:pPr>
            <a:endParaRPr lang="en-US" sz="3450" b="0" i="0" spc="345" dirty="0">
              <a:solidFill>
                <a:srgbClr val="57424A"/>
              </a:solidFill>
              <a:latin typeface="Source Sans Pro"/>
            </a:endParaRPr>
          </a:p>
          <a:p>
            <a:pPr>
              <a:lnSpc>
                <a:spcPts val="5037"/>
              </a:lnSpc>
            </a:pPr>
            <a:r>
              <a:rPr lang="en-US" sz="3450" b="0" i="0" spc="345" dirty="0">
                <a:solidFill>
                  <a:srgbClr val="57424A"/>
                </a:solidFill>
                <a:latin typeface="Source Sans Pro"/>
              </a:rPr>
              <a:t>6. If people tend to </a:t>
            </a:r>
          </a:p>
          <a:p>
            <a:pPr>
              <a:lnSpc>
                <a:spcPts val="5037"/>
              </a:lnSpc>
            </a:pPr>
            <a:r>
              <a:rPr lang="en-US" sz="3450" b="0" i="0" spc="345" dirty="0">
                <a:solidFill>
                  <a:srgbClr val="57424A"/>
                </a:solidFill>
                <a:latin typeface="Source Sans Pro"/>
              </a:rPr>
              <a:t>associate with women from their own generation, what could you do to encourage them to mix with others?</a:t>
            </a:r>
          </a:p>
        </p:txBody>
      </p:sp>
      <p:sp>
        <p:nvSpPr>
          <p:cNvPr id="4" name="AutoShape 4"/>
          <p:cNvSpPr/>
          <p:nvPr/>
        </p:nvSpPr>
        <p:spPr>
          <a:xfrm>
            <a:off x="8646295" y="1599294"/>
            <a:ext cx="1567974" cy="9525"/>
          </a:xfrm>
          <a:prstGeom prst="rect">
            <a:avLst/>
          </a:prstGeom>
          <a:solidFill>
            <a:srgbClr val="57424A"/>
          </a:solidFill>
        </p:spPr>
      </p:sp>
      <p:pic>
        <p:nvPicPr>
          <p:cNvPr id="5" name="Picture 5"/>
          <p:cNvPicPr>
            <a:picLocks noChangeAspect="1"/>
          </p:cNvPicPr>
          <p:nvPr/>
        </p:nvPicPr>
        <p:blipFill>
          <a:blip r:embed="rId2"/>
          <a:srcRect/>
          <a:stretch>
            <a:fillRect/>
          </a:stretch>
        </p:blipFill>
        <p:spPr>
          <a:xfrm>
            <a:off x="540189" y="2623707"/>
            <a:ext cx="9674080" cy="5441670"/>
          </a:xfrm>
          <a:prstGeom prst="rect">
            <a:avLst/>
          </a:prstGeom>
        </p:spPr>
      </p:pic>
      <p:sp>
        <p:nvSpPr>
          <p:cNvPr id="6" name="AutoShape 6"/>
          <p:cNvSpPr/>
          <p:nvPr/>
        </p:nvSpPr>
        <p:spPr>
          <a:xfrm>
            <a:off x="136348" y="7043084"/>
            <a:ext cx="1567974" cy="455186"/>
          </a:xfrm>
          <a:prstGeom prst="rect">
            <a:avLst/>
          </a:prstGeom>
          <a:solidFill>
            <a:srgbClr val="F8DADD">
              <a:alpha val="89803"/>
            </a:srgbClr>
          </a:solidFill>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1737" r="21737"/>
          <a:stretch>
            <a:fillRect/>
          </a:stretch>
        </p:blipFill>
        <p:spPr>
          <a:xfrm>
            <a:off x="9562331" y="1028700"/>
            <a:ext cx="6977559" cy="8229600"/>
          </a:xfrm>
          <a:prstGeom prst="rect">
            <a:avLst/>
          </a:prstGeom>
        </p:spPr>
      </p:pic>
      <p:sp>
        <p:nvSpPr>
          <p:cNvPr id="3" name="TextBox 3"/>
          <p:cNvSpPr txBox="1"/>
          <p:nvPr/>
        </p:nvSpPr>
        <p:spPr>
          <a:xfrm rot="5400000">
            <a:off x="14607504" y="3665930"/>
            <a:ext cx="5595058" cy="320601"/>
          </a:xfrm>
          <a:prstGeom prst="rect">
            <a:avLst/>
          </a:prstGeom>
        </p:spPr>
        <p:txBody>
          <a:bodyPr lIns="0" tIns="0" rIns="0" bIns="0" rtlCol="0" anchor="t">
            <a:spAutoFit/>
          </a:bodyPr>
          <a:lstStyle/>
          <a:p>
            <a:pPr>
              <a:lnSpc>
                <a:spcPts val="2520"/>
              </a:lnSpc>
            </a:pPr>
            <a:r>
              <a:rPr lang="en-US" spc="89" dirty="0">
                <a:solidFill>
                  <a:srgbClr val="57424A"/>
                </a:solidFill>
                <a:latin typeface="Source Serif Pro"/>
              </a:rPr>
              <a:t>S</a:t>
            </a:r>
            <a:r>
              <a:rPr lang="en-US" sz="1800" i="0" spc="89" dirty="0">
                <a:solidFill>
                  <a:srgbClr val="57424A"/>
                </a:solidFill>
                <a:latin typeface="Source Serif Pro"/>
              </a:rPr>
              <a:t>ide by Side </a:t>
            </a:r>
            <a:r>
              <a:rPr lang="en-US" sz="1800" i="0" spc="89" dirty="0" err="1">
                <a:solidFill>
                  <a:srgbClr val="57424A"/>
                </a:solidFill>
                <a:latin typeface="Source Serif Pro"/>
              </a:rPr>
              <a:t>Intergenerationally</a:t>
            </a:r>
            <a:endParaRPr lang="en-US" sz="1800" i="0" spc="89" dirty="0">
              <a:solidFill>
                <a:srgbClr val="57424A"/>
              </a:solidFill>
              <a:latin typeface="Source Serif Pro"/>
            </a:endParaRPr>
          </a:p>
        </p:txBody>
      </p:sp>
      <p:sp>
        <p:nvSpPr>
          <p:cNvPr id="4" name="AutoShape 4"/>
          <p:cNvSpPr/>
          <p:nvPr/>
        </p:nvSpPr>
        <p:spPr>
          <a:xfrm>
            <a:off x="8778343" y="3119433"/>
            <a:ext cx="1567974" cy="455186"/>
          </a:xfrm>
          <a:prstGeom prst="rect">
            <a:avLst/>
          </a:prstGeom>
          <a:solidFill>
            <a:srgbClr val="F8DADD">
              <a:alpha val="89803"/>
            </a:srgbClr>
          </a:solidFill>
        </p:spPr>
      </p:sp>
      <p:sp>
        <p:nvSpPr>
          <p:cNvPr id="5" name="TextBox 5"/>
          <p:cNvSpPr txBox="1"/>
          <p:nvPr/>
        </p:nvSpPr>
        <p:spPr>
          <a:xfrm>
            <a:off x="750671" y="2565305"/>
            <a:ext cx="7689972" cy="5156390"/>
          </a:xfrm>
          <a:prstGeom prst="rect">
            <a:avLst/>
          </a:prstGeom>
        </p:spPr>
        <p:txBody>
          <a:bodyPr lIns="0" tIns="0" rIns="0" bIns="0" rtlCol="0" anchor="t">
            <a:spAutoFit/>
          </a:bodyPr>
          <a:lstStyle/>
          <a:p>
            <a:pPr>
              <a:lnSpc>
                <a:spcPts val="6775"/>
              </a:lnSpc>
            </a:pPr>
            <a:r>
              <a:rPr lang="en-US" sz="5600" i="0" spc="168">
                <a:solidFill>
                  <a:srgbClr val="57424A"/>
                </a:solidFill>
                <a:latin typeface="Source Serif Pro"/>
              </a:rPr>
              <a:t>7. Can you think of any passages in the Bible that suggest the importance of int</a:t>
            </a:r>
            <a:r>
              <a:rPr lang="en-US" sz="5600" b="0" i="0" spc="168">
                <a:solidFill>
                  <a:srgbClr val="57424A"/>
                </a:solidFill>
                <a:latin typeface="Source Serif Pro"/>
              </a:rPr>
              <a:t>ergenerational relationships?</a:t>
            </a:r>
          </a:p>
        </p:txBody>
      </p:sp>
      <p:sp>
        <p:nvSpPr>
          <p:cNvPr id="6" name="AutoShape 6"/>
          <p:cNvSpPr/>
          <p:nvPr/>
        </p:nvSpPr>
        <p:spPr>
          <a:xfrm rot="-5400000">
            <a:off x="16609615" y="8458398"/>
            <a:ext cx="1567974" cy="31830"/>
          </a:xfrm>
          <a:prstGeom prst="rect">
            <a:avLst/>
          </a:prstGeom>
          <a:solidFill>
            <a:srgbClr val="57424A"/>
          </a:solidFill>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454</Words>
  <Application>Microsoft Office PowerPoint</Application>
  <PresentationFormat>Custom</PresentationFormat>
  <Paragraphs>44</Paragraphs>
  <Slides>14</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Source Serif Pro</vt:lpstr>
      <vt:lpstr>Arial</vt:lpstr>
      <vt:lpstr>Calibri</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side by side with the holy spirit</dc:title>
  <cp:lastModifiedBy>Suzanne C. Simpson</cp:lastModifiedBy>
  <cp:revision>5</cp:revision>
  <dcterms:created xsi:type="dcterms:W3CDTF">2006-08-16T00:00:00Z</dcterms:created>
  <dcterms:modified xsi:type="dcterms:W3CDTF">2020-09-22T13:06:01Z</dcterms:modified>
  <dc:identifier>DADpHWzs9N0</dc:identifier>
</cp:coreProperties>
</file>