
<file path=[Content_Types].xml><?xml version="1.0" encoding="utf-8"?>
<Types xmlns="http://schemas.openxmlformats.org/package/2006/content-types">
  <Override PartName="/ppt/slides/slide45.xml" ContentType="application/vnd.openxmlformats-officedocument.presentationml.slide+xml"/>
  <Override PartName="/ppt/drawings/drawing1.xml" ContentType="application/vnd.openxmlformats-officedocument.drawingml.chartshapes+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Override PartName="/ppt/slides/slide46.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ppt/charts/chart1.xml" ContentType="application/vnd.openxmlformats-officedocument.drawingml.chart+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Default Extension="xlsx" ContentType="application/vnd.openxmlformats-officedocument.spreadsheetml.sheet"/>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s/slide49.xml" ContentType="application/vnd.openxmlformats-officedocument.presentationml.slide+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1"/>
  </p:notesMasterIdLst>
  <p:sldIdLst>
    <p:sldId id="378" r:id="rId2"/>
    <p:sldId id="356" r:id="rId3"/>
    <p:sldId id="344" r:id="rId4"/>
    <p:sldId id="379" r:id="rId5"/>
    <p:sldId id="357" r:id="rId6"/>
    <p:sldId id="359" r:id="rId7"/>
    <p:sldId id="358" r:id="rId8"/>
    <p:sldId id="360" r:id="rId9"/>
    <p:sldId id="361" r:id="rId10"/>
    <p:sldId id="362" r:id="rId11"/>
    <p:sldId id="363" r:id="rId12"/>
    <p:sldId id="364" r:id="rId13"/>
    <p:sldId id="380" r:id="rId14"/>
    <p:sldId id="312" r:id="rId15"/>
    <p:sldId id="320" r:id="rId16"/>
    <p:sldId id="322" r:id="rId17"/>
    <p:sldId id="323" r:id="rId18"/>
    <p:sldId id="324" r:id="rId19"/>
    <p:sldId id="325" r:id="rId20"/>
    <p:sldId id="353" r:id="rId21"/>
    <p:sldId id="370" r:id="rId22"/>
    <p:sldId id="350" r:id="rId23"/>
    <p:sldId id="371" r:id="rId24"/>
    <p:sldId id="327" r:id="rId25"/>
    <p:sldId id="329" r:id="rId26"/>
    <p:sldId id="330" r:id="rId27"/>
    <p:sldId id="331" r:id="rId28"/>
    <p:sldId id="332" r:id="rId29"/>
    <p:sldId id="354" r:id="rId30"/>
    <p:sldId id="333" r:id="rId31"/>
    <p:sldId id="351" r:id="rId32"/>
    <p:sldId id="372" r:id="rId33"/>
    <p:sldId id="334" r:id="rId34"/>
    <p:sldId id="336" r:id="rId35"/>
    <p:sldId id="337" r:id="rId36"/>
    <p:sldId id="338" r:id="rId37"/>
    <p:sldId id="339" r:id="rId38"/>
    <p:sldId id="352" r:id="rId39"/>
    <p:sldId id="373" r:id="rId40"/>
    <p:sldId id="365" r:id="rId41"/>
    <p:sldId id="366" r:id="rId42"/>
    <p:sldId id="381" r:id="rId43"/>
    <p:sldId id="346" r:id="rId44"/>
    <p:sldId id="375" r:id="rId45"/>
    <p:sldId id="341" r:id="rId46"/>
    <p:sldId id="347" r:id="rId47"/>
    <p:sldId id="367" r:id="rId48"/>
    <p:sldId id="369" r:id="rId49"/>
    <p:sldId id="368"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EF9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p:restoredLeft sz="15620"/>
    <p:restoredTop sz="94660"/>
  </p:normalViewPr>
  <p:slideViewPr>
    <p:cSldViewPr snapToGrid="0" snapToObjects="1">
      <p:cViewPr varScale="1">
        <p:scale>
          <a:sx n="132" d="100"/>
          <a:sy n="132" d="100"/>
        </p:scale>
        <p:origin x="-177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pieChart>
        <c:varyColors val="1"/>
        <c:firstSliceAng val="0"/>
      </c:pieChart>
    </c:plotArea>
    <c:legend>
      <c:legendPos val="b"/>
      <c:layout>
        <c:manualLayout>
          <c:xMode val="edge"/>
          <c:yMode val="edge"/>
          <c:x val="0.980043379994167"/>
          <c:y val="0.86599735791035"/>
          <c:w val="0.0199566200058326"/>
          <c:h val="0.0161492703320818"/>
        </c:manualLayout>
      </c:layout>
      <c:txPr>
        <a:bodyPr/>
        <a:lstStyle/>
        <a:p>
          <a:pPr>
            <a:defRPr lang="en-GB"/>
          </a:pPr>
          <a:endParaRPr lang="en-US"/>
        </a:p>
      </c:txPr>
    </c:legend>
    <c:plotVisOnly val="1"/>
    <c:dispBlanksAs val="zero"/>
  </c:chart>
  <c:txPr>
    <a:bodyPr/>
    <a:lstStyle/>
    <a:p>
      <a:pPr>
        <a:defRPr sz="1800"/>
      </a:pPr>
      <a:endParaRPr lang="en-US"/>
    </a:p>
  </c:txPr>
  <c:externalData r:id="rId1"/>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12.png"/></Relationships>
</file>

<file path=ppt/drawings/drawing1.xml><?xml version="1.0" encoding="utf-8"?>
<c:userShapes xmlns:c="http://schemas.openxmlformats.org/drawingml/2006/chart">
  <cdr:relSizeAnchor xmlns:cdr="http://schemas.openxmlformats.org/drawingml/2006/chartDrawing">
    <cdr:from>
      <cdr:x>0</cdr:x>
      <cdr:y>0.41163</cdr:y>
    </cdr:from>
    <cdr:to>
      <cdr:x>0.12025</cdr:x>
      <cdr:y>0.5</cdr:y>
    </cdr:to>
    <cdr:sp macro="" textlink="">
      <cdr:nvSpPr>
        <cdr:cNvPr id="3" name="Right Arrow 2"/>
        <cdr:cNvSpPr/>
      </cdr:nvSpPr>
      <cdr:spPr>
        <a:xfrm xmlns:a="http://schemas.openxmlformats.org/drawingml/2006/main">
          <a:off x="0" y="2295873"/>
          <a:ext cx="978462" cy="492868"/>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0.17142</cdr:x>
      <cdr:y>0</cdr:y>
    </cdr:from>
    <cdr:to>
      <cdr:x>0.87787</cdr:x>
      <cdr:y>0.97036</cdr:y>
    </cdr:to>
    <cdr:sp macro="" textlink="">
      <cdr:nvSpPr>
        <cdr:cNvPr id="5" name="Flowchart: Connector 4"/>
        <cdr:cNvSpPr/>
      </cdr:nvSpPr>
      <cdr:spPr>
        <a:xfrm xmlns:a="http://schemas.openxmlformats.org/drawingml/2006/main">
          <a:off x="1394838" y="0"/>
          <a:ext cx="5748271" cy="5412193"/>
        </a:xfrm>
        <a:prstGeom xmlns:a="http://schemas.openxmlformats.org/drawingml/2006/main" prst="flowChartConnector">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0.11908</cdr:x>
      <cdr:y>0.40793</cdr:y>
    </cdr:from>
    <cdr:to>
      <cdr:x>0.32473</cdr:x>
      <cdr:y>0.53089</cdr:y>
    </cdr:to>
    <cdr:sp macro="" textlink="">
      <cdr:nvSpPr>
        <cdr:cNvPr id="6" name="Flowchart: Merge 5"/>
        <cdr:cNvSpPr/>
      </cdr:nvSpPr>
      <cdr:spPr>
        <a:xfrm xmlns:a="http://schemas.openxmlformats.org/drawingml/2006/main" rot="16200000">
          <a:off x="1462696" y="1781463"/>
          <a:ext cx="685808" cy="1673355"/>
        </a:xfrm>
        <a:prstGeom xmlns:a="http://schemas.openxmlformats.org/drawingml/2006/main" prst="flowChartMerge">
          <a:avLst/>
        </a:prstGeom>
        <a:solidFill xmlns:a="http://schemas.openxmlformats.org/drawingml/2006/main">
          <a:srgbClr val="FFC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0.26052</cdr:x>
      <cdr:y>0.29758</cdr:y>
    </cdr:from>
    <cdr:to>
      <cdr:x>0.41365</cdr:x>
      <cdr:y>0.64221</cdr:y>
    </cdr:to>
    <cdr:pic>
      <cdr:nvPicPr>
        <cdr:cNvPr id="7" name="Picture 6"/>
        <cdr:cNvPicPr>
          <a:picLocks xmlns:a="http://schemas.openxmlformats.org/drawingml/2006/main" noChangeAspect="1"/>
        </cdr:cNvPicPr>
      </cdr:nvPicPr>
      <cdr:blipFill>
        <a:blip xmlns:a="http://schemas.openxmlformats.org/drawingml/2006/main" xmlns:r="http://schemas.openxmlformats.org/officeDocument/2006/relationships" r:embed="rId1"/>
        <a:srcRect xmlns:a="http://schemas.openxmlformats.org/drawingml/2006/main" r="56217" b="8433"/>
        <a:stretch xmlns:a="http://schemas.openxmlformats.org/drawingml/2006/main">
          <a:fillRect/>
        </a:stretch>
      </cdr:blipFill>
      <cdr:spPr>
        <a:xfrm xmlns:a="http://schemas.openxmlformats.org/drawingml/2006/main">
          <a:off x="2119795" y="1659750"/>
          <a:ext cx="1246040" cy="1922147"/>
        </a:xfrm>
        <a:prstGeom xmlns:a="http://schemas.openxmlformats.org/drawingml/2006/main" prst="rect">
          <a:avLst/>
        </a:prstGeom>
      </cdr:spPr>
    </cdr:pic>
  </cdr:relSizeAnchor>
  <cdr:relSizeAnchor xmlns:cdr="http://schemas.openxmlformats.org/drawingml/2006/chartDrawing">
    <cdr:from>
      <cdr:x>0.41365</cdr:x>
      <cdr:y>0.14351</cdr:y>
    </cdr:from>
    <cdr:to>
      <cdr:x>0.70585</cdr:x>
      <cdr:y>0.20514</cdr:y>
    </cdr:to>
    <cdr:sp macro="" textlink="">
      <cdr:nvSpPr>
        <cdr:cNvPr id="8" name="TextBox 7"/>
        <cdr:cNvSpPr txBox="1"/>
      </cdr:nvSpPr>
      <cdr:spPr>
        <a:xfrm xmlns:a="http://schemas.openxmlformats.org/drawingml/2006/main">
          <a:off x="3365835" y="800409"/>
          <a:ext cx="2377607" cy="343736"/>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400" dirty="0" smtClean="0"/>
            <a:t>Beloved Son</a:t>
          </a:r>
          <a:endParaRPr lang="en-US" sz="2400" dirty="0"/>
        </a:p>
      </cdr:txBody>
    </cdr:sp>
  </cdr:relSizeAnchor>
  <cdr:relSizeAnchor xmlns:cdr="http://schemas.openxmlformats.org/drawingml/2006/chartDrawing">
    <cdr:from>
      <cdr:x>0.45306</cdr:x>
      <cdr:y>0.28388</cdr:y>
    </cdr:from>
    <cdr:to>
      <cdr:x>0.73402</cdr:x>
      <cdr:y>0.36434</cdr:y>
    </cdr:to>
    <cdr:sp macro="" textlink="">
      <cdr:nvSpPr>
        <cdr:cNvPr id="9" name="TextBox 8"/>
        <cdr:cNvSpPr txBox="1"/>
      </cdr:nvSpPr>
      <cdr:spPr>
        <a:xfrm xmlns:a="http://schemas.openxmlformats.org/drawingml/2006/main">
          <a:off x="3686508" y="1583363"/>
          <a:ext cx="2286102" cy="44876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400" dirty="0" smtClean="0"/>
            <a:t>Devoted Father</a:t>
          </a:r>
          <a:endParaRPr lang="en-US" sz="2400" dirty="0"/>
        </a:p>
      </cdr:txBody>
    </cdr:sp>
  </cdr:relSizeAnchor>
  <cdr:relSizeAnchor xmlns:cdr="http://schemas.openxmlformats.org/drawingml/2006/chartDrawing">
    <cdr:from>
      <cdr:x>0.5486</cdr:x>
      <cdr:y>0.46662</cdr:y>
    </cdr:from>
    <cdr:to>
      <cdr:x>0.77978</cdr:x>
      <cdr:y>0.53338</cdr:y>
    </cdr:to>
    <cdr:sp macro="" textlink="">
      <cdr:nvSpPr>
        <cdr:cNvPr id="10" name="TextBox 9"/>
        <cdr:cNvSpPr txBox="1"/>
      </cdr:nvSpPr>
      <cdr:spPr>
        <a:xfrm xmlns:a="http://schemas.openxmlformats.org/drawingml/2006/main">
          <a:off x="4463926" y="2602551"/>
          <a:ext cx="1881079" cy="37238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400" dirty="0" smtClean="0"/>
            <a:t>Able Athlete</a:t>
          </a:r>
          <a:endParaRPr lang="en-US" sz="2400" dirty="0"/>
        </a:p>
      </cdr:txBody>
    </cdr:sp>
  </cdr:relSizeAnchor>
  <cdr:relSizeAnchor xmlns:cdr="http://schemas.openxmlformats.org/drawingml/2006/chartDrawing">
    <cdr:from>
      <cdr:x>0.46059</cdr:x>
      <cdr:y>0.65537</cdr:y>
    </cdr:from>
    <cdr:to>
      <cdr:x>0.80442</cdr:x>
      <cdr:y>0.72898</cdr:y>
    </cdr:to>
    <cdr:sp macro="" textlink="">
      <cdr:nvSpPr>
        <cdr:cNvPr id="11" name="TextBox 10"/>
        <cdr:cNvSpPr txBox="1"/>
      </cdr:nvSpPr>
      <cdr:spPr>
        <a:xfrm xmlns:a="http://schemas.openxmlformats.org/drawingml/2006/main">
          <a:off x="3747781" y="3655324"/>
          <a:ext cx="2797745" cy="410573"/>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400" dirty="0" smtClean="0"/>
            <a:t>Talented Musician</a:t>
          </a:r>
          <a:endParaRPr lang="en-US" sz="2400" dirty="0"/>
        </a:p>
      </cdr:txBody>
    </cdr:sp>
  </cdr:relSizeAnchor>
  <cdr:relSizeAnchor xmlns:cdr="http://schemas.openxmlformats.org/drawingml/2006/chartDrawing">
    <cdr:from>
      <cdr:x>0.40074</cdr:x>
      <cdr:y>0.77178</cdr:y>
    </cdr:from>
    <cdr:to>
      <cdr:x>0.70937</cdr:x>
      <cdr:y>0.86594</cdr:y>
    </cdr:to>
    <cdr:sp macro="" textlink="">
      <cdr:nvSpPr>
        <cdr:cNvPr id="12" name="TextBox 11"/>
        <cdr:cNvSpPr txBox="1"/>
      </cdr:nvSpPr>
      <cdr:spPr>
        <a:xfrm xmlns:a="http://schemas.openxmlformats.org/drawingml/2006/main">
          <a:off x="3260801" y="4304601"/>
          <a:ext cx="2511288" cy="525152"/>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400" dirty="0" smtClean="0"/>
            <a:t>Fellow believer</a:t>
          </a:r>
          <a:endParaRPr lang="en-US" sz="2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73FDE1-D047-A441-9FB9-052A677CDE1E}" type="datetimeFigureOut">
              <a:rPr lang="en-US" smtClean="0"/>
              <a:pPr/>
              <a:t>1/17/17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531CE4-B381-6843-9F76-3CFF4D4DE24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38D68D-3790-A54D-9A10-F8B33914EACF}" type="slidenum">
              <a:rPr lang="en-US">
                <a:latin typeface="Tahoma" charset="0"/>
                <a:ea typeface="ＭＳ Ｐゴシック" charset="-128"/>
                <a:cs typeface="ＭＳ Ｐゴシック" charset="-128"/>
              </a:rPr>
              <a:pPr fontAlgn="base">
                <a:spcBef>
                  <a:spcPct val="0"/>
                </a:spcBef>
                <a:spcAft>
                  <a:spcPct val="0"/>
                </a:spcAft>
              </a:pPr>
              <a:t>1</a:t>
            </a:fld>
            <a:endParaRPr lang="en-US">
              <a:latin typeface="Tahoma"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B5C0AEE4-E2E3-E943-A01A-D36F7136811E}" type="datetimeFigureOut">
              <a:rPr lang="en-US" smtClean="0"/>
              <a:pPr/>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69865-854D-CF40-8FD5-F778B720ECD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5C0AEE4-E2E3-E943-A01A-D36F7136811E}" type="datetimeFigureOut">
              <a:rPr lang="en-US" smtClean="0"/>
              <a:pPr/>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69865-854D-CF40-8FD5-F778B720ECD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5C0AEE4-E2E3-E943-A01A-D36F7136811E}" type="datetimeFigureOut">
              <a:rPr lang="en-US" smtClean="0"/>
              <a:pPr/>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69865-854D-CF40-8FD5-F778B720ECD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5C0AEE4-E2E3-E943-A01A-D36F7136811E}" type="datetimeFigureOut">
              <a:rPr lang="en-US" smtClean="0"/>
              <a:pPr/>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69865-854D-CF40-8FD5-F778B720ECD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5C0AEE4-E2E3-E943-A01A-D36F7136811E}" type="datetimeFigureOut">
              <a:rPr lang="en-US" smtClean="0"/>
              <a:pPr/>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69865-854D-CF40-8FD5-F778B720ECD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B5C0AEE4-E2E3-E943-A01A-D36F7136811E}" type="datetimeFigureOut">
              <a:rPr lang="en-US" smtClean="0"/>
              <a:pPr/>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69865-854D-CF40-8FD5-F778B720ECD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B5C0AEE4-E2E3-E943-A01A-D36F7136811E}" type="datetimeFigureOut">
              <a:rPr lang="en-US" smtClean="0"/>
              <a:pPr/>
              <a:t>1/17/17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369865-854D-CF40-8FD5-F778B720ECD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B5C0AEE4-E2E3-E943-A01A-D36F7136811E}" type="datetimeFigureOut">
              <a:rPr lang="en-US" smtClean="0"/>
              <a:pPr/>
              <a:t>1/17/17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369865-854D-CF40-8FD5-F778B720ECD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C0AEE4-E2E3-E943-A01A-D36F7136811E}" type="datetimeFigureOut">
              <a:rPr lang="en-US" smtClean="0"/>
              <a:pPr/>
              <a:t>1/17/17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369865-854D-CF40-8FD5-F778B720ECD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5C0AEE4-E2E3-E943-A01A-D36F7136811E}" type="datetimeFigureOut">
              <a:rPr lang="en-US" smtClean="0"/>
              <a:pPr/>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69865-854D-CF40-8FD5-F778B720ECD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5C0AEE4-E2E3-E943-A01A-D36F7136811E}" type="datetimeFigureOut">
              <a:rPr lang="en-US" smtClean="0"/>
              <a:pPr/>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69865-854D-CF40-8FD5-F778B720ECD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C0AEE4-E2E3-E943-A01A-D36F7136811E}" type="datetimeFigureOut">
              <a:rPr lang="en-US" smtClean="0"/>
              <a:pPr/>
              <a:t>1/17/17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69865-854D-CF40-8FD5-F778B720ECD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93725"/>
            <a:ext cx="7772400" cy="2530475"/>
          </a:xfrm>
        </p:spPr>
        <p:txBody>
          <a:bodyPr rtlCol="0">
            <a:normAutofit/>
          </a:bodyPr>
          <a:lstStyle/>
          <a:p>
            <a:pPr fontAlgn="auto">
              <a:spcAft>
                <a:spcPts val="0"/>
              </a:spcAft>
              <a:defRPr/>
            </a:pPr>
            <a:r>
              <a:rPr lang="en-US" dirty="0" smtClean="0">
                <a:ea typeface="+mj-ea"/>
                <a:cs typeface="+mj-cs"/>
              </a:rPr>
              <a:t/>
            </a:r>
            <a:br>
              <a:rPr lang="en-US" dirty="0" smtClean="0">
                <a:ea typeface="+mj-ea"/>
                <a:cs typeface="+mj-cs"/>
              </a:rPr>
            </a:br>
            <a:r>
              <a:rPr lang="en-US" dirty="0" smtClean="0">
                <a:ea typeface="+mj-ea"/>
                <a:cs typeface="+mj-cs"/>
              </a:rPr>
              <a:t/>
            </a:r>
            <a:br>
              <a:rPr lang="en-US" dirty="0" smtClean="0">
                <a:ea typeface="+mj-ea"/>
                <a:cs typeface="+mj-cs"/>
              </a:rPr>
            </a:br>
            <a:r>
              <a:rPr lang="en-US" sz="4000" dirty="0" smtClean="0">
                <a:solidFill>
                  <a:srgbClr val="0000FF"/>
                </a:solidFill>
              </a:rPr>
              <a:t>Maintaining Healthy Congregations</a:t>
            </a:r>
            <a:endParaRPr lang="en-US" sz="4000" dirty="0">
              <a:solidFill>
                <a:srgbClr val="0000FF"/>
              </a:solidFill>
              <a:ea typeface="+mj-ea"/>
              <a:cs typeface="+mj-cs"/>
            </a:endParaRPr>
          </a:p>
        </p:txBody>
      </p:sp>
      <p:sp>
        <p:nvSpPr>
          <p:cNvPr id="3" name="Subtitle 2"/>
          <p:cNvSpPr>
            <a:spLocks noGrp="1"/>
          </p:cNvSpPr>
          <p:nvPr>
            <p:ph type="subTitle" idx="1"/>
          </p:nvPr>
        </p:nvSpPr>
        <p:spPr>
          <a:xfrm>
            <a:off x="1371600" y="3657600"/>
            <a:ext cx="6400800" cy="1981200"/>
          </a:xfrm>
        </p:spPr>
        <p:txBody>
          <a:bodyPr rtlCol="0">
            <a:normAutofit/>
          </a:bodyPr>
          <a:lstStyle/>
          <a:p>
            <a:pPr fontAlgn="auto">
              <a:lnSpc>
                <a:spcPct val="80000"/>
              </a:lnSpc>
              <a:spcAft>
                <a:spcPts val="0"/>
              </a:spcAft>
              <a:buFont typeface="Wingdings" pitchFamily="-109" charset="2"/>
              <a:buNone/>
              <a:defRPr/>
            </a:pPr>
            <a:r>
              <a:rPr lang="en-US" b="1" dirty="0" smtClean="0">
                <a:solidFill>
                  <a:srgbClr val="0000FF"/>
                </a:solidFill>
                <a:effectLst>
                  <a:outerShdw blurRad="38100" dist="38100" dir="2700000" algn="tl">
                    <a:srgbClr val="DDDDDD"/>
                  </a:outerShdw>
                </a:effectLst>
                <a:ea typeface="ＭＳ Ｐゴシック" pitchFamily="-109" charset="-128"/>
                <a:cs typeface="ＭＳ Ｐゴシック" pitchFamily="-109" charset="-128"/>
              </a:rPr>
              <a:t>Bible Study - Ephesians 4:1-6</a:t>
            </a:r>
          </a:p>
          <a:p>
            <a:pPr fontAlgn="auto">
              <a:lnSpc>
                <a:spcPct val="80000"/>
              </a:lnSpc>
              <a:spcAft>
                <a:spcPts val="0"/>
              </a:spcAft>
              <a:buFont typeface="Wingdings" pitchFamily="-109" charset="2"/>
              <a:buNone/>
              <a:defRPr/>
            </a:pPr>
            <a:endParaRPr lang="en-US" sz="2700" b="1" dirty="0" smtClean="0">
              <a:solidFill>
                <a:srgbClr val="0000FF"/>
              </a:solidFill>
              <a:effectLst>
                <a:outerShdw blurRad="38100" dist="38100" dir="2700000" algn="tl">
                  <a:srgbClr val="DDDDDD"/>
                </a:outerShdw>
              </a:effectLst>
              <a:ea typeface="ＭＳ Ｐゴシック" pitchFamily="-109" charset="-128"/>
              <a:cs typeface="ＭＳ Ｐゴシック" pitchFamily="-109" charset="-128"/>
            </a:endParaRPr>
          </a:p>
          <a:p>
            <a:pPr fontAlgn="auto">
              <a:lnSpc>
                <a:spcPct val="80000"/>
              </a:lnSpc>
              <a:spcAft>
                <a:spcPts val="0"/>
              </a:spcAft>
              <a:buFont typeface="Wingdings" pitchFamily="-109" charset="2"/>
              <a:buNone/>
              <a:defRPr/>
            </a:pPr>
            <a:r>
              <a:rPr lang="en-US" sz="3600" b="1" dirty="0" smtClean="0">
                <a:solidFill>
                  <a:srgbClr val="0000FF"/>
                </a:solidFill>
                <a:effectLst>
                  <a:outerShdw blurRad="38100" dist="38100" dir="2700000" algn="tl">
                    <a:srgbClr val="DDDDDD"/>
                  </a:outerShdw>
                </a:effectLst>
                <a:ea typeface="ＭＳ Ｐゴシック" pitchFamily="-109" charset="-128"/>
                <a:cs typeface="ＭＳ Ｐゴシック" pitchFamily="-109" charset="-128"/>
              </a:rPr>
              <a:t>Living with Difference</a:t>
            </a:r>
            <a:endParaRPr lang="en-US" sz="3600" b="1" dirty="0" smtClean="0">
              <a:solidFill>
                <a:srgbClr val="0000FF"/>
              </a:solidFill>
              <a:effectLst>
                <a:outerShdw blurRad="38100" dist="38100" dir="2700000" algn="tl">
                  <a:srgbClr val="DDDDDD"/>
                </a:outerShdw>
              </a:effectLst>
              <a:ea typeface="ＭＳ Ｐゴシック" pitchFamily="-109" charset="-128"/>
              <a:cs typeface="ＭＳ Ｐゴシック" pitchFamily="-109" charset="-128"/>
            </a:endParaRPr>
          </a:p>
          <a:p>
            <a:pPr fontAlgn="auto">
              <a:lnSpc>
                <a:spcPct val="80000"/>
              </a:lnSpc>
              <a:spcAft>
                <a:spcPts val="0"/>
              </a:spcAft>
              <a:buFont typeface="Wingdings" pitchFamily="-109" charset="2"/>
              <a:buNone/>
              <a:defRPr/>
            </a:pPr>
            <a:endParaRPr lang="en-US" sz="2000" b="1" dirty="0" smtClean="0">
              <a:solidFill>
                <a:srgbClr val="0000FF"/>
              </a:solidFill>
              <a:effectLst>
                <a:outerShdw blurRad="38100" dist="38100" dir="2700000" algn="tl">
                  <a:srgbClr val="DDDDDD"/>
                </a:outerShdw>
              </a:effectLst>
              <a:ea typeface="ＭＳ Ｐゴシック" pitchFamily="-109" charset="-128"/>
              <a:cs typeface="ＭＳ Ｐゴシック" pitchFamily="-109" charset="-128"/>
            </a:endParaRPr>
          </a:p>
        </p:txBody>
      </p:sp>
      <p:pic>
        <p:nvPicPr>
          <p:cNvPr id="14340" name="Picture 3"/>
          <p:cNvPicPr>
            <a:picLocks noChangeAspect="1"/>
          </p:cNvPicPr>
          <p:nvPr/>
        </p:nvPicPr>
        <p:blipFill>
          <a:blip r:embed="rId3"/>
          <a:srcRect/>
          <a:stretch>
            <a:fillRect/>
          </a:stretch>
        </p:blipFill>
        <p:spPr bwMode="auto">
          <a:xfrm>
            <a:off x="685800" y="776288"/>
            <a:ext cx="2717800" cy="96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04002"/>
            <a:ext cx="8229600" cy="5322161"/>
          </a:xfrm>
        </p:spPr>
        <p:txBody>
          <a:bodyPr>
            <a:normAutofit/>
          </a:bodyPr>
          <a:lstStyle/>
          <a:p>
            <a:pPr algn="ctr">
              <a:buNone/>
            </a:pPr>
            <a:r>
              <a:rPr lang="en-US" sz="4400" dirty="0" smtClean="0"/>
              <a:t>Humility </a:t>
            </a:r>
          </a:p>
          <a:p>
            <a:pPr algn="ctr">
              <a:buNone/>
            </a:pPr>
            <a:endParaRPr lang="en-US" sz="4400" dirty="0" smtClean="0"/>
          </a:p>
          <a:p>
            <a:pPr algn="ctr">
              <a:buNone/>
            </a:pPr>
            <a:r>
              <a:rPr lang="en-US" sz="4000" dirty="0" smtClean="0"/>
              <a:t>demands that we  </a:t>
            </a:r>
          </a:p>
          <a:p>
            <a:pPr algn="ctr">
              <a:buNone/>
            </a:pPr>
            <a:endParaRPr lang="en-US" sz="4000" dirty="0" smtClean="0"/>
          </a:p>
          <a:p>
            <a:pPr algn="ctr">
              <a:buNone/>
            </a:pPr>
            <a:r>
              <a:rPr lang="en-US" sz="4800" b="1" dirty="0" smtClean="0"/>
              <a:t>watch our language</a:t>
            </a:r>
            <a:endParaRPr lang="en-US" sz="48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20530"/>
            <a:ext cx="8229600" cy="812030"/>
          </a:xfrm>
        </p:spPr>
        <p:txBody>
          <a:bodyPr>
            <a:normAutofit fontScale="90000"/>
          </a:bodyPr>
          <a:lstStyle/>
          <a:p>
            <a:r>
              <a:rPr lang="en-GB" sz="5333" b="1" dirty="0" smtClean="0"/>
              <a:t/>
            </a:r>
            <a:br>
              <a:rPr lang="en-GB" sz="5333" b="1" dirty="0" smtClean="0"/>
            </a:br>
            <a:r>
              <a:rPr lang="en-GB" sz="4889" b="1" dirty="0" smtClean="0"/>
              <a:t>Biblical Virtues for Living Together </a:t>
            </a:r>
            <a:r>
              <a:rPr lang="en-US" dirty="0" smtClean="0"/>
              <a:t/>
            </a:r>
            <a:br>
              <a:rPr lang="en-US" dirty="0" smtClean="0"/>
            </a:br>
            <a:endParaRPr lang="en-US" dirty="0"/>
          </a:p>
        </p:txBody>
      </p:sp>
      <p:sp>
        <p:nvSpPr>
          <p:cNvPr id="3" name="Content Placeholder 2"/>
          <p:cNvSpPr>
            <a:spLocks noGrp="1"/>
          </p:cNvSpPr>
          <p:nvPr>
            <p:ph idx="1"/>
          </p:nvPr>
        </p:nvSpPr>
        <p:spPr>
          <a:xfrm>
            <a:off x="457200" y="2082125"/>
            <a:ext cx="8229600" cy="4044038"/>
          </a:xfrm>
        </p:spPr>
        <p:txBody>
          <a:bodyPr>
            <a:normAutofit/>
          </a:bodyPr>
          <a:lstStyle/>
          <a:p>
            <a:r>
              <a:rPr lang="en-US" sz="4800" dirty="0" smtClean="0"/>
              <a:t>Humility</a:t>
            </a:r>
          </a:p>
          <a:p>
            <a:r>
              <a:rPr lang="en-US" sz="4800" b="1" dirty="0" smtClean="0"/>
              <a:t>Patience</a:t>
            </a:r>
          </a:p>
          <a:p>
            <a:pPr>
              <a:buNone/>
            </a:pPr>
            <a:endParaRPr lang="en-US" sz="4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EF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	"We appeal to you, brothers and sisters… </a:t>
            </a:r>
          </a:p>
          <a:p>
            <a:pPr>
              <a:buNone/>
            </a:pPr>
            <a:r>
              <a:rPr lang="en-US" dirty="0" smtClean="0"/>
              <a:t>      Be at peace among yourselves. And we 	urge you, beloved, to admonish the idlers,</a:t>
            </a:r>
          </a:p>
          <a:p>
            <a:pPr>
              <a:buNone/>
            </a:pPr>
            <a:r>
              <a:rPr lang="en-US" dirty="0" smtClean="0"/>
              <a:t>     encourage the faint hearted, help the 	weak,</a:t>
            </a:r>
          </a:p>
          <a:p>
            <a:pPr>
              <a:buNone/>
            </a:pPr>
            <a:r>
              <a:rPr lang="en-US" dirty="0" smtClean="0"/>
              <a:t>     be </a:t>
            </a:r>
            <a:r>
              <a:rPr lang="en-US" u="sng" dirty="0" smtClean="0"/>
              <a:t>patient</a:t>
            </a:r>
            <a:r>
              <a:rPr lang="en-US" dirty="0" smtClean="0"/>
              <a:t> with all of them" </a:t>
            </a:r>
          </a:p>
          <a:p>
            <a:pPr>
              <a:buNone/>
            </a:pPr>
            <a:endParaRPr lang="en-US" dirty="0" smtClean="0"/>
          </a:p>
          <a:p>
            <a:pPr>
              <a:buNone/>
            </a:pPr>
            <a:r>
              <a:rPr lang="en-US" dirty="0" smtClean="0"/>
              <a:t>     (1 Thessalonians 5:13-14, NSRV).</a:t>
            </a:r>
            <a:endParaRPr lang="en-GB" dirty="0" smtClean="0"/>
          </a:p>
          <a:p>
            <a:pPr>
              <a:buNone/>
            </a:pP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040800" y="1518165"/>
            <a:ext cx="7333342" cy="4524316"/>
          </a:xfrm>
          <a:prstGeom prst="rect">
            <a:avLst/>
          </a:prstGeom>
          <a:noFill/>
        </p:spPr>
        <p:txBody>
          <a:bodyPr wrap="square" rtlCol="0">
            <a:spAutoFit/>
          </a:bodyPr>
          <a:lstStyle/>
          <a:p>
            <a:r>
              <a:rPr lang="en-US" sz="3600" dirty="0" smtClean="0"/>
              <a:t>“For now we see in a mirror, dimly, but then we will see face to face.  Now, I know only in part, then I will know fully, even as I have been fully known.”  </a:t>
            </a:r>
          </a:p>
          <a:p>
            <a:endParaRPr lang="en-US" sz="3600" dirty="0" smtClean="0"/>
          </a:p>
          <a:p>
            <a:r>
              <a:rPr lang="en-US" sz="3600" dirty="0" smtClean="0"/>
              <a:t>I Corinthians 13:12</a:t>
            </a:r>
            <a:endParaRPr lang="en-GB" sz="3600" dirty="0" smtClean="0"/>
          </a:p>
          <a:p>
            <a:endParaRPr lang="en-US" sz="3600"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CFFCC"/>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764704"/>
            <a:ext cx="7772400" cy="936104"/>
          </a:xfrm>
        </p:spPr>
        <p:txBody>
          <a:bodyPr/>
          <a:lstStyle/>
          <a:p>
            <a:endParaRPr lang="en-US" dirty="0">
              <a:solidFill>
                <a:schemeClr val="bg1"/>
              </a:solidFill>
            </a:endParaRPr>
          </a:p>
        </p:txBody>
      </p:sp>
      <p:sp>
        <p:nvSpPr>
          <p:cNvPr id="5123" name="Rectangle 3"/>
          <p:cNvSpPr>
            <a:spLocks noGrp="1" noChangeArrowheads="1"/>
          </p:cNvSpPr>
          <p:nvPr>
            <p:ph type="subTitle" idx="1"/>
          </p:nvPr>
        </p:nvSpPr>
        <p:spPr>
          <a:xfrm>
            <a:off x="685801" y="1509541"/>
            <a:ext cx="7923378" cy="4281659"/>
          </a:xfrm>
        </p:spPr>
        <p:txBody>
          <a:bodyPr>
            <a:normAutofit/>
          </a:bodyPr>
          <a:lstStyle/>
          <a:p>
            <a:r>
              <a:rPr lang="en-US" dirty="0">
                <a:solidFill>
                  <a:schemeClr val="tx1"/>
                </a:solidFill>
              </a:rPr>
              <a:t>There is a house </a:t>
            </a:r>
            <a:r>
              <a:rPr lang="en-US" dirty="0" smtClean="0">
                <a:solidFill>
                  <a:schemeClr val="tx1"/>
                </a:solidFill>
              </a:rPr>
              <a:t>next door to the church which belongs to your church.  </a:t>
            </a:r>
          </a:p>
          <a:p>
            <a:r>
              <a:rPr lang="en-US" dirty="0" smtClean="0">
                <a:solidFill>
                  <a:schemeClr val="tx1"/>
                </a:solidFill>
              </a:rPr>
              <a:t>It  </a:t>
            </a:r>
            <a:r>
              <a:rPr lang="en-US" dirty="0">
                <a:solidFill>
                  <a:schemeClr val="tx1"/>
                </a:solidFill>
              </a:rPr>
              <a:t>has become </a:t>
            </a:r>
            <a:r>
              <a:rPr lang="en-US" dirty="0" smtClean="0">
                <a:solidFill>
                  <a:schemeClr val="tx1"/>
                </a:solidFill>
              </a:rPr>
              <a:t>available to rent at a low rate. </a:t>
            </a:r>
            <a:r>
              <a:rPr lang="en-US" dirty="0">
                <a:solidFill>
                  <a:schemeClr val="tx1"/>
                </a:solidFill>
              </a:rPr>
              <a:t>You, as a </a:t>
            </a:r>
            <a:r>
              <a:rPr lang="en-US" dirty="0" smtClean="0">
                <a:solidFill>
                  <a:schemeClr val="tx1"/>
                </a:solidFill>
              </a:rPr>
              <a:t>group of  members, </a:t>
            </a:r>
            <a:r>
              <a:rPr lang="en-US" dirty="0">
                <a:solidFill>
                  <a:schemeClr val="tx1"/>
                </a:solidFill>
              </a:rPr>
              <a:t>have been given the task of allocating the house to an individual of your </a:t>
            </a:r>
            <a:r>
              <a:rPr lang="en-US" dirty="0" smtClean="0">
                <a:solidFill>
                  <a:schemeClr val="tx1"/>
                </a:solidFill>
              </a:rPr>
              <a:t>choice.  </a:t>
            </a:r>
          </a:p>
          <a:p>
            <a:r>
              <a:rPr lang="en-US" dirty="0" smtClean="0">
                <a:solidFill>
                  <a:schemeClr val="tx1"/>
                </a:solidFill>
              </a:rPr>
              <a:t>There are five applicants.</a:t>
            </a:r>
            <a:endParaRPr lang="en-US" dirty="0">
              <a:solidFill>
                <a:schemeClr val="tx1"/>
              </a:solidFill>
            </a:endParaRPr>
          </a:p>
          <a:p>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4" name="Picture 4" descr="IMG_1238"/>
          <p:cNvPicPr>
            <a:picLocks noChangeAspect="1" noChangeArrowheads="1"/>
          </p:cNvPicPr>
          <p:nvPr/>
        </p:nvPicPr>
        <p:blipFill>
          <a:blip r:embed="rId2" cstate="print"/>
          <a:srcRect/>
          <a:stretch>
            <a:fillRect/>
          </a:stretch>
        </p:blipFill>
        <p:spPr bwMode="auto">
          <a:xfrm>
            <a:off x="3276600" y="2133600"/>
            <a:ext cx="5410200" cy="3848100"/>
          </a:xfrm>
          <a:prstGeom prst="rect">
            <a:avLst/>
          </a:prstGeom>
          <a:noFill/>
        </p:spPr>
      </p:pic>
      <p:sp>
        <p:nvSpPr>
          <p:cNvPr id="20485" name="Text Box 5"/>
          <p:cNvSpPr txBox="1">
            <a:spLocks noChangeArrowheads="1"/>
          </p:cNvSpPr>
          <p:nvPr/>
        </p:nvSpPr>
        <p:spPr bwMode="auto">
          <a:xfrm>
            <a:off x="914400" y="990600"/>
            <a:ext cx="4419600" cy="579438"/>
          </a:xfrm>
          <a:prstGeom prst="rect">
            <a:avLst/>
          </a:prstGeom>
          <a:noFill/>
          <a:ln w="9525">
            <a:noFill/>
            <a:miter lim="800000"/>
            <a:headEnd/>
            <a:tailEnd/>
          </a:ln>
        </p:spPr>
        <p:txBody>
          <a:bodyPr>
            <a:spAutoFit/>
          </a:bodyPr>
          <a:lstStyle/>
          <a:p>
            <a:pPr>
              <a:spcBef>
                <a:spcPct val="50000"/>
              </a:spcBef>
            </a:pPr>
            <a:r>
              <a:rPr lang="en-US" sz="3200" dirty="0">
                <a:solidFill>
                  <a:srgbClr val="000000"/>
                </a:solidFill>
              </a:rPr>
              <a:t>Helen (40)</a:t>
            </a:r>
          </a:p>
        </p:txBody>
      </p:sp>
      <p:sp>
        <p:nvSpPr>
          <p:cNvPr id="4" name="Rectangle 3"/>
          <p:cNvSpPr>
            <a:spLocks noGrp="1" noChangeArrowheads="1"/>
          </p:cNvSpPr>
          <p:nvPr>
            <p:ph type="subTitle" idx="1"/>
          </p:nvPr>
        </p:nvSpPr>
        <p:spPr>
          <a:xfrm>
            <a:off x="285720" y="2857496"/>
            <a:ext cx="2786082" cy="2743200"/>
          </a:xfrm>
        </p:spPr>
        <p:txBody>
          <a:bodyPr/>
          <a:lstStyle/>
          <a:p>
            <a:r>
              <a:rPr lang="en-US" dirty="0" smtClean="0">
                <a:solidFill>
                  <a:srgbClr val="000000"/>
                </a:solidFill>
              </a:rPr>
              <a:t>Has a previous conviction as a  </a:t>
            </a:r>
            <a:r>
              <a:rPr lang="en-US" dirty="0">
                <a:solidFill>
                  <a:srgbClr val="000000"/>
                </a:solidFill>
              </a:rPr>
              <a:t>Drug Dealer</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8" name="Picture 4" descr="IMG_1044_1"/>
          <p:cNvPicPr>
            <a:picLocks noChangeAspect="1" noChangeArrowheads="1"/>
          </p:cNvPicPr>
          <p:nvPr/>
        </p:nvPicPr>
        <p:blipFill>
          <a:blip r:embed="rId2" cstate="print"/>
          <a:srcRect/>
          <a:stretch>
            <a:fillRect/>
          </a:stretch>
        </p:blipFill>
        <p:spPr bwMode="auto">
          <a:xfrm>
            <a:off x="3429000" y="2286000"/>
            <a:ext cx="5181600" cy="4078288"/>
          </a:xfrm>
          <a:prstGeom prst="rect">
            <a:avLst/>
          </a:prstGeom>
          <a:noFill/>
        </p:spPr>
      </p:pic>
      <p:sp>
        <p:nvSpPr>
          <p:cNvPr id="21509" name="Text Box 5"/>
          <p:cNvSpPr txBox="1">
            <a:spLocks noChangeArrowheads="1"/>
          </p:cNvSpPr>
          <p:nvPr/>
        </p:nvSpPr>
        <p:spPr bwMode="auto">
          <a:xfrm>
            <a:off x="1143000" y="1287463"/>
            <a:ext cx="2786058" cy="584775"/>
          </a:xfrm>
          <a:prstGeom prst="rect">
            <a:avLst/>
          </a:prstGeom>
          <a:noFill/>
          <a:ln w="9525">
            <a:noFill/>
            <a:miter lim="800000"/>
            <a:headEnd/>
            <a:tailEnd/>
          </a:ln>
        </p:spPr>
        <p:txBody>
          <a:bodyPr wrap="square">
            <a:spAutoFit/>
          </a:bodyPr>
          <a:lstStyle/>
          <a:p>
            <a:pPr>
              <a:spcBef>
                <a:spcPct val="50000"/>
              </a:spcBef>
            </a:pPr>
            <a:r>
              <a:rPr lang="en-US" sz="3200" dirty="0">
                <a:solidFill>
                  <a:srgbClr val="000000"/>
                </a:solidFill>
              </a:rPr>
              <a:t>Stephen (52)</a:t>
            </a:r>
          </a:p>
        </p:txBody>
      </p:sp>
      <p:sp>
        <p:nvSpPr>
          <p:cNvPr id="4" name="Rectangle 3"/>
          <p:cNvSpPr>
            <a:spLocks noGrp="1" noChangeArrowheads="1"/>
          </p:cNvSpPr>
          <p:nvPr>
            <p:ph type="subTitle" idx="1"/>
          </p:nvPr>
        </p:nvSpPr>
        <p:spPr>
          <a:xfrm>
            <a:off x="642910" y="3071810"/>
            <a:ext cx="2571768" cy="3124200"/>
          </a:xfrm>
        </p:spPr>
        <p:txBody>
          <a:bodyPr/>
          <a:lstStyle/>
          <a:p>
            <a:r>
              <a:rPr lang="en-US" dirty="0">
                <a:solidFill>
                  <a:srgbClr val="000000"/>
                </a:solidFill>
              </a:rPr>
              <a:t>Retired Bank </a:t>
            </a:r>
            <a:r>
              <a:rPr lang="en-US" dirty="0" smtClean="0">
                <a:solidFill>
                  <a:srgbClr val="000000"/>
                </a:solidFill>
              </a:rPr>
              <a:t>Manager and church  member</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990600" y="228600"/>
            <a:ext cx="2438400" cy="1311275"/>
          </a:xfrm>
          <a:prstGeom prst="rect">
            <a:avLst/>
          </a:prstGeom>
          <a:noFill/>
          <a:ln w="9525">
            <a:noFill/>
            <a:miter lim="800000"/>
            <a:headEnd/>
            <a:tailEnd/>
          </a:ln>
        </p:spPr>
        <p:txBody>
          <a:bodyPr>
            <a:spAutoFit/>
          </a:bodyPr>
          <a:lstStyle/>
          <a:p>
            <a:pPr>
              <a:spcBef>
                <a:spcPct val="50000"/>
              </a:spcBef>
            </a:pPr>
            <a:endParaRPr lang="en-US" sz="3200" dirty="0">
              <a:solidFill>
                <a:schemeClr val="bg1"/>
              </a:solidFill>
            </a:endParaRPr>
          </a:p>
          <a:p>
            <a:pPr>
              <a:spcBef>
                <a:spcPct val="50000"/>
              </a:spcBef>
            </a:pPr>
            <a:r>
              <a:rPr lang="en-US" sz="3200" dirty="0">
                <a:solidFill>
                  <a:srgbClr val="000000"/>
                </a:solidFill>
              </a:rPr>
              <a:t>Mary (32) </a:t>
            </a:r>
          </a:p>
        </p:txBody>
      </p:sp>
      <p:pic>
        <p:nvPicPr>
          <p:cNvPr id="17414" name="Picture 6" descr="image 15-young woman"/>
          <p:cNvPicPr>
            <a:picLocks noChangeAspect="1" noChangeArrowheads="1"/>
          </p:cNvPicPr>
          <p:nvPr/>
        </p:nvPicPr>
        <p:blipFill>
          <a:blip r:embed="rId2" cstate="print"/>
          <a:srcRect/>
          <a:stretch>
            <a:fillRect/>
          </a:stretch>
        </p:blipFill>
        <p:spPr bwMode="auto">
          <a:xfrm>
            <a:off x="2514600" y="2209800"/>
            <a:ext cx="6096000" cy="4129088"/>
          </a:xfrm>
          <a:prstGeom prst="rect">
            <a:avLst/>
          </a:prstGeom>
          <a:noFill/>
        </p:spPr>
      </p:pic>
      <p:sp>
        <p:nvSpPr>
          <p:cNvPr id="4" name="Rectangle 3"/>
          <p:cNvSpPr>
            <a:spLocks noGrp="1" noChangeArrowheads="1"/>
          </p:cNvSpPr>
          <p:nvPr>
            <p:ph type="subTitle" idx="1"/>
          </p:nvPr>
        </p:nvSpPr>
        <p:spPr>
          <a:xfrm>
            <a:off x="3714744" y="785794"/>
            <a:ext cx="4829196" cy="1143008"/>
          </a:xfrm>
        </p:spPr>
        <p:txBody>
          <a:bodyPr/>
          <a:lstStyle/>
          <a:p>
            <a:r>
              <a:rPr lang="en-US" dirty="0" smtClean="0">
                <a:solidFill>
                  <a:srgbClr val="000000"/>
                </a:solidFill>
              </a:rPr>
              <a:t>Primary School Teacher</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8" name="Picture 4" descr="IMG_0437_1"/>
          <p:cNvPicPr>
            <a:picLocks noChangeAspect="1" noChangeArrowheads="1"/>
          </p:cNvPicPr>
          <p:nvPr/>
        </p:nvPicPr>
        <p:blipFill>
          <a:blip r:embed="rId2" cstate="print"/>
          <a:srcRect/>
          <a:stretch>
            <a:fillRect/>
          </a:stretch>
        </p:blipFill>
        <p:spPr bwMode="auto">
          <a:xfrm>
            <a:off x="685800" y="609600"/>
            <a:ext cx="3670300" cy="5486400"/>
          </a:xfrm>
          <a:prstGeom prst="rect">
            <a:avLst/>
          </a:prstGeom>
          <a:noFill/>
        </p:spPr>
      </p:pic>
      <p:sp>
        <p:nvSpPr>
          <p:cNvPr id="16389" name="Text Box 5"/>
          <p:cNvSpPr txBox="1">
            <a:spLocks noChangeArrowheads="1"/>
          </p:cNvSpPr>
          <p:nvPr/>
        </p:nvSpPr>
        <p:spPr bwMode="auto">
          <a:xfrm>
            <a:off x="5486400" y="1295400"/>
            <a:ext cx="2819400" cy="1311275"/>
          </a:xfrm>
          <a:prstGeom prst="rect">
            <a:avLst/>
          </a:prstGeom>
          <a:noFill/>
          <a:ln w="9525">
            <a:noFill/>
            <a:miter lim="800000"/>
            <a:headEnd/>
            <a:tailEnd/>
          </a:ln>
        </p:spPr>
        <p:txBody>
          <a:bodyPr>
            <a:spAutoFit/>
          </a:bodyPr>
          <a:lstStyle/>
          <a:p>
            <a:pPr>
              <a:spcBef>
                <a:spcPct val="50000"/>
              </a:spcBef>
            </a:pPr>
            <a:endParaRPr lang="en-US" sz="3200" dirty="0">
              <a:solidFill>
                <a:schemeClr val="bg1"/>
              </a:solidFill>
            </a:endParaRPr>
          </a:p>
          <a:p>
            <a:pPr>
              <a:spcBef>
                <a:spcPct val="50000"/>
              </a:spcBef>
            </a:pPr>
            <a:r>
              <a:rPr lang="en-US" sz="3200" dirty="0" smtClean="0">
                <a:solidFill>
                  <a:srgbClr val="000000"/>
                </a:solidFill>
              </a:rPr>
              <a:t>Terry </a:t>
            </a:r>
            <a:r>
              <a:rPr lang="en-US" sz="3200" dirty="0">
                <a:solidFill>
                  <a:srgbClr val="000000"/>
                </a:solidFill>
              </a:rPr>
              <a:t>(36)</a:t>
            </a:r>
          </a:p>
        </p:txBody>
      </p:sp>
      <p:sp>
        <p:nvSpPr>
          <p:cNvPr id="4" name="Rectangle 3"/>
          <p:cNvSpPr>
            <a:spLocks noGrp="1" noChangeArrowheads="1"/>
          </p:cNvSpPr>
          <p:nvPr>
            <p:ph type="subTitle" idx="1"/>
          </p:nvPr>
        </p:nvSpPr>
        <p:spPr>
          <a:xfrm>
            <a:off x="5000628" y="3214686"/>
            <a:ext cx="3686156" cy="3200400"/>
          </a:xfrm>
        </p:spPr>
        <p:txBody>
          <a:bodyPr/>
          <a:lstStyle/>
          <a:p>
            <a:r>
              <a:rPr lang="en-US" dirty="0" smtClean="0">
                <a:solidFill>
                  <a:srgbClr val="000000"/>
                </a:solidFill>
              </a:rPr>
              <a:t>Sports enthusiast and local politician</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Text Box 5"/>
          <p:cNvSpPr txBox="1">
            <a:spLocks noChangeArrowheads="1"/>
          </p:cNvSpPr>
          <p:nvPr/>
        </p:nvSpPr>
        <p:spPr bwMode="auto">
          <a:xfrm>
            <a:off x="1066800" y="1600200"/>
            <a:ext cx="2667000" cy="579438"/>
          </a:xfrm>
          <a:prstGeom prst="rect">
            <a:avLst/>
          </a:prstGeom>
          <a:noFill/>
          <a:ln w="9525">
            <a:noFill/>
            <a:miter lim="800000"/>
            <a:headEnd/>
            <a:tailEnd/>
          </a:ln>
        </p:spPr>
        <p:txBody>
          <a:bodyPr>
            <a:spAutoFit/>
          </a:bodyPr>
          <a:lstStyle/>
          <a:p>
            <a:pPr>
              <a:spcBef>
                <a:spcPct val="50000"/>
              </a:spcBef>
            </a:pPr>
            <a:r>
              <a:rPr lang="en-US" sz="3200" dirty="0">
                <a:solidFill>
                  <a:srgbClr val="000000"/>
                </a:solidFill>
              </a:rPr>
              <a:t>Rudi (24)</a:t>
            </a:r>
            <a:endParaRPr lang="en-US" dirty="0">
              <a:solidFill>
                <a:srgbClr val="000000"/>
              </a:solidFill>
            </a:endParaRPr>
          </a:p>
        </p:txBody>
      </p:sp>
      <p:sp>
        <p:nvSpPr>
          <p:cNvPr id="4" name="Rectangle 3"/>
          <p:cNvSpPr>
            <a:spLocks noGrp="1" noChangeArrowheads="1"/>
          </p:cNvSpPr>
          <p:nvPr>
            <p:ph type="subTitle" idx="1"/>
          </p:nvPr>
        </p:nvSpPr>
        <p:spPr>
          <a:xfrm>
            <a:off x="785786" y="3143248"/>
            <a:ext cx="3071834" cy="3048000"/>
          </a:xfrm>
        </p:spPr>
        <p:txBody>
          <a:bodyPr/>
          <a:lstStyle/>
          <a:p>
            <a:r>
              <a:rPr lang="en-US" dirty="0" smtClean="0">
                <a:solidFill>
                  <a:schemeClr val="bg1"/>
                </a:solidFill>
              </a:rPr>
              <a:t> </a:t>
            </a:r>
            <a:r>
              <a:rPr lang="en-US" dirty="0" smtClean="0">
                <a:solidFill>
                  <a:srgbClr val="000000"/>
                </a:solidFill>
              </a:rPr>
              <a:t>Migrant </a:t>
            </a:r>
          </a:p>
          <a:p>
            <a:r>
              <a:rPr lang="en-US" dirty="0" smtClean="0">
                <a:solidFill>
                  <a:srgbClr val="000000"/>
                </a:solidFill>
              </a:rPr>
              <a:t>worker</a:t>
            </a:r>
            <a:endParaRPr lang="en-US" dirty="0">
              <a:solidFill>
                <a:srgbClr val="000000"/>
              </a:solidFill>
            </a:endParaRPr>
          </a:p>
        </p:txBody>
      </p:sp>
      <p:pic>
        <p:nvPicPr>
          <p:cNvPr id="6" name="Picture 1"/>
          <p:cNvPicPr>
            <a:picLocks noChangeAspect="1" noChangeArrowheads="1"/>
          </p:cNvPicPr>
          <p:nvPr/>
        </p:nvPicPr>
        <p:blipFill>
          <a:blip r:embed="rId2" cstate="print"/>
          <a:srcRect b="8051"/>
          <a:stretch>
            <a:fillRect/>
          </a:stretch>
        </p:blipFill>
        <p:spPr bwMode="auto">
          <a:xfrm>
            <a:off x="4644008" y="836712"/>
            <a:ext cx="3478819" cy="525658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EF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758320"/>
            <a:ext cx="8229600" cy="5367843"/>
          </a:xfrm>
        </p:spPr>
        <p:txBody>
          <a:bodyPr>
            <a:normAutofit fontScale="92500"/>
          </a:bodyPr>
          <a:lstStyle/>
          <a:p>
            <a:pPr>
              <a:buNone/>
            </a:pPr>
            <a:r>
              <a:rPr lang="en-US" dirty="0" smtClean="0"/>
              <a:t>    I, therefore, the prisoner of the Lord, beg you to lead a life worthy of the calling to which you have been called, with all humility and gentleness, with patience, bearing with one another in love, making every effort to maintain the unity of the Spirit in the bond of peace.  There is one body and one Spirit, just as you were called to the one hope of your calling, one faith, one baptism, one God and Father of all, who is above all and through all and in all.	</a:t>
            </a:r>
          </a:p>
          <a:p>
            <a:pPr>
              <a:buNone/>
            </a:pPr>
            <a:r>
              <a:rPr lang="en-US" dirty="0" smtClean="0"/>
              <a:t>                                         Ephesians 4:1-6  (NRSV)</a:t>
            </a:r>
          </a:p>
          <a:p>
            <a:pPr>
              <a:buNone/>
            </a:pPr>
            <a:endParaRPr lang="en-GB" dirty="0" smtClean="0"/>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C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    You have 1 minute to write down their names in your order of preference </a:t>
            </a:r>
            <a:r>
              <a:rPr lang="en-US" u="sng" dirty="0" smtClean="0"/>
              <a:t>now</a:t>
            </a:r>
            <a:r>
              <a:rPr lang="en-US" dirty="0" smtClean="0"/>
              <a:t> for having them as your new tenant.</a:t>
            </a:r>
          </a:p>
          <a:p>
            <a:pPr>
              <a:buNone/>
            </a:pPr>
            <a:endParaRPr lang="en-US" dirty="0" smtClean="0"/>
          </a:p>
          <a:p>
            <a:pPr>
              <a:buNone/>
            </a:pPr>
            <a:r>
              <a:rPr lang="en-US" dirty="0" smtClean="0"/>
              <a:t>   </a:t>
            </a:r>
          </a:p>
          <a:p>
            <a:pPr>
              <a:buNone/>
            </a:pPr>
            <a:endParaRPr lang="en-US" dirty="0" smtClean="0"/>
          </a:p>
          <a:p>
            <a:pPr>
              <a:buNone/>
            </a:pP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5824832" y="5969922"/>
            <a:ext cx="2000264"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E Rudi </a:t>
            </a:r>
            <a:r>
              <a:rPr lang="en-US" sz="2800" dirty="0">
                <a:solidFill>
                  <a:srgbClr val="000000"/>
                </a:solidFill>
              </a:rPr>
              <a:t>(</a:t>
            </a:r>
            <a:r>
              <a:rPr lang="en-US" sz="2800" dirty="0" smtClean="0">
                <a:solidFill>
                  <a:srgbClr val="000000"/>
                </a:solidFill>
              </a:rPr>
              <a:t>24)</a:t>
            </a:r>
          </a:p>
          <a:p>
            <a:pPr>
              <a:spcBef>
                <a:spcPct val="50000"/>
              </a:spcBef>
            </a:pPr>
            <a:r>
              <a:rPr lang="en-US" sz="1600" dirty="0" smtClean="0">
                <a:solidFill>
                  <a:srgbClr val="000000"/>
                </a:solidFill>
              </a:rPr>
              <a:t>Migrant worker</a:t>
            </a:r>
          </a:p>
        </p:txBody>
      </p:sp>
      <p:pic>
        <p:nvPicPr>
          <p:cNvPr id="6" name="Picture 4" descr="IMG_0437_1"/>
          <p:cNvPicPr>
            <a:picLocks noChangeAspect="1" noChangeArrowheads="1"/>
          </p:cNvPicPr>
          <p:nvPr/>
        </p:nvPicPr>
        <p:blipFill>
          <a:blip r:embed="rId2" cstate="print"/>
          <a:srcRect/>
          <a:stretch>
            <a:fillRect/>
          </a:stretch>
        </p:blipFill>
        <p:spPr bwMode="auto">
          <a:xfrm>
            <a:off x="1584345" y="3429000"/>
            <a:ext cx="1714512" cy="2562869"/>
          </a:xfrm>
          <a:prstGeom prst="rect">
            <a:avLst/>
          </a:prstGeom>
          <a:noFill/>
        </p:spPr>
      </p:pic>
      <p:sp>
        <p:nvSpPr>
          <p:cNvPr id="7" name="Text Box 5"/>
          <p:cNvSpPr txBox="1">
            <a:spLocks noChangeArrowheads="1"/>
          </p:cNvSpPr>
          <p:nvPr/>
        </p:nvSpPr>
        <p:spPr bwMode="auto">
          <a:xfrm>
            <a:off x="1110446" y="5969922"/>
            <a:ext cx="3267092" cy="892552"/>
          </a:xfrm>
          <a:prstGeom prst="rect">
            <a:avLst/>
          </a:prstGeom>
          <a:noFill/>
          <a:ln w="9525">
            <a:noFill/>
            <a:miter lim="800000"/>
            <a:headEnd/>
            <a:tailEnd/>
          </a:ln>
        </p:spPr>
        <p:txBody>
          <a:bodyPr wrap="square">
            <a:spAutoFit/>
          </a:bodyPr>
          <a:lstStyle/>
          <a:p>
            <a:pPr>
              <a:spcBef>
                <a:spcPct val="50000"/>
              </a:spcBef>
            </a:pPr>
            <a:r>
              <a:rPr lang="en-US" sz="2800" dirty="0" smtClean="0">
                <a:solidFill>
                  <a:schemeClr val="bg1"/>
                </a:solidFill>
              </a:rPr>
              <a:t>      </a:t>
            </a:r>
            <a:r>
              <a:rPr lang="en-US" sz="2800" dirty="0" smtClean="0">
                <a:solidFill>
                  <a:srgbClr val="000000"/>
                </a:solidFill>
              </a:rPr>
              <a:t>E Terry </a:t>
            </a:r>
            <a:r>
              <a:rPr lang="en-US" sz="2800" dirty="0">
                <a:solidFill>
                  <a:srgbClr val="000000"/>
                </a:solidFill>
              </a:rPr>
              <a:t>(36</a:t>
            </a:r>
            <a:r>
              <a:rPr lang="en-US" sz="2800" dirty="0" smtClean="0">
                <a:solidFill>
                  <a:srgbClr val="000000"/>
                </a:solidFill>
              </a:rPr>
              <a:t>)</a:t>
            </a:r>
          </a:p>
          <a:p>
            <a:pPr>
              <a:spcBef>
                <a:spcPct val="50000"/>
              </a:spcBef>
            </a:pPr>
            <a:r>
              <a:rPr lang="en-US" sz="1600" dirty="0" smtClean="0">
                <a:solidFill>
                  <a:srgbClr val="000000"/>
                </a:solidFill>
              </a:rPr>
              <a:t>                 Politician</a:t>
            </a:r>
            <a:endParaRPr lang="en-US" sz="2800" dirty="0">
              <a:solidFill>
                <a:srgbClr val="000000"/>
              </a:solidFill>
            </a:endParaRPr>
          </a:p>
        </p:txBody>
      </p:sp>
      <p:pic>
        <p:nvPicPr>
          <p:cNvPr id="8" name="Picture 6" descr="image 15-young woman"/>
          <p:cNvPicPr>
            <a:picLocks noChangeAspect="1" noChangeArrowheads="1"/>
          </p:cNvPicPr>
          <p:nvPr/>
        </p:nvPicPr>
        <p:blipFill>
          <a:blip r:embed="rId3" cstate="print"/>
          <a:srcRect/>
          <a:stretch>
            <a:fillRect/>
          </a:stretch>
        </p:blipFill>
        <p:spPr bwMode="auto">
          <a:xfrm>
            <a:off x="3571868" y="428604"/>
            <a:ext cx="2574513" cy="1743830"/>
          </a:xfrm>
          <a:prstGeom prst="rect">
            <a:avLst/>
          </a:prstGeom>
          <a:noFill/>
        </p:spPr>
      </p:pic>
      <p:sp>
        <p:nvSpPr>
          <p:cNvPr id="9" name="Text Box 5"/>
          <p:cNvSpPr txBox="1">
            <a:spLocks noChangeArrowheads="1"/>
          </p:cNvSpPr>
          <p:nvPr/>
        </p:nvSpPr>
        <p:spPr bwMode="auto">
          <a:xfrm>
            <a:off x="4000496" y="2357430"/>
            <a:ext cx="2227688"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B Mary </a:t>
            </a:r>
            <a:r>
              <a:rPr lang="en-US" sz="2800" dirty="0">
                <a:solidFill>
                  <a:srgbClr val="000000"/>
                </a:solidFill>
              </a:rPr>
              <a:t>(</a:t>
            </a:r>
            <a:r>
              <a:rPr lang="en-US" sz="2800" dirty="0" smtClean="0">
                <a:solidFill>
                  <a:srgbClr val="000000"/>
                </a:solidFill>
              </a:rPr>
              <a:t>32)</a:t>
            </a:r>
          </a:p>
          <a:p>
            <a:pPr>
              <a:spcBef>
                <a:spcPct val="50000"/>
              </a:spcBef>
            </a:pPr>
            <a:r>
              <a:rPr lang="en-US" sz="1600" dirty="0" smtClean="0">
                <a:solidFill>
                  <a:srgbClr val="000000"/>
                </a:solidFill>
              </a:rPr>
              <a:t>Teacher</a:t>
            </a:r>
            <a:endParaRPr lang="en-US" sz="2800" dirty="0">
              <a:solidFill>
                <a:srgbClr val="000000"/>
              </a:solidFill>
            </a:endParaRPr>
          </a:p>
        </p:txBody>
      </p:sp>
      <p:pic>
        <p:nvPicPr>
          <p:cNvPr id="10" name="Picture 4" descr="IMG_1238"/>
          <p:cNvPicPr>
            <a:picLocks noChangeAspect="1" noChangeArrowheads="1"/>
          </p:cNvPicPr>
          <p:nvPr/>
        </p:nvPicPr>
        <p:blipFill>
          <a:blip r:embed="rId4" cstate="print"/>
          <a:srcRect/>
          <a:stretch>
            <a:fillRect/>
          </a:stretch>
        </p:blipFill>
        <p:spPr bwMode="auto">
          <a:xfrm>
            <a:off x="500034" y="285728"/>
            <a:ext cx="2798823" cy="1990712"/>
          </a:xfrm>
          <a:prstGeom prst="rect">
            <a:avLst/>
          </a:prstGeom>
          <a:noFill/>
        </p:spPr>
      </p:pic>
      <p:pic>
        <p:nvPicPr>
          <p:cNvPr id="12" name="Picture 4" descr="IMG_1044_1"/>
          <p:cNvPicPr>
            <a:picLocks noChangeAspect="1" noChangeArrowheads="1"/>
          </p:cNvPicPr>
          <p:nvPr/>
        </p:nvPicPr>
        <p:blipFill>
          <a:blip r:embed="rId5" cstate="print"/>
          <a:srcRect/>
          <a:stretch>
            <a:fillRect/>
          </a:stretch>
        </p:blipFill>
        <p:spPr bwMode="auto">
          <a:xfrm>
            <a:off x="6500826" y="357166"/>
            <a:ext cx="2277151" cy="1792280"/>
          </a:xfrm>
          <a:prstGeom prst="rect">
            <a:avLst/>
          </a:prstGeom>
          <a:noFill/>
        </p:spPr>
      </p:pic>
      <p:sp>
        <p:nvSpPr>
          <p:cNvPr id="15" name="Text Box 5"/>
          <p:cNvSpPr txBox="1">
            <a:spLocks noChangeArrowheads="1"/>
          </p:cNvSpPr>
          <p:nvPr/>
        </p:nvSpPr>
        <p:spPr bwMode="auto">
          <a:xfrm>
            <a:off x="6429388" y="2357430"/>
            <a:ext cx="2428892"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C Stephen </a:t>
            </a:r>
            <a:r>
              <a:rPr lang="en-US" sz="2800" dirty="0">
                <a:solidFill>
                  <a:srgbClr val="000000"/>
                </a:solidFill>
              </a:rPr>
              <a:t>(52</a:t>
            </a:r>
            <a:r>
              <a:rPr lang="en-US" sz="2800" dirty="0" smtClean="0">
                <a:solidFill>
                  <a:srgbClr val="000000"/>
                </a:solidFill>
              </a:rPr>
              <a:t>)</a:t>
            </a:r>
          </a:p>
          <a:p>
            <a:pPr>
              <a:spcBef>
                <a:spcPct val="50000"/>
              </a:spcBef>
            </a:pPr>
            <a:r>
              <a:rPr lang="en-US" sz="1600" dirty="0" smtClean="0">
                <a:solidFill>
                  <a:srgbClr val="000000"/>
                </a:solidFill>
              </a:rPr>
              <a:t>Retired Bank Manger</a:t>
            </a:r>
            <a:endParaRPr lang="en-US" dirty="0">
              <a:solidFill>
                <a:srgbClr val="000000"/>
              </a:solidFill>
            </a:endParaRPr>
          </a:p>
        </p:txBody>
      </p:sp>
      <p:sp>
        <p:nvSpPr>
          <p:cNvPr id="16" name="Text Box 5"/>
          <p:cNvSpPr txBox="1">
            <a:spLocks noChangeArrowheads="1"/>
          </p:cNvSpPr>
          <p:nvPr/>
        </p:nvSpPr>
        <p:spPr bwMode="auto">
          <a:xfrm>
            <a:off x="928662" y="2428868"/>
            <a:ext cx="2228840"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A Helen </a:t>
            </a:r>
            <a:r>
              <a:rPr lang="en-US" sz="2800" dirty="0">
                <a:solidFill>
                  <a:srgbClr val="000000"/>
                </a:solidFill>
              </a:rPr>
              <a:t>(40</a:t>
            </a:r>
            <a:r>
              <a:rPr lang="en-US" sz="2800" dirty="0" smtClean="0">
                <a:solidFill>
                  <a:srgbClr val="000000"/>
                </a:solidFill>
              </a:rPr>
              <a:t>)</a:t>
            </a:r>
          </a:p>
          <a:p>
            <a:pPr>
              <a:spcBef>
                <a:spcPct val="50000"/>
              </a:spcBef>
            </a:pPr>
            <a:r>
              <a:rPr lang="en-US" sz="1600" dirty="0" smtClean="0">
                <a:solidFill>
                  <a:srgbClr val="000000"/>
                </a:solidFill>
              </a:rPr>
              <a:t>Convicted drug dealer</a:t>
            </a:r>
            <a:endParaRPr lang="en-US" sz="1800" dirty="0">
              <a:solidFill>
                <a:srgbClr val="000000"/>
              </a:solidFill>
            </a:endParaRPr>
          </a:p>
        </p:txBody>
      </p:sp>
      <p:sp>
        <p:nvSpPr>
          <p:cNvPr id="17" name="Text Box 5"/>
          <p:cNvSpPr txBox="1">
            <a:spLocks noChangeArrowheads="1"/>
          </p:cNvSpPr>
          <p:nvPr/>
        </p:nvSpPr>
        <p:spPr bwMode="auto">
          <a:xfrm>
            <a:off x="357158" y="5786454"/>
            <a:ext cx="2126610" cy="1261884"/>
          </a:xfrm>
          <a:prstGeom prst="rect">
            <a:avLst/>
          </a:prstGeom>
          <a:noFill/>
          <a:ln w="9525">
            <a:noFill/>
            <a:miter lim="800000"/>
            <a:headEnd/>
            <a:tailEnd/>
          </a:ln>
        </p:spPr>
        <p:txBody>
          <a:bodyPr wrap="square">
            <a:spAutoFit/>
          </a:bodyPr>
          <a:lstStyle/>
          <a:p>
            <a:pPr>
              <a:spcBef>
                <a:spcPct val="50000"/>
              </a:spcBef>
            </a:pPr>
            <a:r>
              <a:rPr lang="en-US" sz="2800" dirty="0" smtClean="0">
                <a:solidFill>
                  <a:schemeClr val="bg1"/>
                </a:solidFill>
              </a:rPr>
              <a:t> </a:t>
            </a:r>
          </a:p>
          <a:p>
            <a:pPr>
              <a:spcBef>
                <a:spcPct val="50000"/>
              </a:spcBef>
            </a:pPr>
            <a:endParaRPr lang="en-US" sz="3200" dirty="0">
              <a:solidFill>
                <a:schemeClr val="bg1"/>
              </a:solidFill>
            </a:endParaRPr>
          </a:p>
        </p:txBody>
      </p:sp>
      <p:pic>
        <p:nvPicPr>
          <p:cNvPr id="18" name="Picture 1"/>
          <p:cNvPicPr>
            <a:picLocks noChangeAspect="1" noChangeArrowheads="1"/>
          </p:cNvPicPr>
          <p:nvPr/>
        </p:nvPicPr>
        <p:blipFill>
          <a:blip r:embed="rId6" cstate="print"/>
          <a:srcRect b="8051"/>
          <a:stretch>
            <a:fillRect/>
          </a:stretch>
        </p:blipFill>
        <p:spPr bwMode="auto">
          <a:xfrm>
            <a:off x="5824832" y="3356992"/>
            <a:ext cx="1729243" cy="261293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CFFCC"/>
        </a:solidFill>
        <a:effectLst/>
      </p:bgPr>
    </p:bg>
    <p:spTree>
      <p:nvGrpSpPr>
        <p:cNvPr id="1" name=""/>
        <p:cNvGrpSpPr/>
        <p:nvPr/>
      </p:nvGrpSpPr>
      <p:grpSpPr>
        <a:xfrm>
          <a:off x="0" y="0"/>
          <a:ext cx="0" cy="0"/>
          <a:chOff x="0" y="0"/>
          <a:chExt cx="0" cy="0"/>
        </a:xfrm>
      </p:grpSpPr>
      <p:sp>
        <p:nvSpPr>
          <p:cNvPr id="2" name="TextBox 1"/>
          <p:cNvSpPr txBox="1"/>
          <p:nvPr/>
        </p:nvSpPr>
        <p:spPr>
          <a:xfrm>
            <a:off x="1124293" y="1436666"/>
            <a:ext cx="7437213" cy="1323439"/>
          </a:xfrm>
          <a:prstGeom prst="rect">
            <a:avLst/>
          </a:prstGeom>
          <a:noFill/>
        </p:spPr>
        <p:txBody>
          <a:bodyPr wrap="square" rtlCol="0">
            <a:spAutoFit/>
          </a:bodyPr>
          <a:lstStyle/>
          <a:p>
            <a:r>
              <a:rPr lang="en-US" sz="4000" dirty="0" smtClean="0"/>
              <a:t>You now have 2 minutes as a group to try to agree on a common list.</a:t>
            </a:r>
            <a:endParaRPr lang="en-US" sz="4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5824832" y="5969922"/>
            <a:ext cx="2000264"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E Rudi </a:t>
            </a:r>
            <a:r>
              <a:rPr lang="en-US" sz="2800" dirty="0">
                <a:solidFill>
                  <a:srgbClr val="000000"/>
                </a:solidFill>
              </a:rPr>
              <a:t>(</a:t>
            </a:r>
            <a:r>
              <a:rPr lang="en-US" sz="2800" dirty="0" smtClean="0">
                <a:solidFill>
                  <a:srgbClr val="000000"/>
                </a:solidFill>
              </a:rPr>
              <a:t>24)</a:t>
            </a:r>
          </a:p>
          <a:p>
            <a:pPr>
              <a:spcBef>
                <a:spcPct val="50000"/>
              </a:spcBef>
            </a:pPr>
            <a:r>
              <a:rPr lang="en-US" sz="1600" dirty="0" smtClean="0">
                <a:solidFill>
                  <a:srgbClr val="000000"/>
                </a:solidFill>
              </a:rPr>
              <a:t>Migrant worker</a:t>
            </a:r>
          </a:p>
        </p:txBody>
      </p:sp>
      <p:pic>
        <p:nvPicPr>
          <p:cNvPr id="6" name="Picture 4" descr="IMG_0437_1"/>
          <p:cNvPicPr>
            <a:picLocks noChangeAspect="1" noChangeArrowheads="1"/>
          </p:cNvPicPr>
          <p:nvPr/>
        </p:nvPicPr>
        <p:blipFill>
          <a:blip r:embed="rId2" cstate="print"/>
          <a:srcRect/>
          <a:stretch>
            <a:fillRect/>
          </a:stretch>
        </p:blipFill>
        <p:spPr bwMode="auto">
          <a:xfrm>
            <a:off x="1584345" y="3429000"/>
            <a:ext cx="1714512" cy="2562869"/>
          </a:xfrm>
          <a:prstGeom prst="rect">
            <a:avLst/>
          </a:prstGeom>
          <a:noFill/>
        </p:spPr>
      </p:pic>
      <p:sp>
        <p:nvSpPr>
          <p:cNvPr id="7" name="Text Box 5"/>
          <p:cNvSpPr txBox="1">
            <a:spLocks noChangeArrowheads="1"/>
          </p:cNvSpPr>
          <p:nvPr/>
        </p:nvSpPr>
        <p:spPr bwMode="auto">
          <a:xfrm>
            <a:off x="1110446" y="5969922"/>
            <a:ext cx="3267092" cy="892552"/>
          </a:xfrm>
          <a:prstGeom prst="rect">
            <a:avLst/>
          </a:prstGeom>
          <a:noFill/>
          <a:ln w="9525">
            <a:noFill/>
            <a:miter lim="800000"/>
            <a:headEnd/>
            <a:tailEnd/>
          </a:ln>
        </p:spPr>
        <p:txBody>
          <a:bodyPr wrap="square">
            <a:spAutoFit/>
          </a:bodyPr>
          <a:lstStyle/>
          <a:p>
            <a:pPr>
              <a:spcBef>
                <a:spcPct val="50000"/>
              </a:spcBef>
            </a:pPr>
            <a:r>
              <a:rPr lang="en-US" sz="2800" dirty="0" smtClean="0">
                <a:solidFill>
                  <a:schemeClr val="bg1"/>
                </a:solidFill>
              </a:rPr>
              <a:t>      </a:t>
            </a:r>
            <a:r>
              <a:rPr lang="en-US" sz="2800" dirty="0" smtClean="0">
                <a:solidFill>
                  <a:srgbClr val="000000"/>
                </a:solidFill>
              </a:rPr>
              <a:t>E Terry </a:t>
            </a:r>
            <a:r>
              <a:rPr lang="en-US" sz="2800" dirty="0">
                <a:solidFill>
                  <a:srgbClr val="000000"/>
                </a:solidFill>
              </a:rPr>
              <a:t>(36</a:t>
            </a:r>
            <a:r>
              <a:rPr lang="en-US" sz="2800" dirty="0" smtClean="0">
                <a:solidFill>
                  <a:srgbClr val="000000"/>
                </a:solidFill>
              </a:rPr>
              <a:t>)</a:t>
            </a:r>
          </a:p>
          <a:p>
            <a:pPr>
              <a:spcBef>
                <a:spcPct val="50000"/>
              </a:spcBef>
            </a:pPr>
            <a:r>
              <a:rPr lang="en-US" sz="1600" dirty="0" smtClean="0">
                <a:solidFill>
                  <a:srgbClr val="000000"/>
                </a:solidFill>
              </a:rPr>
              <a:t>                 Politician</a:t>
            </a:r>
            <a:endParaRPr lang="en-US" sz="2800" dirty="0">
              <a:solidFill>
                <a:srgbClr val="000000"/>
              </a:solidFill>
            </a:endParaRPr>
          </a:p>
        </p:txBody>
      </p:sp>
      <p:pic>
        <p:nvPicPr>
          <p:cNvPr id="8" name="Picture 6" descr="image 15-young woman"/>
          <p:cNvPicPr>
            <a:picLocks noChangeAspect="1" noChangeArrowheads="1"/>
          </p:cNvPicPr>
          <p:nvPr/>
        </p:nvPicPr>
        <p:blipFill>
          <a:blip r:embed="rId3" cstate="print"/>
          <a:srcRect/>
          <a:stretch>
            <a:fillRect/>
          </a:stretch>
        </p:blipFill>
        <p:spPr bwMode="auto">
          <a:xfrm>
            <a:off x="3571868" y="428604"/>
            <a:ext cx="2574513" cy="1743830"/>
          </a:xfrm>
          <a:prstGeom prst="rect">
            <a:avLst/>
          </a:prstGeom>
          <a:noFill/>
        </p:spPr>
      </p:pic>
      <p:sp>
        <p:nvSpPr>
          <p:cNvPr id="9" name="Text Box 5"/>
          <p:cNvSpPr txBox="1">
            <a:spLocks noChangeArrowheads="1"/>
          </p:cNvSpPr>
          <p:nvPr/>
        </p:nvSpPr>
        <p:spPr bwMode="auto">
          <a:xfrm>
            <a:off x="4000496" y="2357430"/>
            <a:ext cx="2227688"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B Mary </a:t>
            </a:r>
            <a:r>
              <a:rPr lang="en-US" sz="2800" dirty="0">
                <a:solidFill>
                  <a:srgbClr val="000000"/>
                </a:solidFill>
              </a:rPr>
              <a:t>(</a:t>
            </a:r>
            <a:r>
              <a:rPr lang="en-US" sz="2800" dirty="0" smtClean="0">
                <a:solidFill>
                  <a:srgbClr val="000000"/>
                </a:solidFill>
              </a:rPr>
              <a:t>32)</a:t>
            </a:r>
          </a:p>
          <a:p>
            <a:pPr>
              <a:spcBef>
                <a:spcPct val="50000"/>
              </a:spcBef>
            </a:pPr>
            <a:r>
              <a:rPr lang="en-US" sz="1600" dirty="0" smtClean="0">
                <a:solidFill>
                  <a:srgbClr val="000000"/>
                </a:solidFill>
              </a:rPr>
              <a:t>Teacher</a:t>
            </a:r>
            <a:endParaRPr lang="en-US" sz="2800" dirty="0">
              <a:solidFill>
                <a:srgbClr val="000000"/>
              </a:solidFill>
            </a:endParaRPr>
          </a:p>
        </p:txBody>
      </p:sp>
      <p:pic>
        <p:nvPicPr>
          <p:cNvPr id="10" name="Picture 4" descr="IMG_1238"/>
          <p:cNvPicPr>
            <a:picLocks noChangeAspect="1" noChangeArrowheads="1"/>
          </p:cNvPicPr>
          <p:nvPr/>
        </p:nvPicPr>
        <p:blipFill>
          <a:blip r:embed="rId4" cstate="print"/>
          <a:srcRect/>
          <a:stretch>
            <a:fillRect/>
          </a:stretch>
        </p:blipFill>
        <p:spPr bwMode="auto">
          <a:xfrm>
            <a:off x="500034" y="285728"/>
            <a:ext cx="2798823" cy="1990712"/>
          </a:xfrm>
          <a:prstGeom prst="rect">
            <a:avLst/>
          </a:prstGeom>
          <a:noFill/>
        </p:spPr>
      </p:pic>
      <p:pic>
        <p:nvPicPr>
          <p:cNvPr id="12" name="Picture 4" descr="IMG_1044_1"/>
          <p:cNvPicPr>
            <a:picLocks noChangeAspect="1" noChangeArrowheads="1"/>
          </p:cNvPicPr>
          <p:nvPr/>
        </p:nvPicPr>
        <p:blipFill>
          <a:blip r:embed="rId5" cstate="print"/>
          <a:srcRect/>
          <a:stretch>
            <a:fillRect/>
          </a:stretch>
        </p:blipFill>
        <p:spPr bwMode="auto">
          <a:xfrm>
            <a:off x="6500826" y="357166"/>
            <a:ext cx="2277151" cy="1792280"/>
          </a:xfrm>
          <a:prstGeom prst="rect">
            <a:avLst/>
          </a:prstGeom>
          <a:noFill/>
        </p:spPr>
      </p:pic>
      <p:sp>
        <p:nvSpPr>
          <p:cNvPr id="15" name="Text Box 5"/>
          <p:cNvSpPr txBox="1">
            <a:spLocks noChangeArrowheads="1"/>
          </p:cNvSpPr>
          <p:nvPr/>
        </p:nvSpPr>
        <p:spPr bwMode="auto">
          <a:xfrm>
            <a:off x="6429388" y="2357430"/>
            <a:ext cx="2428892"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C Stephen </a:t>
            </a:r>
            <a:r>
              <a:rPr lang="en-US" sz="2800" dirty="0">
                <a:solidFill>
                  <a:srgbClr val="000000"/>
                </a:solidFill>
              </a:rPr>
              <a:t>(52</a:t>
            </a:r>
            <a:r>
              <a:rPr lang="en-US" sz="2800" dirty="0" smtClean="0">
                <a:solidFill>
                  <a:srgbClr val="000000"/>
                </a:solidFill>
              </a:rPr>
              <a:t>)</a:t>
            </a:r>
          </a:p>
          <a:p>
            <a:pPr>
              <a:spcBef>
                <a:spcPct val="50000"/>
              </a:spcBef>
            </a:pPr>
            <a:r>
              <a:rPr lang="en-US" sz="1600" dirty="0" smtClean="0">
                <a:solidFill>
                  <a:srgbClr val="000000"/>
                </a:solidFill>
              </a:rPr>
              <a:t>Retired Bank Manger</a:t>
            </a:r>
            <a:endParaRPr lang="en-US" dirty="0">
              <a:solidFill>
                <a:srgbClr val="000000"/>
              </a:solidFill>
            </a:endParaRPr>
          </a:p>
        </p:txBody>
      </p:sp>
      <p:sp>
        <p:nvSpPr>
          <p:cNvPr id="16" name="Text Box 5"/>
          <p:cNvSpPr txBox="1">
            <a:spLocks noChangeArrowheads="1"/>
          </p:cNvSpPr>
          <p:nvPr/>
        </p:nvSpPr>
        <p:spPr bwMode="auto">
          <a:xfrm>
            <a:off x="928662" y="2428868"/>
            <a:ext cx="2228840"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A Helen </a:t>
            </a:r>
            <a:r>
              <a:rPr lang="en-US" sz="2800" dirty="0">
                <a:solidFill>
                  <a:srgbClr val="000000"/>
                </a:solidFill>
              </a:rPr>
              <a:t>(40</a:t>
            </a:r>
            <a:r>
              <a:rPr lang="en-US" sz="2800" dirty="0" smtClean="0">
                <a:solidFill>
                  <a:srgbClr val="000000"/>
                </a:solidFill>
              </a:rPr>
              <a:t>)</a:t>
            </a:r>
          </a:p>
          <a:p>
            <a:pPr>
              <a:spcBef>
                <a:spcPct val="50000"/>
              </a:spcBef>
            </a:pPr>
            <a:r>
              <a:rPr lang="en-US" sz="1600" dirty="0" smtClean="0">
                <a:solidFill>
                  <a:srgbClr val="000000"/>
                </a:solidFill>
              </a:rPr>
              <a:t>Convicted drug dealer</a:t>
            </a:r>
            <a:endParaRPr lang="en-US" sz="1800" dirty="0">
              <a:solidFill>
                <a:srgbClr val="000000"/>
              </a:solidFill>
            </a:endParaRPr>
          </a:p>
        </p:txBody>
      </p:sp>
      <p:sp>
        <p:nvSpPr>
          <p:cNvPr id="17" name="Text Box 5"/>
          <p:cNvSpPr txBox="1">
            <a:spLocks noChangeArrowheads="1"/>
          </p:cNvSpPr>
          <p:nvPr/>
        </p:nvSpPr>
        <p:spPr bwMode="auto">
          <a:xfrm>
            <a:off x="357158" y="5786454"/>
            <a:ext cx="2126610" cy="1261884"/>
          </a:xfrm>
          <a:prstGeom prst="rect">
            <a:avLst/>
          </a:prstGeom>
          <a:noFill/>
          <a:ln w="9525">
            <a:noFill/>
            <a:miter lim="800000"/>
            <a:headEnd/>
            <a:tailEnd/>
          </a:ln>
        </p:spPr>
        <p:txBody>
          <a:bodyPr wrap="square">
            <a:spAutoFit/>
          </a:bodyPr>
          <a:lstStyle/>
          <a:p>
            <a:pPr>
              <a:spcBef>
                <a:spcPct val="50000"/>
              </a:spcBef>
            </a:pPr>
            <a:r>
              <a:rPr lang="en-US" sz="2800" dirty="0" smtClean="0">
                <a:solidFill>
                  <a:schemeClr val="bg1"/>
                </a:solidFill>
              </a:rPr>
              <a:t> </a:t>
            </a:r>
          </a:p>
          <a:p>
            <a:pPr>
              <a:spcBef>
                <a:spcPct val="50000"/>
              </a:spcBef>
            </a:pPr>
            <a:endParaRPr lang="en-US" sz="3200" dirty="0">
              <a:solidFill>
                <a:schemeClr val="bg1"/>
              </a:solidFill>
            </a:endParaRPr>
          </a:p>
        </p:txBody>
      </p:sp>
      <p:pic>
        <p:nvPicPr>
          <p:cNvPr id="18" name="Picture 1"/>
          <p:cNvPicPr>
            <a:picLocks noChangeAspect="1" noChangeArrowheads="1"/>
          </p:cNvPicPr>
          <p:nvPr/>
        </p:nvPicPr>
        <p:blipFill>
          <a:blip r:embed="rId6" cstate="print"/>
          <a:srcRect b="8051"/>
          <a:stretch>
            <a:fillRect/>
          </a:stretch>
        </p:blipFill>
        <p:spPr bwMode="auto">
          <a:xfrm>
            <a:off x="5824832" y="3356992"/>
            <a:ext cx="1729243" cy="261293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4" name="Picture 4" descr="IMG_1238"/>
          <p:cNvPicPr>
            <a:picLocks noChangeAspect="1" noChangeArrowheads="1"/>
          </p:cNvPicPr>
          <p:nvPr/>
        </p:nvPicPr>
        <p:blipFill>
          <a:blip r:embed="rId2" cstate="print"/>
          <a:srcRect/>
          <a:stretch>
            <a:fillRect/>
          </a:stretch>
        </p:blipFill>
        <p:spPr bwMode="auto">
          <a:xfrm>
            <a:off x="3276600" y="2133600"/>
            <a:ext cx="5410200" cy="3848100"/>
          </a:xfrm>
          <a:prstGeom prst="rect">
            <a:avLst/>
          </a:prstGeom>
          <a:noFill/>
        </p:spPr>
      </p:pic>
      <p:sp>
        <p:nvSpPr>
          <p:cNvPr id="20485" name="Text Box 5"/>
          <p:cNvSpPr txBox="1">
            <a:spLocks noChangeArrowheads="1"/>
          </p:cNvSpPr>
          <p:nvPr/>
        </p:nvSpPr>
        <p:spPr bwMode="auto">
          <a:xfrm>
            <a:off x="914400" y="990600"/>
            <a:ext cx="4419600" cy="579438"/>
          </a:xfrm>
          <a:prstGeom prst="rect">
            <a:avLst/>
          </a:prstGeom>
          <a:noFill/>
          <a:ln w="9525">
            <a:noFill/>
            <a:miter lim="800000"/>
            <a:headEnd/>
            <a:tailEnd/>
          </a:ln>
        </p:spPr>
        <p:txBody>
          <a:bodyPr>
            <a:spAutoFit/>
          </a:bodyPr>
          <a:lstStyle/>
          <a:p>
            <a:pPr>
              <a:spcBef>
                <a:spcPct val="50000"/>
              </a:spcBef>
            </a:pPr>
            <a:r>
              <a:rPr lang="en-US" sz="3200" dirty="0">
                <a:solidFill>
                  <a:srgbClr val="000000"/>
                </a:solidFill>
              </a:rPr>
              <a:t>Helen (40)</a:t>
            </a:r>
          </a:p>
        </p:txBody>
      </p:sp>
      <p:sp>
        <p:nvSpPr>
          <p:cNvPr id="4" name="Rectangle 3"/>
          <p:cNvSpPr>
            <a:spLocks noGrp="1" noChangeArrowheads="1"/>
          </p:cNvSpPr>
          <p:nvPr>
            <p:ph type="subTitle" idx="1"/>
          </p:nvPr>
        </p:nvSpPr>
        <p:spPr>
          <a:xfrm>
            <a:off x="285720" y="2133600"/>
            <a:ext cx="2786082" cy="3467096"/>
          </a:xfrm>
        </p:spPr>
        <p:txBody>
          <a:bodyPr>
            <a:normAutofit/>
          </a:bodyPr>
          <a:lstStyle/>
          <a:p>
            <a:r>
              <a:rPr lang="en-US" dirty="0" smtClean="0">
                <a:solidFill>
                  <a:srgbClr val="000000"/>
                </a:solidFill>
              </a:rPr>
              <a:t>Is enthusiastic about making connections with the youth as a volunteer counselor</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8" name="Picture 4" descr="IMG_1044_1"/>
          <p:cNvPicPr>
            <a:picLocks noChangeAspect="1" noChangeArrowheads="1"/>
          </p:cNvPicPr>
          <p:nvPr/>
        </p:nvPicPr>
        <p:blipFill>
          <a:blip r:embed="rId2" cstate="print"/>
          <a:srcRect/>
          <a:stretch>
            <a:fillRect/>
          </a:stretch>
        </p:blipFill>
        <p:spPr bwMode="auto">
          <a:xfrm>
            <a:off x="3429000" y="2286000"/>
            <a:ext cx="5181600" cy="4078288"/>
          </a:xfrm>
          <a:prstGeom prst="rect">
            <a:avLst/>
          </a:prstGeom>
          <a:noFill/>
        </p:spPr>
      </p:pic>
      <p:sp>
        <p:nvSpPr>
          <p:cNvPr id="21509" name="Text Box 5"/>
          <p:cNvSpPr txBox="1">
            <a:spLocks noChangeArrowheads="1"/>
          </p:cNvSpPr>
          <p:nvPr/>
        </p:nvSpPr>
        <p:spPr bwMode="auto">
          <a:xfrm>
            <a:off x="1143000" y="1287463"/>
            <a:ext cx="2786058" cy="584775"/>
          </a:xfrm>
          <a:prstGeom prst="rect">
            <a:avLst/>
          </a:prstGeom>
          <a:noFill/>
          <a:ln w="9525">
            <a:noFill/>
            <a:miter lim="800000"/>
            <a:headEnd/>
            <a:tailEnd/>
          </a:ln>
        </p:spPr>
        <p:txBody>
          <a:bodyPr wrap="square">
            <a:spAutoFit/>
          </a:bodyPr>
          <a:lstStyle/>
          <a:p>
            <a:pPr>
              <a:spcBef>
                <a:spcPct val="50000"/>
              </a:spcBef>
            </a:pPr>
            <a:r>
              <a:rPr lang="en-US" sz="3200" dirty="0">
                <a:solidFill>
                  <a:srgbClr val="000000"/>
                </a:solidFill>
              </a:rPr>
              <a:t>Stephen (52)</a:t>
            </a:r>
          </a:p>
        </p:txBody>
      </p:sp>
      <p:sp>
        <p:nvSpPr>
          <p:cNvPr id="4" name="Rectangle 3"/>
          <p:cNvSpPr>
            <a:spLocks noGrp="1" noChangeArrowheads="1"/>
          </p:cNvSpPr>
          <p:nvPr>
            <p:ph type="subTitle" idx="1"/>
          </p:nvPr>
        </p:nvSpPr>
        <p:spPr>
          <a:xfrm>
            <a:off x="642910" y="3071810"/>
            <a:ext cx="2571768" cy="3124200"/>
          </a:xfrm>
        </p:spPr>
        <p:txBody>
          <a:bodyPr/>
          <a:lstStyle/>
          <a:p>
            <a:r>
              <a:rPr lang="en-US" dirty="0" smtClean="0">
                <a:solidFill>
                  <a:srgbClr val="000000"/>
                </a:solidFill>
              </a:rPr>
              <a:t>Believes he could be helpful to the church in fundraising</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990600" y="228600"/>
            <a:ext cx="2438400" cy="1311275"/>
          </a:xfrm>
          <a:prstGeom prst="rect">
            <a:avLst/>
          </a:prstGeom>
          <a:noFill/>
          <a:ln w="9525">
            <a:noFill/>
            <a:miter lim="800000"/>
            <a:headEnd/>
            <a:tailEnd/>
          </a:ln>
        </p:spPr>
        <p:txBody>
          <a:bodyPr>
            <a:spAutoFit/>
          </a:bodyPr>
          <a:lstStyle/>
          <a:p>
            <a:pPr>
              <a:spcBef>
                <a:spcPct val="50000"/>
              </a:spcBef>
            </a:pPr>
            <a:endParaRPr lang="en-US" sz="3200" dirty="0">
              <a:solidFill>
                <a:schemeClr val="bg1"/>
              </a:solidFill>
            </a:endParaRPr>
          </a:p>
          <a:p>
            <a:pPr>
              <a:spcBef>
                <a:spcPct val="50000"/>
              </a:spcBef>
            </a:pPr>
            <a:r>
              <a:rPr lang="en-US" sz="3200" dirty="0">
                <a:solidFill>
                  <a:srgbClr val="000000"/>
                </a:solidFill>
              </a:rPr>
              <a:t>Mary (32) </a:t>
            </a:r>
          </a:p>
        </p:txBody>
      </p:sp>
      <p:pic>
        <p:nvPicPr>
          <p:cNvPr id="17414" name="Picture 6" descr="image 15-young woman"/>
          <p:cNvPicPr>
            <a:picLocks noChangeAspect="1" noChangeArrowheads="1"/>
          </p:cNvPicPr>
          <p:nvPr/>
        </p:nvPicPr>
        <p:blipFill>
          <a:blip r:embed="rId2" cstate="print"/>
          <a:srcRect/>
          <a:stretch>
            <a:fillRect/>
          </a:stretch>
        </p:blipFill>
        <p:spPr bwMode="auto">
          <a:xfrm>
            <a:off x="2514600" y="2209800"/>
            <a:ext cx="6096000" cy="4129088"/>
          </a:xfrm>
          <a:prstGeom prst="rect">
            <a:avLst/>
          </a:prstGeom>
          <a:noFill/>
        </p:spPr>
      </p:pic>
      <p:sp>
        <p:nvSpPr>
          <p:cNvPr id="4" name="Rectangle 3"/>
          <p:cNvSpPr>
            <a:spLocks noGrp="1" noChangeArrowheads="1"/>
          </p:cNvSpPr>
          <p:nvPr>
            <p:ph type="subTitle" idx="1"/>
          </p:nvPr>
        </p:nvSpPr>
        <p:spPr>
          <a:xfrm>
            <a:off x="3714744" y="785794"/>
            <a:ext cx="4829196" cy="1143008"/>
          </a:xfrm>
        </p:spPr>
        <p:txBody>
          <a:bodyPr>
            <a:normAutofit fontScale="77500" lnSpcReduction="20000"/>
          </a:bodyPr>
          <a:lstStyle/>
          <a:p>
            <a:r>
              <a:rPr lang="en-US" dirty="0" smtClean="0">
                <a:solidFill>
                  <a:srgbClr val="000000"/>
                </a:solidFill>
              </a:rPr>
              <a:t>Trained as an  Primary School Teacher and would volunteer in the church’s after-school </a:t>
            </a:r>
            <a:r>
              <a:rPr lang="en-US" dirty="0" err="1" smtClean="0">
                <a:solidFill>
                  <a:srgbClr val="000000"/>
                </a:solidFill>
              </a:rPr>
              <a:t>programme</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8" name="Picture 4" descr="IMG_0437_1"/>
          <p:cNvPicPr>
            <a:picLocks noChangeAspect="1" noChangeArrowheads="1"/>
          </p:cNvPicPr>
          <p:nvPr/>
        </p:nvPicPr>
        <p:blipFill>
          <a:blip r:embed="rId2" cstate="print"/>
          <a:srcRect/>
          <a:stretch>
            <a:fillRect/>
          </a:stretch>
        </p:blipFill>
        <p:spPr bwMode="auto">
          <a:xfrm>
            <a:off x="685800" y="609600"/>
            <a:ext cx="3670300" cy="5486400"/>
          </a:xfrm>
          <a:prstGeom prst="rect">
            <a:avLst/>
          </a:prstGeom>
          <a:noFill/>
        </p:spPr>
      </p:pic>
      <p:sp>
        <p:nvSpPr>
          <p:cNvPr id="16389" name="Text Box 5"/>
          <p:cNvSpPr txBox="1">
            <a:spLocks noChangeArrowheads="1"/>
          </p:cNvSpPr>
          <p:nvPr/>
        </p:nvSpPr>
        <p:spPr bwMode="auto">
          <a:xfrm>
            <a:off x="5486400" y="1295400"/>
            <a:ext cx="2819400" cy="1311275"/>
          </a:xfrm>
          <a:prstGeom prst="rect">
            <a:avLst/>
          </a:prstGeom>
          <a:noFill/>
          <a:ln w="9525">
            <a:noFill/>
            <a:miter lim="800000"/>
            <a:headEnd/>
            <a:tailEnd/>
          </a:ln>
        </p:spPr>
        <p:txBody>
          <a:bodyPr>
            <a:spAutoFit/>
          </a:bodyPr>
          <a:lstStyle/>
          <a:p>
            <a:pPr>
              <a:spcBef>
                <a:spcPct val="50000"/>
              </a:spcBef>
            </a:pPr>
            <a:endParaRPr lang="en-US" sz="3200" dirty="0">
              <a:solidFill>
                <a:schemeClr val="bg1"/>
              </a:solidFill>
            </a:endParaRPr>
          </a:p>
          <a:p>
            <a:pPr>
              <a:spcBef>
                <a:spcPct val="50000"/>
              </a:spcBef>
            </a:pPr>
            <a:r>
              <a:rPr lang="en-US" sz="3200" dirty="0" smtClean="0">
                <a:solidFill>
                  <a:srgbClr val="000000"/>
                </a:solidFill>
              </a:rPr>
              <a:t>Terry </a:t>
            </a:r>
            <a:r>
              <a:rPr lang="en-US" sz="3200" dirty="0">
                <a:solidFill>
                  <a:srgbClr val="000000"/>
                </a:solidFill>
              </a:rPr>
              <a:t>(36)</a:t>
            </a:r>
          </a:p>
        </p:txBody>
      </p:sp>
      <p:sp>
        <p:nvSpPr>
          <p:cNvPr id="4" name="Rectangle 3"/>
          <p:cNvSpPr>
            <a:spLocks noGrp="1" noChangeArrowheads="1"/>
          </p:cNvSpPr>
          <p:nvPr>
            <p:ph type="subTitle" idx="1"/>
          </p:nvPr>
        </p:nvSpPr>
        <p:spPr>
          <a:xfrm>
            <a:off x="5000628" y="3214686"/>
            <a:ext cx="3686156" cy="3200400"/>
          </a:xfrm>
        </p:spPr>
        <p:txBody>
          <a:bodyPr/>
          <a:lstStyle/>
          <a:p>
            <a:r>
              <a:rPr lang="en-US" dirty="0" smtClean="0">
                <a:solidFill>
                  <a:srgbClr val="000000"/>
                </a:solidFill>
              </a:rPr>
              <a:t>Would coach sports   in the youth club</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Text Box 5"/>
          <p:cNvSpPr txBox="1">
            <a:spLocks noChangeArrowheads="1"/>
          </p:cNvSpPr>
          <p:nvPr/>
        </p:nvSpPr>
        <p:spPr bwMode="auto">
          <a:xfrm>
            <a:off x="1066800" y="1600200"/>
            <a:ext cx="2667000" cy="579438"/>
          </a:xfrm>
          <a:prstGeom prst="rect">
            <a:avLst/>
          </a:prstGeom>
          <a:noFill/>
          <a:ln w="9525">
            <a:noFill/>
            <a:miter lim="800000"/>
            <a:headEnd/>
            <a:tailEnd/>
          </a:ln>
        </p:spPr>
        <p:txBody>
          <a:bodyPr>
            <a:spAutoFit/>
          </a:bodyPr>
          <a:lstStyle/>
          <a:p>
            <a:pPr>
              <a:spcBef>
                <a:spcPct val="50000"/>
              </a:spcBef>
            </a:pPr>
            <a:r>
              <a:rPr lang="en-US" sz="3200" dirty="0">
                <a:solidFill>
                  <a:srgbClr val="000000"/>
                </a:solidFill>
              </a:rPr>
              <a:t>Rudi (24)</a:t>
            </a:r>
            <a:endParaRPr lang="en-US" dirty="0">
              <a:solidFill>
                <a:srgbClr val="000000"/>
              </a:solidFill>
            </a:endParaRPr>
          </a:p>
        </p:txBody>
      </p:sp>
      <p:sp>
        <p:nvSpPr>
          <p:cNvPr id="4" name="Rectangle 3"/>
          <p:cNvSpPr>
            <a:spLocks noGrp="1" noChangeArrowheads="1"/>
          </p:cNvSpPr>
          <p:nvPr>
            <p:ph type="subTitle" idx="1"/>
          </p:nvPr>
        </p:nvSpPr>
        <p:spPr>
          <a:xfrm>
            <a:off x="785786" y="3143248"/>
            <a:ext cx="3071834" cy="3048000"/>
          </a:xfrm>
        </p:spPr>
        <p:txBody>
          <a:bodyPr/>
          <a:lstStyle/>
          <a:p>
            <a:r>
              <a:rPr lang="en-US" dirty="0" smtClean="0">
                <a:solidFill>
                  <a:srgbClr val="000000"/>
                </a:solidFill>
              </a:rPr>
              <a:t>Is currently being investigated by  law enforcement officers </a:t>
            </a:r>
          </a:p>
        </p:txBody>
      </p:sp>
      <p:pic>
        <p:nvPicPr>
          <p:cNvPr id="6" name="Picture 1"/>
          <p:cNvPicPr>
            <a:picLocks noChangeAspect="1" noChangeArrowheads="1"/>
          </p:cNvPicPr>
          <p:nvPr/>
        </p:nvPicPr>
        <p:blipFill>
          <a:blip r:embed="rId2" cstate="print"/>
          <a:srcRect b="8051"/>
          <a:stretch>
            <a:fillRect/>
          </a:stretch>
        </p:blipFill>
        <p:spPr bwMode="auto">
          <a:xfrm>
            <a:off x="4644008" y="836712"/>
            <a:ext cx="3478819" cy="525658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C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    You have 1 minute to write down their names in your order of preference for having them as your new tenant.</a:t>
            </a:r>
          </a:p>
          <a:p>
            <a:pPr>
              <a:buNone/>
            </a:pPr>
            <a:endParaRPr lang="en-US" dirty="0" smtClean="0"/>
          </a:p>
          <a:p>
            <a:pPr>
              <a:buNone/>
            </a:pPr>
            <a:r>
              <a:rPr lang="en-US" dirty="0" smtClean="0"/>
              <a:t>   </a:t>
            </a:r>
          </a:p>
          <a:p>
            <a:pPr>
              <a:buNone/>
            </a:pPr>
            <a:endParaRPr lang="en-US" dirty="0" smtClean="0"/>
          </a:p>
          <a:p>
            <a:pPr>
              <a:buNone/>
            </a:pP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20530"/>
            <a:ext cx="8229600" cy="812030"/>
          </a:xfrm>
        </p:spPr>
        <p:txBody>
          <a:bodyPr>
            <a:normAutofit fontScale="90000"/>
          </a:bodyPr>
          <a:lstStyle/>
          <a:p>
            <a:r>
              <a:rPr lang="en-GB" sz="5333" b="1" dirty="0" smtClean="0"/>
              <a:t/>
            </a:r>
            <a:br>
              <a:rPr lang="en-GB" sz="5333" b="1" dirty="0" smtClean="0"/>
            </a:br>
            <a:r>
              <a:rPr lang="en-GB" sz="4889" b="1" dirty="0" smtClean="0"/>
              <a:t>Biblical Virtues for Living Together </a:t>
            </a:r>
            <a:r>
              <a:rPr lang="en-US" dirty="0" smtClean="0"/>
              <a:t/>
            </a:r>
            <a:br>
              <a:rPr lang="en-US" dirty="0" smtClean="0"/>
            </a:br>
            <a:endParaRPr lang="en-US" dirty="0"/>
          </a:p>
        </p:txBody>
      </p:sp>
      <p:sp>
        <p:nvSpPr>
          <p:cNvPr id="3" name="Content Placeholder 2"/>
          <p:cNvSpPr>
            <a:spLocks noGrp="1"/>
          </p:cNvSpPr>
          <p:nvPr>
            <p:ph idx="1"/>
          </p:nvPr>
        </p:nvSpPr>
        <p:spPr>
          <a:xfrm>
            <a:off x="457200" y="2082125"/>
            <a:ext cx="8229600" cy="4044038"/>
          </a:xfrm>
        </p:spPr>
        <p:txBody>
          <a:bodyPr>
            <a:normAutofit/>
          </a:bodyPr>
          <a:lstStyle/>
          <a:p>
            <a:r>
              <a:rPr lang="en-US" sz="4800" dirty="0" smtClean="0"/>
              <a:t>Humility</a:t>
            </a:r>
          </a:p>
          <a:p>
            <a:pPr>
              <a:buNone/>
            </a:pPr>
            <a:endParaRPr lang="en-US" sz="4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5824832" y="5969922"/>
            <a:ext cx="2000264"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E Rudi </a:t>
            </a:r>
            <a:r>
              <a:rPr lang="en-US" sz="2800" dirty="0">
                <a:solidFill>
                  <a:srgbClr val="000000"/>
                </a:solidFill>
              </a:rPr>
              <a:t>(</a:t>
            </a:r>
            <a:r>
              <a:rPr lang="en-US" sz="2800" dirty="0" smtClean="0">
                <a:solidFill>
                  <a:srgbClr val="000000"/>
                </a:solidFill>
              </a:rPr>
              <a:t>24)</a:t>
            </a:r>
          </a:p>
          <a:p>
            <a:pPr>
              <a:spcBef>
                <a:spcPct val="50000"/>
              </a:spcBef>
            </a:pPr>
            <a:r>
              <a:rPr lang="en-US" sz="1600" dirty="0" smtClean="0">
                <a:solidFill>
                  <a:srgbClr val="000000"/>
                </a:solidFill>
              </a:rPr>
              <a:t>Migrant worker</a:t>
            </a:r>
          </a:p>
        </p:txBody>
      </p:sp>
      <p:pic>
        <p:nvPicPr>
          <p:cNvPr id="6" name="Picture 4" descr="IMG_0437_1"/>
          <p:cNvPicPr>
            <a:picLocks noChangeAspect="1" noChangeArrowheads="1"/>
          </p:cNvPicPr>
          <p:nvPr/>
        </p:nvPicPr>
        <p:blipFill>
          <a:blip r:embed="rId2" cstate="print"/>
          <a:srcRect/>
          <a:stretch>
            <a:fillRect/>
          </a:stretch>
        </p:blipFill>
        <p:spPr bwMode="auto">
          <a:xfrm>
            <a:off x="1584345" y="3429000"/>
            <a:ext cx="1714512" cy="2562869"/>
          </a:xfrm>
          <a:prstGeom prst="rect">
            <a:avLst/>
          </a:prstGeom>
          <a:noFill/>
        </p:spPr>
      </p:pic>
      <p:sp>
        <p:nvSpPr>
          <p:cNvPr id="7" name="Text Box 5"/>
          <p:cNvSpPr txBox="1">
            <a:spLocks noChangeArrowheads="1"/>
          </p:cNvSpPr>
          <p:nvPr/>
        </p:nvSpPr>
        <p:spPr bwMode="auto">
          <a:xfrm>
            <a:off x="1110446" y="5969922"/>
            <a:ext cx="3267092" cy="892552"/>
          </a:xfrm>
          <a:prstGeom prst="rect">
            <a:avLst/>
          </a:prstGeom>
          <a:noFill/>
          <a:ln w="9525">
            <a:noFill/>
            <a:miter lim="800000"/>
            <a:headEnd/>
            <a:tailEnd/>
          </a:ln>
        </p:spPr>
        <p:txBody>
          <a:bodyPr wrap="square">
            <a:spAutoFit/>
          </a:bodyPr>
          <a:lstStyle/>
          <a:p>
            <a:pPr>
              <a:spcBef>
                <a:spcPct val="50000"/>
              </a:spcBef>
            </a:pPr>
            <a:r>
              <a:rPr lang="en-US" sz="2800" dirty="0" smtClean="0">
                <a:solidFill>
                  <a:schemeClr val="bg1"/>
                </a:solidFill>
              </a:rPr>
              <a:t>      </a:t>
            </a:r>
            <a:r>
              <a:rPr lang="en-US" sz="2800" dirty="0" smtClean="0">
                <a:solidFill>
                  <a:srgbClr val="000000"/>
                </a:solidFill>
              </a:rPr>
              <a:t>E Terry </a:t>
            </a:r>
            <a:r>
              <a:rPr lang="en-US" sz="2800" dirty="0">
                <a:solidFill>
                  <a:srgbClr val="000000"/>
                </a:solidFill>
              </a:rPr>
              <a:t>(36</a:t>
            </a:r>
            <a:r>
              <a:rPr lang="en-US" sz="2800" dirty="0" smtClean="0">
                <a:solidFill>
                  <a:srgbClr val="000000"/>
                </a:solidFill>
              </a:rPr>
              <a:t>)</a:t>
            </a:r>
          </a:p>
          <a:p>
            <a:pPr>
              <a:spcBef>
                <a:spcPct val="50000"/>
              </a:spcBef>
            </a:pPr>
            <a:r>
              <a:rPr lang="en-US" sz="1600" dirty="0" smtClean="0">
                <a:solidFill>
                  <a:srgbClr val="000000"/>
                </a:solidFill>
              </a:rPr>
              <a:t>                 Politician</a:t>
            </a:r>
            <a:endParaRPr lang="en-US" sz="2800" dirty="0">
              <a:solidFill>
                <a:srgbClr val="000000"/>
              </a:solidFill>
            </a:endParaRPr>
          </a:p>
        </p:txBody>
      </p:sp>
      <p:pic>
        <p:nvPicPr>
          <p:cNvPr id="8" name="Picture 6" descr="image 15-young woman"/>
          <p:cNvPicPr>
            <a:picLocks noChangeAspect="1" noChangeArrowheads="1"/>
          </p:cNvPicPr>
          <p:nvPr/>
        </p:nvPicPr>
        <p:blipFill>
          <a:blip r:embed="rId3" cstate="print"/>
          <a:srcRect/>
          <a:stretch>
            <a:fillRect/>
          </a:stretch>
        </p:blipFill>
        <p:spPr bwMode="auto">
          <a:xfrm>
            <a:off x="3571868" y="428604"/>
            <a:ext cx="2574513" cy="1743830"/>
          </a:xfrm>
          <a:prstGeom prst="rect">
            <a:avLst/>
          </a:prstGeom>
          <a:noFill/>
        </p:spPr>
      </p:pic>
      <p:sp>
        <p:nvSpPr>
          <p:cNvPr id="9" name="Text Box 5"/>
          <p:cNvSpPr txBox="1">
            <a:spLocks noChangeArrowheads="1"/>
          </p:cNvSpPr>
          <p:nvPr/>
        </p:nvSpPr>
        <p:spPr bwMode="auto">
          <a:xfrm>
            <a:off x="4000496" y="2357430"/>
            <a:ext cx="2227688"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B Mary </a:t>
            </a:r>
            <a:r>
              <a:rPr lang="en-US" sz="2800" dirty="0">
                <a:solidFill>
                  <a:srgbClr val="000000"/>
                </a:solidFill>
              </a:rPr>
              <a:t>(</a:t>
            </a:r>
            <a:r>
              <a:rPr lang="en-US" sz="2800" dirty="0" smtClean="0">
                <a:solidFill>
                  <a:srgbClr val="000000"/>
                </a:solidFill>
              </a:rPr>
              <a:t>32)</a:t>
            </a:r>
          </a:p>
          <a:p>
            <a:pPr>
              <a:spcBef>
                <a:spcPct val="50000"/>
              </a:spcBef>
            </a:pPr>
            <a:r>
              <a:rPr lang="en-US" sz="1600" dirty="0" smtClean="0">
                <a:solidFill>
                  <a:srgbClr val="000000"/>
                </a:solidFill>
              </a:rPr>
              <a:t>Teacher</a:t>
            </a:r>
            <a:endParaRPr lang="en-US" sz="2800" dirty="0">
              <a:solidFill>
                <a:srgbClr val="000000"/>
              </a:solidFill>
            </a:endParaRPr>
          </a:p>
        </p:txBody>
      </p:sp>
      <p:pic>
        <p:nvPicPr>
          <p:cNvPr id="10" name="Picture 4" descr="IMG_1238"/>
          <p:cNvPicPr>
            <a:picLocks noChangeAspect="1" noChangeArrowheads="1"/>
          </p:cNvPicPr>
          <p:nvPr/>
        </p:nvPicPr>
        <p:blipFill>
          <a:blip r:embed="rId4" cstate="print"/>
          <a:srcRect/>
          <a:stretch>
            <a:fillRect/>
          </a:stretch>
        </p:blipFill>
        <p:spPr bwMode="auto">
          <a:xfrm>
            <a:off x="500034" y="285728"/>
            <a:ext cx="2798823" cy="1990712"/>
          </a:xfrm>
          <a:prstGeom prst="rect">
            <a:avLst/>
          </a:prstGeom>
          <a:noFill/>
        </p:spPr>
      </p:pic>
      <p:pic>
        <p:nvPicPr>
          <p:cNvPr id="12" name="Picture 4" descr="IMG_1044_1"/>
          <p:cNvPicPr>
            <a:picLocks noChangeAspect="1" noChangeArrowheads="1"/>
          </p:cNvPicPr>
          <p:nvPr/>
        </p:nvPicPr>
        <p:blipFill>
          <a:blip r:embed="rId5" cstate="print"/>
          <a:srcRect/>
          <a:stretch>
            <a:fillRect/>
          </a:stretch>
        </p:blipFill>
        <p:spPr bwMode="auto">
          <a:xfrm>
            <a:off x="6500826" y="357166"/>
            <a:ext cx="2277151" cy="1792280"/>
          </a:xfrm>
          <a:prstGeom prst="rect">
            <a:avLst/>
          </a:prstGeom>
          <a:noFill/>
        </p:spPr>
      </p:pic>
      <p:sp>
        <p:nvSpPr>
          <p:cNvPr id="15" name="Text Box 5"/>
          <p:cNvSpPr txBox="1">
            <a:spLocks noChangeArrowheads="1"/>
          </p:cNvSpPr>
          <p:nvPr/>
        </p:nvSpPr>
        <p:spPr bwMode="auto">
          <a:xfrm>
            <a:off x="6429388" y="2357430"/>
            <a:ext cx="2428892"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C Stephen </a:t>
            </a:r>
            <a:r>
              <a:rPr lang="en-US" sz="2800" dirty="0">
                <a:solidFill>
                  <a:srgbClr val="000000"/>
                </a:solidFill>
              </a:rPr>
              <a:t>(52</a:t>
            </a:r>
            <a:r>
              <a:rPr lang="en-US" sz="2800" dirty="0" smtClean="0">
                <a:solidFill>
                  <a:srgbClr val="000000"/>
                </a:solidFill>
              </a:rPr>
              <a:t>)</a:t>
            </a:r>
          </a:p>
          <a:p>
            <a:pPr>
              <a:spcBef>
                <a:spcPct val="50000"/>
              </a:spcBef>
            </a:pPr>
            <a:r>
              <a:rPr lang="en-US" sz="1600" dirty="0" smtClean="0">
                <a:solidFill>
                  <a:srgbClr val="000000"/>
                </a:solidFill>
              </a:rPr>
              <a:t>Retired Bank Manger</a:t>
            </a:r>
            <a:endParaRPr lang="en-US" dirty="0">
              <a:solidFill>
                <a:srgbClr val="000000"/>
              </a:solidFill>
            </a:endParaRPr>
          </a:p>
        </p:txBody>
      </p:sp>
      <p:sp>
        <p:nvSpPr>
          <p:cNvPr id="16" name="Text Box 5"/>
          <p:cNvSpPr txBox="1">
            <a:spLocks noChangeArrowheads="1"/>
          </p:cNvSpPr>
          <p:nvPr/>
        </p:nvSpPr>
        <p:spPr bwMode="auto">
          <a:xfrm>
            <a:off x="928662" y="2428868"/>
            <a:ext cx="2228840"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A Helen </a:t>
            </a:r>
            <a:r>
              <a:rPr lang="en-US" sz="2800" dirty="0">
                <a:solidFill>
                  <a:srgbClr val="000000"/>
                </a:solidFill>
              </a:rPr>
              <a:t>(40</a:t>
            </a:r>
            <a:r>
              <a:rPr lang="en-US" sz="2800" dirty="0" smtClean="0">
                <a:solidFill>
                  <a:srgbClr val="000000"/>
                </a:solidFill>
              </a:rPr>
              <a:t>)</a:t>
            </a:r>
          </a:p>
          <a:p>
            <a:pPr>
              <a:spcBef>
                <a:spcPct val="50000"/>
              </a:spcBef>
            </a:pPr>
            <a:r>
              <a:rPr lang="en-US" sz="1600" dirty="0" smtClean="0">
                <a:solidFill>
                  <a:srgbClr val="000000"/>
                </a:solidFill>
              </a:rPr>
              <a:t>Convicted drug dealer</a:t>
            </a:r>
            <a:endParaRPr lang="en-US" sz="1800" dirty="0">
              <a:solidFill>
                <a:srgbClr val="000000"/>
              </a:solidFill>
            </a:endParaRPr>
          </a:p>
        </p:txBody>
      </p:sp>
      <p:sp>
        <p:nvSpPr>
          <p:cNvPr id="17" name="Text Box 5"/>
          <p:cNvSpPr txBox="1">
            <a:spLocks noChangeArrowheads="1"/>
          </p:cNvSpPr>
          <p:nvPr/>
        </p:nvSpPr>
        <p:spPr bwMode="auto">
          <a:xfrm>
            <a:off x="357158" y="5786454"/>
            <a:ext cx="2126610" cy="1261884"/>
          </a:xfrm>
          <a:prstGeom prst="rect">
            <a:avLst/>
          </a:prstGeom>
          <a:noFill/>
          <a:ln w="9525">
            <a:noFill/>
            <a:miter lim="800000"/>
            <a:headEnd/>
            <a:tailEnd/>
          </a:ln>
        </p:spPr>
        <p:txBody>
          <a:bodyPr wrap="square">
            <a:spAutoFit/>
          </a:bodyPr>
          <a:lstStyle/>
          <a:p>
            <a:pPr>
              <a:spcBef>
                <a:spcPct val="50000"/>
              </a:spcBef>
            </a:pPr>
            <a:r>
              <a:rPr lang="en-US" sz="2800" dirty="0" smtClean="0">
                <a:solidFill>
                  <a:schemeClr val="bg1"/>
                </a:solidFill>
              </a:rPr>
              <a:t> </a:t>
            </a:r>
          </a:p>
          <a:p>
            <a:pPr>
              <a:spcBef>
                <a:spcPct val="50000"/>
              </a:spcBef>
            </a:pPr>
            <a:endParaRPr lang="en-US" sz="3200" dirty="0">
              <a:solidFill>
                <a:schemeClr val="bg1"/>
              </a:solidFill>
            </a:endParaRPr>
          </a:p>
        </p:txBody>
      </p:sp>
      <p:pic>
        <p:nvPicPr>
          <p:cNvPr id="18" name="Picture 1"/>
          <p:cNvPicPr>
            <a:picLocks noChangeAspect="1" noChangeArrowheads="1"/>
          </p:cNvPicPr>
          <p:nvPr/>
        </p:nvPicPr>
        <p:blipFill>
          <a:blip r:embed="rId6" cstate="print"/>
          <a:srcRect b="8051"/>
          <a:stretch>
            <a:fillRect/>
          </a:stretch>
        </p:blipFill>
        <p:spPr bwMode="auto">
          <a:xfrm>
            <a:off x="5824832" y="3356992"/>
            <a:ext cx="1729243" cy="261293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CFFCC"/>
        </a:solidFill>
        <a:effectLst/>
      </p:bgPr>
    </p:bg>
    <p:spTree>
      <p:nvGrpSpPr>
        <p:cNvPr id="1" name=""/>
        <p:cNvGrpSpPr/>
        <p:nvPr/>
      </p:nvGrpSpPr>
      <p:grpSpPr>
        <a:xfrm>
          <a:off x="0" y="0"/>
          <a:ext cx="0" cy="0"/>
          <a:chOff x="0" y="0"/>
          <a:chExt cx="0" cy="0"/>
        </a:xfrm>
      </p:grpSpPr>
      <p:sp>
        <p:nvSpPr>
          <p:cNvPr id="2" name="TextBox 1"/>
          <p:cNvSpPr txBox="1"/>
          <p:nvPr/>
        </p:nvSpPr>
        <p:spPr>
          <a:xfrm>
            <a:off x="1124294" y="1436666"/>
            <a:ext cx="6912328" cy="1938992"/>
          </a:xfrm>
          <a:prstGeom prst="rect">
            <a:avLst/>
          </a:prstGeom>
          <a:noFill/>
        </p:spPr>
        <p:txBody>
          <a:bodyPr wrap="square" rtlCol="0">
            <a:spAutoFit/>
          </a:bodyPr>
          <a:lstStyle/>
          <a:p>
            <a:r>
              <a:rPr lang="en-US" sz="4000" dirty="0" smtClean="0"/>
              <a:t>You now have 2 minutes as a group to try to agree on a common list.</a:t>
            </a:r>
            <a:endParaRPr lang="en-US" sz="4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5824832" y="5969922"/>
            <a:ext cx="2000264"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E Rudi </a:t>
            </a:r>
            <a:r>
              <a:rPr lang="en-US" sz="2800" dirty="0">
                <a:solidFill>
                  <a:srgbClr val="000000"/>
                </a:solidFill>
              </a:rPr>
              <a:t>(</a:t>
            </a:r>
            <a:r>
              <a:rPr lang="en-US" sz="2800" dirty="0" smtClean="0">
                <a:solidFill>
                  <a:srgbClr val="000000"/>
                </a:solidFill>
              </a:rPr>
              <a:t>24)</a:t>
            </a:r>
          </a:p>
          <a:p>
            <a:pPr>
              <a:spcBef>
                <a:spcPct val="50000"/>
              </a:spcBef>
            </a:pPr>
            <a:r>
              <a:rPr lang="en-US" sz="1600" dirty="0" smtClean="0">
                <a:solidFill>
                  <a:srgbClr val="000000"/>
                </a:solidFill>
              </a:rPr>
              <a:t>Migrant worker</a:t>
            </a:r>
          </a:p>
        </p:txBody>
      </p:sp>
      <p:pic>
        <p:nvPicPr>
          <p:cNvPr id="6" name="Picture 4" descr="IMG_0437_1"/>
          <p:cNvPicPr>
            <a:picLocks noChangeAspect="1" noChangeArrowheads="1"/>
          </p:cNvPicPr>
          <p:nvPr/>
        </p:nvPicPr>
        <p:blipFill>
          <a:blip r:embed="rId2" cstate="print"/>
          <a:srcRect/>
          <a:stretch>
            <a:fillRect/>
          </a:stretch>
        </p:blipFill>
        <p:spPr bwMode="auto">
          <a:xfrm>
            <a:off x="1584345" y="3429000"/>
            <a:ext cx="1714512" cy="2562869"/>
          </a:xfrm>
          <a:prstGeom prst="rect">
            <a:avLst/>
          </a:prstGeom>
          <a:noFill/>
        </p:spPr>
      </p:pic>
      <p:sp>
        <p:nvSpPr>
          <p:cNvPr id="7" name="Text Box 5"/>
          <p:cNvSpPr txBox="1">
            <a:spLocks noChangeArrowheads="1"/>
          </p:cNvSpPr>
          <p:nvPr/>
        </p:nvSpPr>
        <p:spPr bwMode="auto">
          <a:xfrm>
            <a:off x="1110446" y="5969922"/>
            <a:ext cx="3267092" cy="892552"/>
          </a:xfrm>
          <a:prstGeom prst="rect">
            <a:avLst/>
          </a:prstGeom>
          <a:noFill/>
          <a:ln w="9525">
            <a:noFill/>
            <a:miter lim="800000"/>
            <a:headEnd/>
            <a:tailEnd/>
          </a:ln>
        </p:spPr>
        <p:txBody>
          <a:bodyPr wrap="square">
            <a:spAutoFit/>
          </a:bodyPr>
          <a:lstStyle/>
          <a:p>
            <a:pPr>
              <a:spcBef>
                <a:spcPct val="50000"/>
              </a:spcBef>
            </a:pPr>
            <a:r>
              <a:rPr lang="en-US" sz="2800" dirty="0" smtClean="0">
                <a:solidFill>
                  <a:schemeClr val="bg1"/>
                </a:solidFill>
              </a:rPr>
              <a:t>      </a:t>
            </a:r>
            <a:r>
              <a:rPr lang="en-US" sz="2800" dirty="0" smtClean="0">
                <a:solidFill>
                  <a:srgbClr val="000000"/>
                </a:solidFill>
              </a:rPr>
              <a:t>E Terry </a:t>
            </a:r>
            <a:r>
              <a:rPr lang="en-US" sz="2800" dirty="0">
                <a:solidFill>
                  <a:srgbClr val="000000"/>
                </a:solidFill>
              </a:rPr>
              <a:t>(36</a:t>
            </a:r>
            <a:r>
              <a:rPr lang="en-US" sz="2800" dirty="0" smtClean="0">
                <a:solidFill>
                  <a:srgbClr val="000000"/>
                </a:solidFill>
              </a:rPr>
              <a:t>)</a:t>
            </a:r>
          </a:p>
          <a:p>
            <a:pPr>
              <a:spcBef>
                <a:spcPct val="50000"/>
              </a:spcBef>
            </a:pPr>
            <a:r>
              <a:rPr lang="en-US" sz="1600" dirty="0" smtClean="0">
                <a:solidFill>
                  <a:srgbClr val="000000"/>
                </a:solidFill>
              </a:rPr>
              <a:t>                 Politician</a:t>
            </a:r>
            <a:endParaRPr lang="en-US" sz="2800" dirty="0">
              <a:solidFill>
                <a:srgbClr val="000000"/>
              </a:solidFill>
            </a:endParaRPr>
          </a:p>
        </p:txBody>
      </p:sp>
      <p:pic>
        <p:nvPicPr>
          <p:cNvPr id="8" name="Picture 6" descr="image 15-young woman"/>
          <p:cNvPicPr>
            <a:picLocks noChangeAspect="1" noChangeArrowheads="1"/>
          </p:cNvPicPr>
          <p:nvPr/>
        </p:nvPicPr>
        <p:blipFill>
          <a:blip r:embed="rId3" cstate="print"/>
          <a:srcRect/>
          <a:stretch>
            <a:fillRect/>
          </a:stretch>
        </p:blipFill>
        <p:spPr bwMode="auto">
          <a:xfrm>
            <a:off x="3571868" y="428604"/>
            <a:ext cx="2574513" cy="1743830"/>
          </a:xfrm>
          <a:prstGeom prst="rect">
            <a:avLst/>
          </a:prstGeom>
          <a:noFill/>
        </p:spPr>
      </p:pic>
      <p:sp>
        <p:nvSpPr>
          <p:cNvPr id="9" name="Text Box 5"/>
          <p:cNvSpPr txBox="1">
            <a:spLocks noChangeArrowheads="1"/>
          </p:cNvSpPr>
          <p:nvPr/>
        </p:nvSpPr>
        <p:spPr bwMode="auto">
          <a:xfrm>
            <a:off x="4000496" y="2357430"/>
            <a:ext cx="2227688"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B Mary </a:t>
            </a:r>
            <a:r>
              <a:rPr lang="en-US" sz="2800" dirty="0">
                <a:solidFill>
                  <a:srgbClr val="000000"/>
                </a:solidFill>
              </a:rPr>
              <a:t>(</a:t>
            </a:r>
            <a:r>
              <a:rPr lang="en-US" sz="2800" dirty="0" smtClean="0">
                <a:solidFill>
                  <a:srgbClr val="000000"/>
                </a:solidFill>
              </a:rPr>
              <a:t>32)</a:t>
            </a:r>
          </a:p>
          <a:p>
            <a:pPr>
              <a:spcBef>
                <a:spcPct val="50000"/>
              </a:spcBef>
            </a:pPr>
            <a:r>
              <a:rPr lang="en-US" sz="1600" dirty="0" smtClean="0">
                <a:solidFill>
                  <a:srgbClr val="000000"/>
                </a:solidFill>
              </a:rPr>
              <a:t>Teacher</a:t>
            </a:r>
            <a:endParaRPr lang="en-US" sz="2800" dirty="0">
              <a:solidFill>
                <a:srgbClr val="000000"/>
              </a:solidFill>
            </a:endParaRPr>
          </a:p>
        </p:txBody>
      </p:sp>
      <p:pic>
        <p:nvPicPr>
          <p:cNvPr id="10" name="Picture 4" descr="IMG_1238"/>
          <p:cNvPicPr>
            <a:picLocks noChangeAspect="1" noChangeArrowheads="1"/>
          </p:cNvPicPr>
          <p:nvPr/>
        </p:nvPicPr>
        <p:blipFill>
          <a:blip r:embed="rId4" cstate="print"/>
          <a:srcRect/>
          <a:stretch>
            <a:fillRect/>
          </a:stretch>
        </p:blipFill>
        <p:spPr bwMode="auto">
          <a:xfrm>
            <a:off x="500034" y="285728"/>
            <a:ext cx="2798823" cy="1990712"/>
          </a:xfrm>
          <a:prstGeom prst="rect">
            <a:avLst/>
          </a:prstGeom>
          <a:noFill/>
        </p:spPr>
      </p:pic>
      <p:pic>
        <p:nvPicPr>
          <p:cNvPr id="12" name="Picture 4" descr="IMG_1044_1"/>
          <p:cNvPicPr>
            <a:picLocks noChangeAspect="1" noChangeArrowheads="1"/>
          </p:cNvPicPr>
          <p:nvPr/>
        </p:nvPicPr>
        <p:blipFill>
          <a:blip r:embed="rId5" cstate="print"/>
          <a:srcRect/>
          <a:stretch>
            <a:fillRect/>
          </a:stretch>
        </p:blipFill>
        <p:spPr bwMode="auto">
          <a:xfrm>
            <a:off x="6500826" y="357166"/>
            <a:ext cx="2277151" cy="1792280"/>
          </a:xfrm>
          <a:prstGeom prst="rect">
            <a:avLst/>
          </a:prstGeom>
          <a:noFill/>
        </p:spPr>
      </p:pic>
      <p:sp>
        <p:nvSpPr>
          <p:cNvPr id="15" name="Text Box 5"/>
          <p:cNvSpPr txBox="1">
            <a:spLocks noChangeArrowheads="1"/>
          </p:cNvSpPr>
          <p:nvPr/>
        </p:nvSpPr>
        <p:spPr bwMode="auto">
          <a:xfrm>
            <a:off x="6429388" y="2357430"/>
            <a:ext cx="2428892"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C Stephen </a:t>
            </a:r>
            <a:r>
              <a:rPr lang="en-US" sz="2800" dirty="0">
                <a:solidFill>
                  <a:srgbClr val="000000"/>
                </a:solidFill>
              </a:rPr>
              <a:t>(52</a:t>
            </a:r>
            <a:r>
              <a:rPr lang="en-US" sz="2800" dirty="0" smtClean="0">
                <a:solidFill>
                  <a:srgbClr val="000000"/>
                </a:solidFill>
              </a:rPr>
              <a:t>)</a:t>
            </a:r>
          </a:p>
          <a:p>
            <a:pPr>
              <a:spcBef>
                <a:spcPct val="50000"/>
              </a:spcBef>
            </a:pPr>
            <a:r>
              <a:rPr lang="en-US" sz="1600" dirty="0" smtClean="0">
                <a:solidFill>
                  <a:srgbClr val="000000"/>
                </a:solidFill>
              </a:rPr>
              <a:t>Retired Bank Manger</a:t>
            </a:r>
            <a:endParaRPr lang="en-US" dirty="0">
              <a:solidFill>
                <a:srgbClr val="000000"/>
              </a:solidFill>
            </a:endParaRPr>
          </a:p>
        </p:txBody>
      </p:sp>
      <p:sp>
        <p:nvSpPr>
          <p:cNvPr id="16" name="Text Box 5"/>
          <p:cNvSpPr txBox="1">
            <a:spLocks noChangeArrowheads="1"/>
          </p:cNvSpPr>
          <p:nvPr/>
        </p:nvSpPr>
        <p:spPr bwMode="auto">
          <a:xfrm>
            <a:off x="928662" y="2428868"/>
            <a:ext cx="2228840"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A Helen </a:t>
            </a:r>
            <a:r>
              <a:rPr lang="en-US" sz="2800" dirty="0">
                <a:solidFill>
                  <a:srgbClr val="000000"/>
                </a:solidFill>
              </a:rPr>
              <a:t>(40</a:t>
            </a:r>
            <a:r>
              <a:rPr lang="en-US" sz="2800" dirty="0" smtClean="0">
                <a:solidFill>
                  <a:srgbClr val="000000"/>
                </a:solidFill>
              </a:rPr>
              <a:t>)</a:t>
            </a:r>
          </a:p>
          <a:p>
            <a:pPr>
              <a:spcBef>
                <a:spcPct val="50000"/>
              </a:spcBef>
            </a:pPr>
            <a:r>
              <a:rPr lang="en-US" sz="1600" dirty="0" smtClean="0">
                <a:solidFill>
                  <a:srgbClr val="000000"/>
                </a:solidFill>
              </a:rPr>
              <a:t>Convicted drug dealer</a:t>
            </a:r>
            <a:endParaRPr lang="en-US" sz="1800" dirty="0">
              <a:solidFill>
                <a:srgbClr val="000000"/>
              </a:solidFill>
            </a:endParaRPr>
          </a:p>
        </p:txBody>
      </p:sp>
      <p:sp>
        <p:nvSpPr>
          <p:cNvPr id="17" name="Text Box 5"/>
          <p:cNvSpPr txBox="1">
            <a:spLocks noChangeArrowheads="1"/>
          </p:cNvSpPr>
          <p:nvPr/>
        </p:nvSpPr>
        <p:spPr bwMode="auto">
          <a:xfrm>
            <a:off x="357158" y="5786454"/>
            <a:ext cx="2126610" cy="1261884"/>
          </a:xfrm>
          <a:prstGeom prst="rect">
            <a:avLst/>
          </a:prstGeom>
          <a:noFill/>
          <a:ln w="9525">
            <a:noFill/>
            <a:miter lim="800000"/>
            <a:headEnd/>
            <a:tailEnd/>
          </a:ln>
        </p:spPr>
        <p:txBody>
          <a:bodyPr wrap="square">
            <a:spAutoFit/>
          </a:bodyPr>
          <a:lstStyle/>
          <a:p>
            <a:pPr>
              <a:spcBef>
                <a:spcPct val="50000"/>
              </a:spcBef>
            </a:pPr>
            <a:r>
              <a:rPr lang="en-US" sz="2800" dirty="0" smtClean="0">
                <a:solidFill>
                  <a:schemeClr val="bg1"/>
                </a:solidFill>
              </a:rPr>
              <a:t> </a:t>
            </a:r>
          </a:p>
          <a:p>
            <a:pPr>
              <a:spcBef>
                <a:spcPct val="50000"/>
              </a:spcBef>
            </a:pPr>
            <a:endParaRPr lang="en-US" sz="3200" dirty="0">
              <a:solidFill>
                <a:schemeClr val="bg1"/>
              </a:solidFill>
            </a:endParaRPr>
          </a:p>
        </p:txBody>
      </p:sp>
      <p:pic>
        <p:nvPicPr>
          <p:cNvPr id="18" name="Picture 1"/>
          <p:cNvPicPr>
            <a:picLocks noChangeAspect="1" noChangeArrowheads="1"/>
          </p:cNvPicPr>
          <p:nvPr/>
        </p:nvPicPr>
        <p:blipFill>
          <a:blip r:embed="rId6" cstate="print"/>
          <a:srcRect b="8051"/>
          <a:stretch>
            <a:fillRect/>
          </a:stretch>
        </p:blipFill>
        <p:spPr bwMode="auto">
          <a:xfrm>
            <a:off x="5824832" y="3356992"/>
            <a:ext cx="1729243" cy="261293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3500430" y="990600"/>
            <a:ext cx="4957770" cy="1143000"/>
          </a:xfrm>
        </p:spPr>
        <p:txBody>
          <a:bodyPr>
            <a:normAutofit fontScale="90000"/>
          </a:bodyPr>
          <a:lstStyle/>
          <a:p>
            <a:r>
              <a:rPr lang="en-US" dirty="0">
                <a:solidFill>
                  <a:srgbClr val="000000"/>
                </a:solidFill>
              </a:rPr>
              <a:t>Reformed Drug Dealer</a:t>
            </a:r>
          </a:p>
        </p:txBody>
      </p:sp>
      <p:sp>
        <p:nvSpPr>
          <p:cNvPr id="8195" name="Rectangle 3"/>
          <p:cNvSpPr>
            <a:spLocks noGrp="1" noChangeArrowheads="1"/>
          </p:cNvSpPr>
          <p:nvPr>
            <p:ph type="subTitle" idx="1"/>
          </p:nvPr>
        </p:nvSpPr>
        <p:spPr>
          <a:xfrm>
            <a:off x="1371600" y="2362200"/>
            <a:ext cx="6400800" cy="3657600"/>
          </a:xfrm>
        </p:spPr>
        <p:txBody>
          <a:bodyPr/>
          <a:lstStyle/>
          <a:p>
            <a:r>
              <a:rPr lang="en-US" dirty="0">
                <a:solidFill>
                  <a:srgbClr val="000000"/>
                </a:solidFill>
              </a:rPr>
              <a:t>Helen is 40 and was a heroin addict for 10 years.  She</a:t>
            </a:r>
            <a:r>
              <a:rPr lang="en-US" dirty="0" smtClean="0">
                <a:solidFill>
                  <a:srgbClr val="000000"/>
                </a:solidFill>
              </a:rPr>
              <a:t> has </a:t>
            </a:r>
            <a:r>
              <a:rPr lang="en-US" dirty="0">
                <a:solidFill>
                  <a:srgbClr val="000000"/>
                </a:solidFill>
              </a:rPr>
              <a:t>been clean for the past 15 years, and for the past five years has been working as an Education</a:t>
            </a:r>
            <a:r>
              <a:rPr lang="en-US" dirty="0" smtClean="0">
                <a:solidFill>
                  <a:srgbClr val="000000"/>
                </a:solidFill>
              </a:rPr>
              <a:t> Officer </a:t>
            </a:r>
            <a:r>
              <a:rPr lang="en-US" dirty="0">
                <a:solidFill>
                  <a:srgbClr val="000000"/>
                </a:solidFill>
              </a:rPr>
              <a:t>with the Health Promotion Agency.  </a:t>
            </a:r>
          </a:p>
        </p:txBody>
      </p:sp>
      <p:pic>
        <p:nvPicPr>
          <p:cNvPr id="4" name="Picture 4" descr="IMG_1238"/>
          <p:cNvPicPr>
            <a:picLocks noChangeAspect="1" noChangeArrowheads="1"/>
          </p:cNvPicPr>
          <p:nvPr/>
        </p:nvPicPr>
        <p:blipFill>
          <a:blip r:embed="rId2" cstate="print"/>
          <a:srcRect/>
          <a:stretch>
            <a:fillRect/>
          </a:stretch>
        </p:blipFill>
        <p:spPr bwMode="auto">
          <a:xfrm>
            <a:off x="357158" y="214290"/>
            <a:ext cx="2798823" cy="1990712"/>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3357554" y="1066800"/>
            <a:ext cx="5100646" cy="1143000"/>
          </a:xfrm>
        </p:spPr>
        <p:txBody>
          <a:bodyPr>
            <a:normAutofit fontScale="90000"/>
          </a:bodyPr>
          <a:lstStyle/>
          <a:p>
            <a:r>
              <a:rPr lang="en-US" dirty="0">
                <a:solidFill>
                  <a:srgbClr val="000000"/>
                </a:solidFill>
              </a:rPr>
              <a:t>Retired Bank Manager</a:t>
            </a:r>
          </a:p>
        </p:txBody>
      </p:sp>
      <p:sp>
        <p:nvSpPr>
          <p:cNvPr id="10243" name="Rectangle 3"/>
          <p:cNvSpPr>
            <a:spLocks noGrp="1" noChangeArrowheads="1"/>
          </p:cNvSpPr>
          <p:nvPr>
            <p:ph type="subTitle" idx="1"/>
          </p:nvPr>
        </p:nvSpPr>
        <p:spPr>
          <a:xfrm>
            <a:off x="1357290" y="2714620"/>
            <a:ext cx="6400800" cy="3276600"/>
          </a:xfrm>
        </p:spPr>
        <p:txBody>
          <a:bodyPr>
            <a:normAutofit/>
          </a:bodyPr>
          <a:lstStyle/>
          <a:p>
            <a:r>
              <a:rPr lang="en-US" dirty="0">
                <a:solidFill>
                  <a:srgbClr val="000000"/>
                </a:solidFill>
              </a:rPr>
              <a:t>Stephen is 52, and was recently asked to take early retirement because he was involved in fraud at his branch. His employers did not want the case splashed all over the newspapers so they agreed to let him retire. </a:t>
            </a:r>
          </a:p>
        </p:txBody>
      </p:sp>
      <p:pic>
        <p:nvPicPr>
          <p:cNvPr id="4" name="Picture 4" descr="IMG_1044_1"/>
          <p:cNvPicPr>
            <a:picLocks noChangeAspect="1" noChangeArrowheads="1"/>
          </p:cNvPicPr>
          <p:nvPr/>
        </p:nvPicPr>
        <p:blipFill>
          <a:blip r:embed="rId2" cstate="print"/>
          <a:srcRect/>
          <a:stretch>
            <a:fillRect/>
          </a:stretch>
        </p:blipFill>
        <p:spPr bwMode="auto">
          <a:xfrm>
            <a:off x="714348" y="642918"/>
            <a:ext cx="2277151" cy="1792280"/>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3500430" y="1143000"/>
            <a:ext cx="4957770" cy="1143000"/>
          </a:xfrm>
        </p:spPr>
        <p:txBody>
          <a:bodyPr/>
          <a:lstStyle/>
          <a:p>
            <a:r>
              <a:rPr lang="en-US" dirty="0" smtClean="0">
                <a:solidFill>
                  <a:srgbClr val="000000"/>
                </a:solidFill>
              </a:rPr>
              <a:t>Primary </a:t>
            </a:r>
            <a:r>
              <a:rPr lang="en-US" dirty="0">
                <a:solidFill>
                  <a:srgbClr val="000000"/>
                </a:solidFill>
              </a:rPr>
              <a:t>Teacher</a:t>
            </a:r>
          </a:p>
        </p:txBody>
      </p:sp>
      <p:sp>
        <p:nvSpPr>
          <p:cNvPr id="12291" name="Rectangle 3"/>
          <p:cNvSpPr>
            <a:spLocks noGrp="1" noChangeArrowheads="1"/>
          </p:cNvSpPr>
          <p:nvPr>
            <p:ph type="subTitle" idx="1"/>
          </p:nvPr>
        </p:nvSpPr>
        <p:spPr>
          <a:xfrm>
            <a:off x="1428728" y="3000372"/>
            <a:ext cx="6400800" cy="3124200"/>
          </a:xfrm>
        </p:spPr>
        <p:txBody>
          <a:bodyPr/>
          <a:lstStyle/>
          <a:p>
            <a:r>
              <a:rPr lang="en-US" dirty="0">
                <a:solidFill>
                  <a:srgbClr val="000000"/>
                </a:solidFill>
              </a:rPr>
              <a:t>Mary (32) has just left her job </a:t>
            </a:r>
            <a:endParaRPr lang="en-US" dirty="0" smtClean="0">
              <a:solidFill>
                <a:srgbClr val="000000"/>
              </a:solidFill>
            </a:endParaRPr>
          </a:p>
          <a:p>
            <a:r>
              <a:rPr lang="en-US" dirty="0">
                <a:solidFill>
                  <a:srgbClr val="000000"/>
                </a:solidFill>
              </a:rPr>
              <a:t>a</a:t>
            </a:r>
            <a:r>
              <a:rPr lang="en-US" dirty="0" smtClean="0">
                <a:solidFill>
                  <a:srgbClr val="000000"/>
                </a:solidFill>
              </a:rPr>
              <a:t>nd moved towns after allegations that she is a lesbian surfaced in her previous community. </a:t>
            </a:r>
            <a:endParaRPr lang="en-US" dirty="0">
              <a:solidFill>
                <a:srgbClr val="000000"/>
              </a:solidFill>
            </a:endParaRPr>
          </a:p>
        </p:txBody>
      </p:sp>
      <p:pic>
        <p:nvPicPr>
          <p:cNvPr id="4" name="Picture 6" descr="image 15-young woman"/>
          <p:cNvPicPr>
            <a:picLocks noChangeAspect="1" noChangeArrowheads="1"/>
          </p:cNvPicPr>
          <p:nvPr/>
        </p:nvPicPr>
        <p:blipFill>
          <a:blip r:embed="rId2" cstate="print"/>
          <a:srcRect/>
          <a:stretch>
            <a:fillRect/>
          </a:stretch>
        </p:blipFill>
        <p:spPr bwMode="auto">
          <a:xfrm>
            <a:off x="571472" y="571480"/>
            <a:ext cx="2574513" cy="1743830"/>
          </a:xfrm>
          <a:prstGeom prst="rect">
            <a:avLst/>
          </a:prstGeom>
          <a:noFill/>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2571736" y="1071546"/>
            <a:ext cx="5886464" cy="1143000"/>
          </a:xfrm>
        </p:spPr>
        <p:txBody>
          <a:bodyPr>
            <a:normAutofit fontScale="90000"/>
          </a:bodyPr>
          <a:lstStyle/>
          <a:p>
            <a:r>
              <a:rPr lang="en-US" dirty="0" smtClean="0">
                <a:solidFill>
                  <a:srgbClr val="000000"/>
                </a:solidFill>
              </a:rPr>
              <a:t>Local </a:t>
            </a:r>
            <a:br>
              <a:rPr lang="en-US" dirty="0" smtClean="0">
                <a:solidFill>
                  <a:srgbClr val="000000"/>
                </a:solidFill>
              </a:rPr>
            </a:br>
            <a:r>
              <a:rPr lang="en-US" dirty="0" smtClean="0">
                <a:solidFill>
                  <a:srgbClr val="000000"/>
                </a:solidFill>
              </a:rPr>
              <a:t>Politician</a:t>
            </a:r>
            <a:endParaRPr lang="en-US" dirty="0">
              <a:solidFill>
                <a:srgbClr val="000000"/>
              </a:solidFill>
            </a:endParaRPr>
          </a:p>
        </p:txBody>
      </p:sp>
      <p:sp>
        <p:nvSpPr>
          <p:cNvPr id="13315" name="Rectangle 3"/>
          <p:cNvSpPr>
            <a:spLocks noGrp="1" noChangeArrowheads="1"/>
          </p:cNvSpPr>
          <p:nvPr>
            <p:ph type="subTitle" idx="1"/>
          </p:nvPr>
        </p:nvSpPr>
        <p:spPr>
          <a:xfrm>
            <a:off x="714348" y="3071810"/>
            <a:ext cx="7772400" cy="3657600"/>
          </a:xfrm>
        </p:spPr>
        <p:txBody>
          <a:bodyPr/>
          <a:lstStyle/>
          <a:p>
            <a:r>
              <a:rPr lang="en-US" dirty="0" smtClean="0">
                <a:solidFill>
                  <a:srgbClr val="000000"/>
                </a:solidFill>
              </a:rPr>
              <a:t>Terry </a:t>
            </a:r>
            <a:r>
              <a:rPr lang="en-US" dirty="0">
                <a:solidFill>
                  <a:srgbClr val="000000"/>
                </a:solidFill>
              </a:rPr>
              <a:t>(36) has a young family.  He decided to get involved in politics three years ago and felt</a:t>
            </a:r>
            <a:r>
              <a:rPr lang="en-US" dirty="0" smtClean="0">
                <a:solidFill>
                  <a:srgbClr val="000000"/>
                </a:solidFill>
              </a:rPr>
              <a:t> Sinn Fein </a:t>
            </a:r>
            <a:r>
              <a:rPr lang="en-US" dirty="0">
                <a:solidFill>
                  <a:srgbClr val="000000"/>
                </a:solidFill>
              </a:rPr>
              <a:t>best represented </a:t>
            </a:r>
            <a:r>
              <a:rPr lang="en-US" dirty="0" smtClean="0">
                <a:solidFill>
                  <a:srgbClr val="000000"/>
                </a:solidFill>
              </a:rPr>
              <a:t>low income families. </a:t>
            </a:r>
            <a:r>
              <a:rPr lang="en-US" dirty="0">
                <a:solidFill>
                  <a:srgbClr val="000000"/>
                </a:solidFill>
              </a:rPr>
              <a:t>He has always been active within the community and is known for his work with the elderly and youth. </a:t>
            </a:r>
          </a:p>
        </p:txBody>
      </p:sp>
      <p:pic>
        <p:nvPicPr>
          <p:cNvPr id="4" name="Picture 4" descr="IMG_0437_1"/>
          <p:cNvPicPr>
            <a:picLocks noChangeAspect="1" noChangeArrowheads="1"/>
          </p:cNvPicPr>
          <p:nvPr/>
        </p:nvPicPr>
        <p:blipFill>
          <a:blip r:embed="rId2" cstate="print"/>
          <a:srcRect/>
          <a:stretch>
            <a:fillRect/>
          </a:stretch>
        </p:blipFill>
        <p:spPr bwMode="auto">
          <a:xfrm>
            <a:off x="571472" y="428604"/>
            <a:ext cx="1714512" cy="2562869"/>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2643174" y="914400"/>
            <a:ext cx="5815026" cy="1143000"/>
          </a:xfrm>
        </p:spPr>
        <p:txBody>
          <a:bodyPr/>
          <a:lstStyle/>
          <a:p>
            <a:r>
              <a:rPr lang="en-US" dirty="0" smtClean="0">
                <a:solidFill>
                  <a:srgbClr val="000000"/>
                </a:solidFill>
              </a:rPr>
              <a:t>Migrant Worker </a:t>
            </a:r>
            <a:endParaRPr lang="en-US" dirty="0">
              <a:solidFill>
                <a:srgbClr val="000000"/>
              </a:solidFill>
            </a:endParaRPr>
          </a:p>
        </p:txBody>
      </p:sp>
      <p:sp>
        <p:nvSpPr>
          <p:cNvPr id="14339" name="Rectangle 3"/>
          <p:cNvSpPr>
            <a:spLocks noGrp="1" noChangeArrowheads="1"/>
          </p:cNvSpPr>
          <p:nvPr>
            <p:ph type="subTitle" idx="1"/>
          </p:nvPr>
        </p:nvSpPr>
        <p:spPr>
          <a:xfrm>
            <a:off x="3059832" y="2204864"/>
            <a:ext cx="5626952" cy="3938780"/>
          </a:xfrm>
        </p:spPr>
        <p:txBody>
          <a:bodyPr>
            <a:normAutofit/>
          </a:bodyPr>
          <a:lstStyle/>
          <a:p>
            <a:r>
              <a:rPr lang="en-US" dirty="0" smtClean="0">
                <a:solidFill>
                  <a:srgbClr val="000000"/>
                </a:solidFill>
              </a:rPr>
              <a:t>Rudi recently arrived in  the UK to try and support his younger brother through his last year of university. He misses home but is hard working and currently has a job as a cleaner. His appeal for asylum is being investigated.</a:t>
            </a:r>
            <a:endParaRPr lang="en-GB" dirty="0">
              <a:solidFill>
                <a:srgbClr val="000000"/>
              </a:solidFill>
            </a:endParaRPr>
          </a:p>
        </p:txBody>
      </p:sp>
      <p:pic>
        <p:nvPicPr>
          <p:cNvPr id="34817" name="Picture 1"/>
          <p:cNvPicPr>
            <a:picLocks noChangeAspect="1" noChangeArrowheads="1"/>
          </p:cNvPicPr>
          <p:nvPr/>
        </p:nvPicPr>
        <p:blipFill>
          <a:blip r:embed="rId2" cstate="print"/>
          <a:srcRect/>
          <a:stretch>
            <a:fillRect/>
          </a:stretch>
        </p:blipFill>
        <p:spPr bwMode="auto">
          <a:xfrm>
            <a:off x="1043608" y="332656"/>
            <a:ext cx="1728192" cy="283999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CFFCC"/>
        </a:solidFill>
        <a:effectLst/>
      </p:bgPr>
    </p:bg>
    <p:spTree>
      <p:nvGrpSpPr>
        <p:cNvPr id="1" name=""/>
        <p:cNvGrpSpPr/>
        <p:nvPr/>
      </p:nvGrpSpPr>
      <p:grpSpPr>
        <a:xfrm>
          <a:off x="0" y="0"/>
          <a:ext cx="0" cy="0"/>
          <a:chOff x="0" y="0"/>
          <a:chExt cx="0" cy="0"/>
        </a:xfrm>
      </p:grpSpPr>
      <p:sp>
        <p:nvSpPr>
          <p:cNvPr id="2" name="TextBox 1"/>
          <p:cNvSpPr txBox="1"/>
          <p:nvPr/>
        </p:nvSpPr>
        <p:spPr>
          <a:xfrm>
            <a:off x="1124294" y="1436666"/>
            <a:ext cx="6912328" cy="1938992"/>
          </a:xfrm>
          <a:prstGeom prst="rect">
            <a:avLst/>
          </a:prstGeom>
          <a:noFill/>
        </p:spPr>
        <p:txBody>
          <a:bodyPr wrap="square" rtlCol="0">
            <a:spAutoFit/>
          </a:bodyPr>
          <a:lstStyle/>
          <a:p>
            <a:r>
              <a:rPr lang="en-US" sz="4000" dirty="0" smtClean="0"/>
              <a:t>You now have 2 minutes as a group to try to agree on a common list.</a:t>
            </a:r>
            <a:endParaRPr lang="en-US" sz="4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5824832" y="5969922"/>
            <a:ext cx="2000264"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E Rudi </a:t>
            </a:r>
            <a:r>
              <a:rPr lang="en-US" sz="2800" dirty="0">
                <a:solidFill>
                  <a:srgbClr val="000000"/>
                </a:solidFill>
              </a:rPr>
              <a:t>(</a:t>
            </a:r>
            <a:r>
              <a:rPr lang="en-US" sz="2800" dirty="0" smtClean="0">
                <a:solidFill>
                  <a:srgbClr val="000000"/>
                </a:solidFill>
              </a:rPr>
              <a:t>24)</a:t>
            </a:r>
          </a:p>
          <a:p>
            <a:pPr>
              <a:spcBef>
                <a:spcPct val="50000"/>
              </a:spcBef>
            </a:pPr>
            <a:r>
              <a:rPr lang="en-US" sz="1600" dirty="0" smtClean="0">
                <a:solidFill>
                  <a:srgbClr val="000000"/>
                </a:solidFill>
              </a:rPr>
              <a:t>Migrant worker</a:t>
            </a:r>
          </a:p>
        </p:txBody>
      </p:sp>
      <p:pic>
        <p:nvPicPr>
          <p:cNvPr id="6" name="Picture 4" descr="IMG_0437_1"/>
          <p:cNvPicPr>
            <a:picLocks noChangeAspect="1" noChangeArrowheads="1"/>
          </p:cNvPicPr>
          <p:nvPr/>
        </p:nvPicPr>
        <p:blipFill>
          <a:blip r:embed="rId2" cstate="print"/>
          <a:srcRect/>
          <a:stretch>
            <a:fillRect/>
          </a:stretch>
        </p:blipFill>
        <p:spPr bwMode="auto">
          <a:xfrm>
            <a:off x="1584345" y="3429000"/>
            <a:ext cx="1714512" cy="2562869"/>
          </a:xfrm>
          <a:prstGeom prst="rect">
            <a:avLst/>
          </a:prstGeom>
          <a:noFill/>
        </p:spPr>
      </p:pic>
      <p:sp>
        <p:nvSpPr>
          <p:cNvPr id="7" name="Text Box 5"/>
          <p:cNvSpPr txBox="1">
            <a:spLocks noChangeArrowheads="1"/>
          </p:cNvSpPr>
          <p:nvPr/>
        </p:nvSpPr>
        <p:spPr bwMode="auto">
          <a:xfrm>
            <a:off x="1110446" y="5969922"/>
            <a:ext cx="3267092" cy="892552"/>
          </a:xfrm>
          <a:prstGeom prst="rect">
            <a:avLst/>
          </a:prstGeom>
          <a:noFill/>
          <a:ln w="9525">
            <a:noFill/>
            <a:miter lim="800000"/>
            <a:headEnd/>
            <a:tailEnd/>
          </a:ln>
        </p:spPr>
        <p:txBody>
          <a:bodyPr wrap="square">
            <a:spAutoFit/>
          </a:bodyPr>
          <a:lstStyle/>
          <a:p>
            <a:pPr>
              <a:spcBef>
                <a:spcPct val="50000"/>
              </a:spcBef>
            </a:pPr>
            <a:r>
              <a:rPr lang="en-US" sz="2800" dirty="0" smtClean="0">
                <a:solidFill>
                  <a:schemeClr val="bg1"/>
                </a:solidFill>
              </a:rPr>
              <a:t>      </a:t>
            </a:r>
            <a:r>
              <a:rPr lang="en-US" sz="2800" dirty="0" smtClean="0">
                <a:solidFill>
                  <a:srgbClr val="000000"/>
                </a:solidFill>
              </a:rPr>
              <a:t>E Terry </a:t>
            </a:r>
            <a:r>
              <a:rPr lang="en-US" sz="2800" dirty="0">
                <a:solidFill>
                  <a:srgbClr val="000000"/>
                </a:solidFill>
              </a:rPr>
              <a:t>(36</a:t>
            </a:r>
            <a:r>
              <a:rPr lang="en-US" sz="2800" dirty="0" smtClean="0">
                <a:solidFill>
                  <a:srgbClr val="000000"/>
                </a:solidFill>
              </a:rPr>
              <a:t>)</a:t>
            </a:r>
          </a:p>
          <a:p>
            <a:pPr>
              <a:spcBef>
                <a:spcPct val="50000"/>
              </a:spcBef>
            </a:pPr>
            <a:r>
              <a:rPr lang="en-US" sz="1600" dirty="0" smtClean="0">
                <a:solidFill>
                  <a:srgbClr val="000000"/>
                </a:solidFill>
              </a:rPr>
              <a:t>                 Politician</a:t>
            </a:r>
            <a:endParaRPr lang="en-US" sz="2800" dirty="0">
              <a:solidFill>
                <a:srgbClr val="000000"/>
              </a:solidFill>
            </a:endParaRPr>
          </a:p>
        </p:txBody>
      </p:sp>
      <p:pic>
        <p:nvPicPr>
          <p:cNvPr id="8" name="Picture 6" descr="image 15-young woman"/>
          <p:cNvPicPr>
            <a:picLocks noChangeAspect="1" noChangeArrowheads="1"/>
          </p:cNvPicPr>
          <p:nvPr/>
        </p:nvPicPr>
        <p:blipFill>
          <a:blip r:embed="rId3" cstate="print"/>
          <a:srcRect/>
          <a:stretch>
            <a:fillRect/>
          </a:stretch>
        </p:blipFill>
        <p:spPr bwMode="auto">
          <a:xfrm>
            <a:off x="3571868" y="428604"/>
            <a:ext cx="2574513" cy="1743830"/>
          </a:xfrm>
          <a:prstGeom prst="rect">
            <a:avLst/>
          </a:prstGeom>
          <a:noFill/>
        </p:spPr>
      </p:pic>
      <p:sp>
        <p:nvSpPr>
          <p:cNvPr id="9" name="Text Box 5"/>
          <p:cNvSpPr txBox="1">
            <a:spLocks noChangeArrowheads="1"/>
          </p:cNvSpPr>
          <p:nvPr/>
        </p:nvSpPr>
        <p:spPr bwMode="auto">
          <a:xfrm>
            <a:off x="4000496" y="2357430"/>
            <a:ext cx="2227688"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B Mary </a:t>
            </a:r>
            <a:r>
              <a:rPr lang="en-US" sz="2800" dirty="0">
                <a:solidFill>
                  <a:srgbClr val="000000"/>
                </a:solidFill>
              </a:rPr>
              <a:t>(</a:t>
            </a:r>
            <a:r>
              <a:rPr lang="en-US" sz="2800" dirty="0" smtClean="0">
                <a:solidFill>
                  <a:srgbClr val="000000"/>
                </a:solidFill>
              </a:rPr>
              <a:t>32)</a:t>
            </a:r>
          </a:p>
          <a:p>
            <a:pPr>
              <a:spcBef>
                <a:spcPct val="50000"/>
              </a:spcBef>
            </a:pPr>
            <a:r>
              <a:rPr lang="en-US" sz="1600" dirty="0" smtClean="0">
                <a:solidFill>
                  <a:srgbClr val="000000"/>
                </a:solidFill>
              </a:rPr>
              <a:t>Teacher</a:t>
            </a:r>
            <a:endParaRPr lang="en-US" sz="2800" dirty="0">
              <a:solidFill>
                <a:srgbClr val="000000"/>
              </a:solidFill>
            </a:endParaRPr>
          </a:p>
        </p:txBody>
      </p:sp>
      <p:pic>
        <p:nvPicPr>
          <p:cNvPr id="10" name="Picture 4" descr="IMG_1238"/>
          <p:cNvPicPr>
            <a:picLocks noChangeAspect="1" noChangeArrowheads="1"/>
          </p:cNvPicPr>
          <p:nvPr/>
        </p:nvPicPr>
        <p:blipFill>
          <a:blip r:embed="rId4" cstate="print"/>
          <a:srcRect/>
          <a:stretch>
            <a:fillRect/>
          </a:stretch>
        </p:blipFill>
        <p:spPr bwMode="auto">
          <a:xfrm>
            <a:off x="500034" y="285728"/>
            <a:ext cx="2798823" cy="1990712"/>
          </a:xfrm>
          <a:prstGeom prst="rect">
            <a:avLst/>
          </a:prstGeom>
          <a:noFill/>
        </p:spPr>
      </p:pic>
      <p:pic>
        <p:nvPicPr>
          <p:cNvPr id="12" name="Picture 4" descr="IMG_1044_1"/>
          <p:cNvPicPr>
            <a:picLocks noChangeAspect="1" noChangeArrowheads="1"/>
          </p:cNvPicPr>
          <p:nvPr/>
        </p:nvPicPr>
        <p:blipFill>
          <a:blip r:embed="rId5" cstate="print"/>
          <a:srcRect/>
          <a:stretch>
            <a:fillRect/>
          </a:stretch>
        </p:blipFill>
        <p:spPr bwMode="auto">
          <a:xfrm>
            <a:off x="6500826" y="357166"/>
            <a:ext cx="2277151" cy="1792280"/>
          </a:xfrm>
          <a:prstGeom prst="rect">
            <a:avLst/>
          </a:prstGeom>
          <a:noFill/>
        </p:spPr>
      </p:pic>
      <p:sp>
        <p:nvSpPr>
          <p:cNvPr id="15" name="Text Box 5"/>
          <p:cNvSpPr txBox="1">
            <a:spLocks noChangeArrowheads="1"/>
          </p:cNvSpPr>
          <p:nvPr/>
        </p:nvSpPr>
        <p:spPr bwMode="auto">
          <a:xfrm>
            <a:off x="6429388" y="2357430"/>
            <a:ext cx="2428892"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C Stephen </a:t>
            </a:r>
            <a:r>
              <a:rPr lang="en-US" sz="2800" dirty="0">
                <a:solidFill>
                  <a:srgbClr val="000000"/>
                </a:solidFill>
              </a:rPr>
              <a:t>(52</a:t>
            </a:r>
            <a:r>
              <a:rPr lang="en-US" sz="2800" dirty="0" smtClean="0">
                <a:solidFill>
                  <a:srgbClr val="000000"/>
                </a:solidFill>
              </a:rPr>
              <a:t>)</a:t>
            </a:r>
          </a:p>
          <a:p>
            <a:pPr>
              <a:spcBef>
                <a:spcPct val="50000"/>
              </a:spcBef>
            </a:pPr>
            <a:r>
              <a:rPr lang="en-US" sz="1600" dirty="0" smtClean="0">
                <a:solidFill>
                  <a:srgbClr val="000000"/>
                </a:solidFill>
              </a:rPr>
              <a:t>Retired Bank Manger</a:t>
            </a:r>
            <a:endParaRPr lang="en-US" dirty="0">
              <a:solidFill>
                <a:srgbClr val="000000"/>
              </a:solidFill>
            </a:endParaRPr>
          </a:p>
        </p:txBody>
      </p:sp>
      <p:sp>
        <p:nvSpPr>
          <p:cNvPr id="16" name="Text Box 5"/>
          <p:cNvSpPr txBox="1">
            <a:spLocks noChangeArrowheads="1"/>
          </p:cNvSpPr>
          <p:nvPr/>
        </p:nvSpPr>
        <p:spPr bwMode="auto">
          <a:xfrm>
            <a:off x="928662" y="2428868"/>
            <a:ext cx="2228840" cy="892552"/>
          </a:xfrm>
          <a:prstGeom prst="rect">
            <a:avLst/>
          </a:prstGeom>
          <a:noFill/>
          <a:ln w="9525">
            <a:noFill/>
            <a:miter lim="800000"/>
            <a:headEnd/>
            <a:tailEnd/>
          </a:ln>
        </p:spPr>
        <p:txBody>
          <a:bodyPr wrap="square">
            <a:spAutoFit/>
          </a:bodyPr>
          <a:lstStyle/>
          <a:p>
            <a:pPr>
              <a:spcBef>
                <a:spcPct val="50000"/>
              </a:spcBef>
            </a:pPr>
            <a:r>
              <a:rPr lang="en-US" sz="2800" dirty="0" smtClean="0">
                <a:solidFill>
                  <a:srgbClr val="000000"/>
                </a:solidFill>
              </a:rPr>
              <a:t>A Helen </a:t>
            </a:r>
            <a:r>
              <a:rPr lang="en-US" sz="2800" dirty="0">
                <a:solidFill>
                  <a:srgbClr val="000000"/>
                </a:solidFill>
              </a:rPr>
              <a:t>(40</a:t>
            </a:r>
            <a:r>
              <a:rPr lang="en-US" sz="2800" dirty="0" smtClean="0">
                <a:solidFill>
                  <a:srgbClr val="000000"/>
                </a:solidFill>
              </a:rPr>
              <a:t>)</a:t>
            </a:r>
          </a:p>
          <a:p>
            <a:pPr>
              <a:spcBef>
                <a:spcPct val="50000"/>
              </a:spcBef>
            </a:pPr>
            <a:r>
              <a:rPr lang="en-US" sz="1600" dirty="0" smtClean="0">
                <a:solidFill>
                  <a:srgbClr val="000000"/>
                </a:solidFill>
              </a:rPr>
              <a:t>Convicted drug dealer</a:t>
            </a:r>
            <a:endParaRPr lang="en-US" sz="1800" dirty="0">
              <a:solidFill>
                <a:srgbClr val="000000"/>
              </a:solidFill>
            </a:endParaRPr>
          </a:p>
        </p:txBody>
      </p:sp>
      <p:sp>
        <p:nvSpPr>
          <p:cNvPr id="17" name="Text Box 5"/>
          <p:cNvSpPr txBox="1">
            <a:spLocks noChangeArrowheads="1"/>
          </p:cNvSpPr>
          <p:nvPr/>
        </p:nvSpPr>
        <p:spPr bwMode="auto">
          <a:xfrm>
            <a:off x="357158" y="5786454"/>
            <a:ext cx="2126610" cy="1261884"/>
          </a:xfrm>
          <a:prstGeom prst="rect">
            <a:avLst/>
          </a:prstGeom>
          <a:noFill/>
          <a:ln w="9525">
            <a:noFill/>
            <a:miter lim="800000"/>
            <a:headEnd/>
            <a:tailEnd/>
          </a:ln>
        </p:spPr>
        <p:txBody>
          <a:bodyPr wrap="square">
            <a:spAutoFit/>
          </a:bodyPr>
          <a:lstStyle/>
          <a:p>
            <a:pPr>
              <a:spcBef>
                <a:spcPct val="50000"/>
              </a:spcBef>
            </a:pPr>
            <a:r>
              <a:rPr lang="en-US" sz="2800" dirty="0" smtClean="0">
                <a:solidFill>
                  <a:schemeClr val="bg1"/>
                </a:solidFill>
              </a:rPr>
              <a:t> </a:t>
            </a:r>
          </a:p>
          <a:p>
            <a:pPr>
              <a:spcBef>
                <a:spcPct val="50000"/>
              </a:spcBef>
            </a:pPr>
            <a:endParaRPr lang="en-US" sz="3200" dirty="0">
              <a:solidFill>
                <a:schemeClr val="bg1"/>
              </a:solidFill>
            </a:endParaRPr>
          </a:p>
        </p:txBody>
      </p:sp>
      <p:pic>
        <p:nvPicPr>
          <p:cNvPr id="18" name="Picture 1"/>
          <p:cNvPicPr>
            <a:picLocks noChangeAspect="1" noChangeArrowheads="1"/>
          </p:cNvPicPr>
          <p:nvPr/>
        </p:nvPicPr>
        <p:blipFill>
          <a:blip r:embed="rId6" cstate="print"/>
          <a:srcRect b="8051"/>
          <a:stretch>
            <a:fillRect/>
          </a:stretch>
        </p:blipFill>
        <p:spPr bwMode="auto">
          <a:xfrm>
            <a:off x="5824832" y="3356992"/>
            <a:ext cx="1729243" cy="261293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851525"/>
          </a:xfrm>
        </p:spPr>
        <p:txBody>
          <a:bodyPr>
            <a:normAutofit/>
          </a:bodyPr>
          <a:lstStyle/>
          <a:p>
            <a:r>
              <a:rPr lang="en-US" dirty="0" smtClean="0"/>
              <a:t>You have made human beings a little lower than God, and crowned them with glory and </a:t>
            </a:r>
            <a:r>
              <a:rPr lang="en-US" dirty="0" err="1" smtClean="0"/>
              <a:t>honour</a:t>
            </a:r>
            <a:r>
              <a:rPr lang="en-US" dirty="0" smtClean="0"/>
              <a:t>.</a:t>
            </a:r>
            <a:br>
              <a:rPr lang="en-US" dirty="0" smtClean="0"/>
            </a:br>
            <a:r>
              <a:rPr lang="en-US" dirty="0" smtClean="0"/>
              <a:t/>
            </a:r>
            <a:br>
              <a:rPr lang="en-US" dirty="0" smtClean="0"/>
            </a:br>
            <a:r>
              <a:rPr lang="en-US" dirty="0" smtClean="0"/>
              <a:t>Psalm 8:5 </a:t>
            </a:r>
            <a:endParaRPr lang="en-US" dirty="0"/>
          </a:p>
        </p:txBody>
      </p:sp>
      <p:sp>
        <p:nvSpPr>
          <p:cNvPr id="3" name="Content Placeholder 2"/>
          <p:cNvSpPr>
            <a:spLocks noGrp="1"/>
          </p:cNvSpPr>
          <p:nvPr>
            <p:ph idx="1"/>
          </p:nvPr>
        </p:nvSpPr>
        <p:spPr/>
        <p:txBody>
          <a:bodyPr/>
          <a:lstStyle/>
          <a:p>
            <a:pPr algn="ctr">
              <a:buNone/>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1619250" y="260350"/>
            <a:ext cx="5689600" cy="579438"/>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3200"/>
              <a:t>In front of the fence…..</a:t>
            </a:r>
            <a:endParaRPr lang="en-US" sz="3200"/>
          </a:p>
        </p:txBody>
      </p:sp>
      <p:pic>
        <p:nvPicPr>
          <p:cNvPr id="4" name="Picture 3" descr="red.png"/>
          <p:cNvPicPr>
            <a:picLocks noChangeAspect="1"/>
          </p:cNvPicPr>
          <p:nvPr/>
        </p:nvPicPr>
        <p:blipFill>
          <a:blip r:embed="rId2"/>
          <a:stretch>
            <a:fillRect/>
          </a:stretch>
        </p:blipFill>
        <p:spPr>
          <a:xfrm>
            <a:off x="965380" y="946609"/>
            <a:ext cx="7265533" cy="541865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2" descr="5"/>
          <p:cNvPicPr>
            <a:picLocks noChangeAspect="1" noChangeArrowheads="1"/>
          </p:cNvPicPr>
          <p:nvPr/>
        </p:nvPicPr>
        <p:blipFill>
          <a:blip r:embed="rId2"/>
          <a:srcRect t="11499" b="8009"/>
          <a:stretch>
            <a:fillRect/>
          </a:stretch>
        </p:blipFill>
        <p:spPr bwMode="auto">
          <a:xfrm>
            <a:off x="827088" y="912813"/>
            <a:ext cx="7524750" cy="5395912"/>
          </a:xfrm>
          <a:prstGeom prst="rect">
            <a:avLst/>
          </a:prstGeom>
          <a:noFill/>
        </p:spPr>
      </p:pic>
      <p:sp>
        <p:nvSpPr>
          <p:cNvPr id="68611" name="Text Box 3"/>
          <p:cNvSpPr txBox="1">
            <a:spLocks noChangeArrowheads="1"/>
          </p:cNvSpPr>
          <p:nvPr/>
        </p:nvSpPr>
        <p:spPr bwMode="auto">
          <a:xfrm>
            <a:off x="971550" y="333375"/>
            <a:ext cx="6480175" cy="579438"/>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3200"/>
              <a:t>…….behind the fence</a:t>
            </a:r>
            <a:endParaRPr lang="en-US" sz="32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404734" y="923701"/>
            <a:ext cx="6532975" cy="4124206"/>
          </a:xfrm>
          <a:prstGeom prst="rect">
            <a:avLst/>
          </a:prstGeom>
          <a:noFill/>
        </p:spPr>
        <p:txBody>
          <a:bodyPr wrap="square" rtlCol="0">
            <a:spAutoFit/>
          </a:bodyPr>
          <a:lstStyle/>
          <a:p>
            <a:r>
              <a:rPr lang="en-US" sz="3600" dirty="0" smtClean="0"/>
              <a:t>“For now we see in a mirror, dimly, but then we will see face to face.  Now, I know only in part, then I will know fully, even as I have been fully known.”  </a:t>
            </a:r>
          </a:p>
          <a:p>
            <a:endParaRPr lang="en-US" sz="3200" dirty="0" smtClean="0"/>
          </a:p>
          <a:p>
            <a:r>
              <a:rPr lang="en-US" sz="3200" dirty="0" smtClean="0"/>
              <a:t>I Cor.13:12  (NRSV)</a:t>
            </a:r>
            <a:endParaRPr lang="en-GB" sz="3200" dirty="0" smtClean="0"/>
          </a:p>
          <a:p>
            <a:endParaRPr lang="en-GB" dirty="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20530"/>
            <a:ext cx="8229600" cy="812030"/>
          </a:xfrm>
        </p:spPr>
        <p:txBody>
          <a:bodyPr>
            <a:normAutofit fontScale="90000"/>
          </a:bodyPr>
          <a:lstStyle/>
          <a:p>
            <a:r>
              <a:rPr lang="en-GB" sz="5333" b="1" dirty="0" smtClean="0"/>
              <a:t/>
            </a:r>
            <a:br>
              <a:rPr lang="en-GB" sz="5333" b="1" dirty="0" smtClean="0"/>
            </a:br>
            <a:r>
              <a:rPr lang="en-GB" sz="5333" b="1" dirty="0" smtClean="0"/>
              <a:t>Virtues for Living Together </a:t>
            </a:r>
            <a:r>
              <a:rPr lang="en-US" dirty="0" smtClean="0"/>
              <a:t/>
            </a:r>
            <a:br>
              <a:rPr lang="en-US" dirty="0" smtClean="0"/>
            </a:br>
            <a:endParaRPr lang="en-US" dirty="0"/>
          </a:p>
        </p:txBody>
      </p:sp>
      <p:sp>
        <p:nvSpPr>
          <p:cNvPr id="3" name="Content Placeholder 2"/>
          <p:cNvSpPr>
            <a:spLocks noGrp="1"/>
          </p:cNvSpPr>
          <p:nvPr>
            <p:ph idx="1"/>
          </p:nvPr>
        </p:nvSpPr>
        <p:spPr>
          <a:xfrm>
            <a:off x="457200" y="2082125"/>
            <a:ext cx="8229600" cy="4044038"/>
          </a:xfrm>
        </p:spPr>
        <p:txBody>
          <a:bodyPr>
            <a:normAutofit/>
          </a:bodyPr>
          <a:lstStyle/>
          <a:p>
            <a:r>
              <a:rPr lang="en-US" sz="4800" dirty="0" smtClean="0"/>
              <a:t>Humility</a:t>
            </a:r>
          </a:p>
          <a:p>
            <a:r>
              <a:rPr lang="en-US" sz="4800" dirty="0" smtClean="0"/>
              <a:t>Patience</a:t>
            </a:r>
          </a:p>
          <a:p>
            <a:r>
              <a:rPr lang="en-US" sz="4800" b="1" dirty="0" smtClean="0"/>
              <a:t>Integrity</a:t>
            </a:r>
          </a:p>
          <a:p>
            <a:pPr>
              <a:buNone/>
            </a:pPr>
            <a:endParaRPr lang="en-US" sz="4800" dirty="0" smtClean="0"/>
          </a:p>
          <a:p>
            <a:pPr>
              <a:buNone/>
            </a:pPr>
            <a:endParaRPr lang="en-US" sz="4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None/>
            </a:pPr>
            <a:endParaRPr lang="en-US" dirty="0"/>
          </a:p>
        </p:txBody>
      </p:sp>
      <p:pic>
        <p:nvPicPr>
          <p:cNvPr id="4" name="Picture 3"/>
          <p:cNvPicPr>
            <a:picLocks noChangeAspect="1"/>
          </p:cNvPicPr>
          <p:nvPr/>
        </p:nvPicPr>
        <p:blipFill>
          <a:blip r:embed="rId2"/>
          <a:srcRect r="56217" b="8433"/>
          <a:stretch>
            <a:fillRect/>
          </a:stretch>
        </p:blipFill>
        <p:spPr>
          <a:xfrm>
            <a:off x="2272573" y="426160"/>
            <a:ext cx="3513892" cy="590010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lstStyle/>
          <a:p>
            <a:endParaRPr lang="en-GB" dirty="0"/>
          </a:p>
        </p:txBody>
      </p:sp>
      <p:graphicFrame>
        <p:nvGraphicFramePr>
          <p:cNvPr id="4" name="Content Placeholder 3"/>
          <p:cNvGraphicFramePr>
            <a:graphicFrameLocks noGrp="1"/>
          </p:cNvGraphicFramePr>
          <p:nvPr>
            <p:ph idx="1"/>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00303531"/>
              </p:ext>
            </p:extLst>
          </p:nvPr>
        </p:nvGraphicFramePr>
        <p:xfrm>
          <a:off x="863866" y="908717"/>
          <a:ext cx="8136904" cy="55774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229168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20530"/>
            <a:ext cx="8229600" cy="812030"/>
          </a:xfrm>
        </p:spPr>
        <p:txBody>
          <a:bodyPr>
            <a:normAutofit fontScale="90000"/>
          </a:bodyPr>
          <a:lstStyle/>
          <a:p>
            <a:r>
              <a:rPr lang="en-GB" sz="5333" b="1" dirty="0" smtClean="0"/>
              <a:t/>
            </a:r>
            <a:br>
              <a:rPr lang="en-GB" sz="5333" b="1" dirty="0" smtClean="0"/>
            </a:br>
            <a:r>
              <a:rPr lang="en-GB" sz="5333" b="1" dirty="0" smtClean="0"/>
              <a:t>Virtues for Living Together </a:t>
            </a:r>
            <a:r>
              <a:rPr lang="en-US" dirty="0" smtClean="0"/>
              <a:t/>
            </a:r>
            <a:br>
              <a:rPr lang="en-US" dirty="0" smtClean="0"/>
            </a:br>
            <a:endParaRPr lang="en-US" dirty="0"/>
          </a:p>
        </p:txBody>
      </p:sp>
      <p:sp>
        <p:nvSpPr>
          <p:cNvPr id="3" name="Content Placeholder 2"/>
          <p:cNvSpPr>
            <a:spLocks noGrp="1"/>
          </p:cNvSpPr>
          <p:nvPr>
            <p:ph idx="1"/>
          </p:nvPr>
        </p:nvSpPr>
        <p:spPr>
          <a:xfrm>
            <a:off x="457200" y="2082125"/>
            <a:ext cx="8229600" cy="4044038"/>
          </a:xfrm>
        </p:spPr>
        <p:txBody>
          <a:bodyPr>
            <a:normAutofit/>
          </a:bodyPr>
          <a:lstStyle/>
          <a:p>
            <a:r>
              <a:rPr lang="en-US" sz="4800" dirty="0" smtClean="0"/>
              <a:t>Humility</a:t>
            </a:r>
          </a:p>
          <a:p>
            <a:r>
              <a:rPr lang="en-US" sz="4800" dirty="0" smtClean="0"/>
              <a:t>Patience</a:t>
            </a:r>
          </a:p>
          <a:p>
            <a:r>
              <a:rPr lang="en-US" sz="4800" dirty="0" smtClean="0"/>
              <a:t>Integrity</a:t>
            </a:r>
          </a:p>
          <a:p>
            <a:r>
              <a:rPr lang="en-US" sz="4800" b="1" dirty="0" smtClean="0"/>
              <a:t>Mutual respe</a:t>
            </a:r>
            <a:r>
              <a:rPr lang="en-US" sz="4800" dirty="0" smtClean="0"/>
              <a:t>ct</a:t>
            </a:r>
          </a:p>
          <a:p>
            <a:pPr>
              <a:buNone/>
            </a:pPr>
            <a:endParaRPr lang="en-US" sz="4800" dirty="0" smtClean="0"/>
          </a:p>
          <a:p>
            <a:pPr>
              <a:buNone/>
            </a:pPr>
            <a:endParaRPr lang="en-US" sz="4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EF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buNone/>
            </a:pPr>
            <a:r>
              <a:rPr lang="en-US" sz="4000" dirty="0" smtClean="0"/>
              <a:t>"</a:t>
            </a:r>
            <a:r>
              <a:rPr lang="en-US" sz="4000" i="1" dirty="0" smtClean="0"/>
              <a:t>This is my commandment, </a:t>
            </a:r>
          </a:p>
          <a:p>
            <a:pPr algn="ctr">
              <a:buNone/>
            </a:pPr>
            <a:r>
              <a:rPr lang="en-US" sz="4000" i="1" dirty="0" smtClean="0"/>
              <a:t>that you love one another </a:t>
            </a:r>
          </a:p>
          <a:p>
            <a:pPr algn="ctr">
              <a:buNone/>
            </a:pPr>
            <a:r>
              <a:rPr lang="en-US" sz="4000" i="1" dirty="0" smtClean="0"/>
              <a:t>as I have loved you" </a:t>
            </a:r>
          </a:p>
          <a:p>
            <a:pPr algn="ctr"/>
            <a:endParaRPr lang="en-US" i="1" dirty="0" smtClean="0"/>
          </a:p>
          <a:p>
            <a:pPr algn="ctr">
              <a:buNone/>
            </a:pPr>
            <a:r>
              <a:rPr lang="en-US" dirty="0" smtClean="0"/>
              <a:t>John 15:12  (NRSV)</a:t>
            </a:r>
            <a:endParaRPr lang="en-GB" dirty="0" smtClean="0"/>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815"/>
            <a:ext cx="8229600" cy="1995575"/>
          </a:xfrm>
        </p:spPr>
        <p:txBody>
          <a:bodyPr/>
          <a:lstStyle/>
          <a:p>
            <a:r>
              <a:rPr lang="en-US" b="1" dirty="0" smtClean="0"/>
              <a:t>Forbearance</a:t>
            </a:r>
            <a:endParaRPr lang="en-US" b="1" dirty="0"/>
          </a:p>
        </p:txBody>
      </p:sp>
      <p:sp>
        <p:nvSpPr>
          <p:cNvPr id="3" name="Content Placeholder 2"/>
          <p:cNvSpPr>
            <a:spLocks noGrp="1"/>
          </p:cNvSpPr>
          <p:nvPr>
            <p:ph idx="1"/>
          </p:nvPr>
        </p:nvSpPr>
        <p:spPr>
          <a:xfrm>
            <a:off x="457200" y="3093619"/>
            <a:ext cx="8229600" cy="3032544"/>
          </a:xfrm>
        </p:spPr>
        <p:txBody>
          <a:bodyPr/>
          <a:lstStyle/>
          <a:p>
            <a:pPr algn="ctr">
              <a:buNone/>
            </a:pPr>
            <a:endParaRPr lang="en-GB" dirty="0" smtClean="0"/>
          </a:p>
          <a:p>
            <a:endParaRPr lang="en-US" dirty="0"/>
          </a:p>
        </p:txBody>
      </p:sp>
      <p:sp>
        <p:nvSpPr>
          <p:cNvPr id="4" name="TextBox 3"/>
          <p:cNvSpPr txBox="1"/>
          <p:nvPr/>
        </p:nvSpPr>
        <p:spPr>
          <a:xfrm>
            <a:off x="1441842" y="3551933"/>
            <a:ext cx="6531258" cy="1569660"/>
          </a:xfrm>
          <a:prstGeom prst="rect">
            <a:avLst/>
          </a:prstGeom>
          <a:noFill/>
        </p:spPr>
        <p:txBody>
          <a:bodyPr wrap="square" rtlCol="0">
            <a:spAutoFit/>
          </a:bodyPr>
          <a:lstStyle/>
          <a:p>
            <a:r>
              <a:rPr lang="en-US" sz="3200" dirty="0" smtClean="0"/>
              <a:t>To delay a negative reaction to another’s action, inaction or presence; to tolerate or indulge another</a:t>
            </a:r>
            <a:endParaRPr lang="en-US" sz="32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EF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758320"/>
            <a:ext cx="8229600" cy="5367843"/>
          </a:xfrm>
        </p:spPr>
        <p:txBody>
          <a:bodyPr>
            <a:normAutofit fontScale="92500"/>
          </a:bodyPr>
          <a:lstStyle/>
          <a:p>
            <a:pPr>
              <a:buNone/>
            </a:pPr>
            <a:r>
              <a:rPr lang="en-US" dirty="0" smtClean="0"/>
              <a:t>    I, therefore, the prisoner of the Lord, </a:t>
            </a:r>
            <a:r>
              <a:rPr lang="en-US" smtClean="0"/>
              <a:t>beg you </a:t>
            </a:r>
            <a:r>
              <a:rPr lang="en-US" dirty="0" smtClean="0"/>
              <a:t>to lead a life worthy of the calling to which you have been called, with all humility and gentleness, with patience, bearing with one another in love, making every effort to maintain the unity of the Spirit in the bond of peace.  There is one body and one Spirit, just as you were called to the one hope of your calling, one faith, one baptism, one God and Father of all, who is above all and through all and in all.	</a:t>
            </a:r>
          </a:p>
          <a:p>
            <a:pPr>
              <a:buNone/>
            </a:pPr>
            <a:r>
              <a:rPr lang="en-US" dirty="0" smtClean="0"/>
              <a:t>                                         Ephesians 4:1-6  (NRSV)</a:t>
            </a:r>
          </a:p>
          <a:p>
            <a:pPr>
              <a:buNone/>
            </a:pPr>
            <a:endParaRPr lang="en-GB" dirty="0" smtClean="0"/>
          </a:p>
          <a:p>
            <a:pPr>
              <a:buNone/>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274"/>
            <a:ext cx="8229600" cy="1123776"/>
          </a:xfrm>
        </p:spPr>
        <p:txBody>
          <a:bodyPr>
            <a:normAutofit/>
          </a:bodyPr>
          <a:lstStyle/>
          <a:p>
            <a:r>
              <a:rPr lang="en-US" dirty="0" smtClean="0"/>
              <a:t>Sometimes we….</a:t>
            </a:r>
            <a:endParaRPr lang="en-US" dirty="0"/>
          </a:p>
        </p:txBody>
      </p:sp>
      <p:sp>
        <p:nvSpPr>
          <p:cNvPr id="3" name="Content Placeholder 2"/>
          <p:cNvSpPr>
            <a:spLocks noGrp="1"/>
          </p:cNvSpPr>
          <p:nvPr>
            <p:ph idx="1"/>
          </p:nvPr>
        </p:nvSpPr>
        <p:spPr>
          <a:xfrm>
            <a:off x="457200" y="2384597"/>
            <a:ext cx="8229600" cy="3741566"/>
          </a:xfrm>
        </p:spPr>
        <p:txBody>
          <a:bodyPr/>
          <a:lstStyle/>
          <a:p>
            <a:r>
              <a:rPr lang="en-US" dirty="0" smtClean="0"/>
              <a:t>Make sweeping generalizations</a:t>
            </a:r>
          </a:p>
          <a:p>
            <a:r>
              <a:rPr lang="en-US" dirty="0" smtClean="0"/>
              <a:t>Assert opinions as fact</a:t>
            </a:r>
          </a:p>
          <a:p>
            <a:r>
              <a:rPr lang="en-US" dirty="0" smtClean="0"/>
              <a:t>Project our views onto others</a:t>
            </a:r>
          </a:p>
          <a:p>
            <a:r>
              <a:rPr lang="en-US" dirty="0" smtClean="0"/>
              <a:t>Assert as truth what we can’t possibly know for certain</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C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Dogs make better pets than cats.</a:t>
            </a:r>
          </a:p>
          <a:p>
            <a:r>
              <a:rPr lang="en-US" dirty="0" smtClean="0"/>
              <a:t>Everyone knows the Leinster rugby team is better than Ulster</a:t>
            </a:r>
          </a:p>
          <a:p>
            <a:r>
              <a:rPr lang="en-US" dirty="0" smtClean="0"/>
              <a:t>God prefers hymns to modern praise songs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EF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Making statements more humble:</a:t>
            </a:r>
            <a:endParaRPr lang="en-US" dirty="0"/>
          </a:p>
        </p:txBody>
      </p:sp>
      <p:sp>
        <p:nvSpPr>
          <p:cNvPr id="3" name="Content Placeholder 2"/>
          <p:cNvSpPr>
            <a:spLocks noGrp="1"/>
          </p:cNvSpPr>
          <p:nvPr>
            <p:ph idx="1"/>
          </p:nvPr>
        </p:nvSpPr>
        <p:spPr/>
        <p:txBody>
          <a:bodyPr>
            <a:normAutofit/>
          </a:bodyPr>
          <a:lstStyle/>
          <a:p>
            <a:pPr lvl="0"/>
            <a:r>
              <a:rPr lang="en-US" dirty="0" smtClean="0"/>
              <a:t>Use words like “some” instead of </a:t>
            </a:r>
            <a:r>
              <a:rPr lang="en-US" dirty="0" err="1" smtClean="0"/>
              <a:t>generalisations</a:t>
            </a:r>
            <a:r>
              <a:rPr lang="en-US" dirty="0" smtClean="0"/>
              <a:t> </a:t>
            </a:r>
            <a:endParaRPr lang="en-GB" dirty="0" smtClean="0"/>
          </a:p>
          <a:p>
            <a:pPr lvl="0"/>
            <a:r>
              <a:rPr lang="en-US" dirty="0" smtClean="0"/>
              <a:t>Use “I” statements rather than universal claims</a:t>
            </a:r>
          </a:p>
          <a:p>
            <a:pPr lvl="0"/>
            <a:r>
              <a:rPr lang="en-US" dirty="0" smtClean="0"/>
              <a:t>Use phrases such as  “from my perspective,” “in my understanding” “as I see it”  </a:t>
            </a:r>
            <a:endParaRPr lang="en-GB" dirty="0" smtClean="0"/>
          </a:p>
          <a:p>
            <a:pPr lvl="0"/>
            <a:r>
              <a:rPr lang="en-US" dirty="0" smtClean="0"/>
              <a:t>Begin statements with “ I believe” or “I feel” when they are an opinion, perception or belief</a:t>
            </a:r>
            <a:endParaRPr lang="en-GB"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C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 believe Jesus would not approve of that.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u="sng" dirty="0" smtClean="0"/>
              <a:t>I could be wrong</a:t>
            </a:r>
            <a:r>
              <a:rPr lang="en-US" dirty="0" smtClean="0"/>
              <a:t>, however I believe Jesus would not approve of that.</a:t>
            </a:r>
          </a:p>
          <a:p>
            <a:endParaRPr lang="en-US" dirty="0" smtClean="0"/>
          </a:p>
          <a:p>
            <a:r>
              <a:rPr lang="en-US" dirty="0" smtClean="0"/>
              <a:t>Humility urges each of us to remember and </a:t>
            </a:r>
            <a:r>
              <a:rPr lang="en-US" u="sng" dirty="0" smtClean="0"/>
              <a:t>acknowledge </a:t>
            </a:r>
            <a:r>
              <a:rPr lang="en-US" dirty="0" smtClean="0"/>
              <a:t>that we could be wrong in matters both small and significant.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823</TotalTime>
  <Words>1388</Words>
  <Application>Microsoft Macintosh PowerPoint</Application>
  <PresentationFormat>On-screen Show (4:3)</PresentationFormat>
  <Paragraphs>179</Paragraphs>
  <Slides>49</Slides>
  <Notes>1</Notes>
  <HiddenSlides>0</HiddenSlides>
  <MMClips>0</MMClips>
  <ScaleCrop>false</ScaleCrop>
  <HeadingPairs>
    <vt:vector size="4" baseType="variant">
      <vt:variant>
        <vt:lpstr>Design Template</vt:lpstr>
      </vt:variant>
      <vt:variant>
        <vt:i4>1</vt:i4>
      </vt:variant>
      <vt:variant>
        <vt:lpstr>Slide Titles</vt:lpstr>
      </vt:variant>
      <vt:variant>
        <vt:i4>49</vt:i4>
      </vt:variant>
    </vt:vector>
  </HeadingPairs>
  <TitlesOfParts>
    <vt:vector size="50" baseType="lpstr">
      <vt:lpstr>Office Theme</vt:lpstr>
      <vt:lpstr>  Maintaining Healthy Congregations</vt:lpstr>
      <vt:lpstr>Slide 2</vt:lpstr>
      <vt:lpstr> Biblical Virtues for Living Together  </vt:lpstr>
      <vt:lpstr>You have made human beings a little lower than God, and crowned them with glory and honour.  Psalm 8:5 </vt:lpstr>
      <vt:lpstr>Sometimes we….</vt:lpstr>
      <vt:lpstr>Slide 6</vt:lpstr>
      <vt:lpstr>Making statements more humble:</vt:lpstr>
      <vt:lpstr>Slide 8</vt:lpstr>
      <vt:lpstr>Slide 9</vt:lpstr>
      <vt:lpstr>Slide 10</vt:lpstr>
      <vt:lpstr> Biblical Virtues for Living Together  </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Reformed Drug Dealer</vt:lpstr>
      <vt:lpstr>Retired Bank Manager</vt:lpstr>
      <vt:lpstr>Primary Teacher</vt:lpstr>
      <vt:lpstr>Local  Politician</vt:lpstr>
      <vt:lpstr>Migrant Worker </vt:lpstr>
      <vt:lpstr>Slide 38</vt:lpstr>
      <vt:lpstr>Slide 39</vt:lpstr>
      <vt:lpstr>Slide 40</vt:lpstr>
      <vt:lpstr>Slide 41</vt:lpstr>
      <vt:lpstr>Slide 42</vt:lpstr>
      <vt:lpstr> Virtues for Living Together  </vt:lpstr>
      <vt:lpstr>Slide 44</vt:lpstr>
      <vt:lpstr>Slide 45</vt:lpstr>
      <vt:lpstr> Virtues for Living Together  </vt:lpstr>
      <vt:lpstr>Slide 47</vt:lpstr>
      <vt:lpstr>Forbearance</vt:lpstr>
      <vt:lpstr>Slide 49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Conflict in the Church:  An Opportunity for Growth</dc:title>
  <dc:creator>Doug Baker</dc:creator>
  <cp:lastModifiedBy>Stephen Baker</cp:lastModifiedBy>
  <cp:revision>33</cp:revision>
  <dcterms:created xsi:type="dcterms:W3CDTF">2017-01-17T17:09:49Z</dcterms:created>
  <dcterms:modified xsi:type="dcterms:W3CDTF">2017-01-17T17:11:29Z</dcterms:modified>
</cp:coreProperties>
</file>