
<file path=[Content_Types].xml><?xml version="1.0" encoding="utf-8"?>
<Types xmlns="http://schemas.openxmlformats.org/package/2006/content-types">
  <Default Extension="mp3" ContentType="audio/mpeg"/>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Source Sans Pro" panose="020B0503030403020204" pitchFamily="34" charset="0"/>
      <p:regular r:id="rId24"/>
      <p:bold r:id="rId25"/>
      <p:italic r:id="rId26"/>
      <p:boldItalic r:id="rId27"/>
    </p:embeddedFont>
    <p:embeddedFont>
      <p:font typeface="Source Serif Pro"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3240C1-BCAB-4E4B-B4FA-EC427E1FAE16}" v="47" dt="2021-03-09T13:40:31.2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10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8CFF4-4105-4D52-958C-D0E16C88FCCF}" type="datetimeFigureOut">
              <a:rPr lang="en-GB" smtClean="0"/>
              <a:t>09/03/2021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D3F790-887B-4048-A632-46F0F8A48E1E}" type="slidenum">
              <a:rPr lang="en-GB" smtClean="0"/>
              <a:t>‹#›</a:t>
            </a:fld>
            <a:endParaRPr lang="en-GB"/>
          </a:p>
        </p:txBody>
      </p:sp>
    </p:spTree>
    <p:extLst>
      <p:ext uri="{BB962C8B-B14F-4D97-AF65-F5344CB8AC3E}">
        <p14:creationId xmlns:p14="http://schemas.microsoft.com/office/powerpoint/2010/main" val="245676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D3F790-887B-4048-A632-46F0F8A48E1E}" type="slidenum">
              <a:rPr lang="en-GB" smtClean="0"/>
              <a:t>6</a:t>
            </a:fld>
            <a:endParaRPr lang="en-GB"/>
          </a:p>
        </p:txBody>
      </p:sp>
    </p:spTree>
    <p:extLst>
      <p:ext uri="{BB962C8B-B14F-4D97-AF65-F5344CB8AC3E}">
        <p14:creationId xmlns:p14="http://schemas.microsoft.com/office/powerpoint/2010/main" val="1538199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mp3"/><Relationship Id="rId7" Type="http://schemas.openxmlformats.org/officeDocument/2006/relationships/image" Target="../media/image1.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audio" Target="../media/media2.m4a"/><Relationship Id="rId4" Type="http://schemas.microsoft.com/office/2007/relationships/media"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2.pn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2.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mp3"/><Relationship Id="rId7" Type="http://schemas.openxmlformats.org/officeDocument/2006/relationships/image" Target="../media/image11.jpeg"/><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slideLayout" Target="../slideLayouts/slideLayout7.xml"/><Relationship Id="rId5" Type="http://schemas.openxmlformats.org/officeDocument/2006/relationships/audio" Target="../media/media16.mp3"/><Relationship Id="rId4" Type="http://schemas.microsoft.com/office/2007/relationships/media" Target="../media/media16.mp3"/></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4.mp3"/><Relationship Id="rId2" Type="http://schemas.microsoft.com/office/2007/relationships/media" Target="../media/media4.mp3"/><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5.mp3"/><Relationship Id="rId2" Type="http://schemas.microsoft.com/office/2007/relationships/media" Target="../media/media5.mp3"/><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6.mp3"/><Relationship Id="rId2" Type="http://schemas.microsoft.com/office/2007/relationships/media" Target="../media/media6.mp3"/><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7.mp3"/><Relationship Id="rId2" Type="http://schemas.microsoft.com/office/2007/relationships/media" Target="../media/media7.mp3"/><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8.mp3"/><Relationship Id="rId2" Type="http://schemas.microsoft.com/office/2007/relationships/media" Target="../media/media8.mp3"/><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9.mp3"/><Relationship Id="rId2" Type="http://schemas.microsoft.com/office/2007/relationships/media" Target="../media/media9.mp3"/><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7"/>
          <a:srcRect l="2349" b="2349"/>
          <a:stretch>
            <a:fillRect/>
          </a:stretch>
        </a:blipFill>
        <a:effectLst/>
      </p:bgPr>
    </p:bg>
    <p:spTree>
      <p:nvGrpSpPr>
        <p:cNvPr id="1" name=""/>
        <p:cNvGrpSpPr/>
        <p:nvPr/>
      </p:nvGrpSpPr>
      <p:grpSpPr>
        <a:xfrm>
          <a:off x="0" y="0"/>
          <a:ext cx="0" cy="0"/>
          <a:chOff x="0" y="0"/>
          <a:chExt cx="0" cy="0"/>
        </a:xfrm>
      </p:grpSpPr>
      <p:pic>
        <p:nvPicPr>
          <p:cNvPr id="2" name="Nature - AShamaluevMusic">
            <a:hlinkClick r:id="" action="ppaction://media"/>
            <a:extLst>
              <a:ext uri="{FF2B5EF4-FFF2-40B4-BE49-F238E27FC236}">
                <a16:creationId xmlns:a16="http://schemas.microsoft.com/office/drawing/2014/main" id="{B1C3F4CE-33C7-4962-B197-4E031AF9A40D}"/>
              </a:ext>
            </a:extLst>
          </p:cNvPr>
          <p:cNvPicPr>
            <a:picLocks noChangeAspect="1"/>
          </p:cNvPicPr>
          <p:nvPr>
            <a:audioFile r:link="rId2"/>
            <p:extLst>
              <p:ext uri="{DAA4B4D4-6D71-4841-9C94-3DE7FCFB9230}">
                <p14:media xmlns:p14="http://schemas.microsoft.com/office/powerpoint/2010/main" r:embed="rId3">
                  <p14:trim end="148341.225"/>
                  <p14:fade out="3000"/>
                </p14:media>
              </p:ext>
            </p:extLst>
          </p:nvPr>
        </p:nvPicPr>
        <p:blipFill>
          <a:blip r:embed="rId8"/>
          <a:stretch>
            <a:fillRect/>
          </a:stretch>
        </p:blipFill>
        <p:spPr>
          <a:xfrm>
            <a:off x="655637" y="9410700"/>
            <a:ext cx="487363" cy="487363"/>
          </a:xfrm>
          <a:prstGeom prst="rect">
            <a:avLst/>
          </a:prstGeom>
        </p:spPr>
      </p:pic>
      <p:pic>
        <p:nvPicPr>
          <p:cNvPr id="8" name="Audio 7">
            <a:hlinkClick r:id="" action="ppaction://media"/>
            <a:extLst>
              <a:ext uri="{FF2B5EF4-FFF2-40B4-BE49-F238E27FC236}">
                <a16:creationId xmlns:a16="http://schemas.microsoft.com/office/drawing/2014/main" id="{D95E28DB-A2CC-47CC-94E4-D6AEE6ED7B15}"/>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7648238" y="9647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7053">
        <p:fade/>
      </p:transition>
    </mc:Choice>
    <mc:Fallback xmlns="">
      <p:transition spd="med" advTm="170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75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6925" t="29355" r="281" b="16289"/>
          <a:stretch>
            <a:fillRect/>
          </a:stretch>
        </p:blipFill>
        <p:spPr>
          <a:xfrm>
            <a:off x="2057400" y="1"/>
            <a:ext cx="9638672" cy="8474313"/>
          </a:xfrm>
          <a:prstGeom prst="rect">
            <a:avLst/>
          </a:prstGeom>
        </p:spPr>
      </p:pic>
      <p:sp>
        <p:nvSpPr>
          <p:cNvPr id="3" name="AutoShape 3"/>
          <p:cNvSpPr/>
          <p:nvPr/>
        </p:nvSpPr>
        <p:spPr>
          <a:xfrm>
            <a:off x="10912086" y="4009563"/>
            <a:ext cx="1567975" cy="455187"/>
          </a:xfrm>
          <a:prstGeom prst="rect">
            <a:avLst/>
          </a:prstGeom>
          <a:solidFill>
            <a:srgbClr val="F8DADD">
              <a:alpha val="89803"/>
            </a:srgbClr>
          </a:solidFill>
        </p:spPr>
      </p:sp>
      <p:sp>
        <p:nvSpPr>
          <p:cNvPr id="4" name="TextBox 4"/>
          <p:cNvSpPr txBox="1"/>
          <p:nvPr/>
        </p:nvSpPr>
        <p:spPr>
          <a:xfrm>
            <a:off x="13223473" y="3312089"/>
            <a:ext cx="4035827" cy="2608791"/>
          </a:xfrm>
          <a:prstGeom prst="rect">
            <a:avLst/>
          </a:prstGeom>
        </p:spPr>
        <p:txBody>
          <a:bodyPr lIns="0" tIns="0" rIns="0" bIns="0" rtlCol="0" anchor="t">
            <a:spAutoFit/>
          </a:bodyPr>
          <a:lstStyle/>
          <a:p>
            <a:pPr>
              <a:lnSpc>
                <a:spcPts val="7008"/>
              </a:lnSpc>
            </a:pPr>
            <a:r>
              <a:rPr lang="en-US" sz="4800" spc="480" dirty="0">
                <a:solidFill>
                  <a:srgbClr val="57424A"/>
                </a:solidFill>
                <a:latin typeface="Source Sans Pro"/>
              </a:rPr>
              <a:t>USING YOUR FEET</a:t>
            </a:r>
          </a:p>
        </p:txBody>
      </p:sp>
      <p:sp>
        <p:nvSpPr>
          <p:cNvPr id="5" name="AutoShape 5"/>
          <p:cNvSpPr/>
          <p:nvPr/>
        </p:nvSpPr>
        <p:spPr>
          <a:xfrm>
            <a:off x="1" y="0"/>
            <a:ext cx="1028700" cy="10287000"/>
          </a:xfrm>
          <a:prstGeom prst="rect">
            <a:avLst/>
          </a:prstGeom>
          <a:solidFill>
            <a:srgbClr val="F8DADD"/>
          </a:solidFill>
        </p:spPr>
      </p:sp>
      <p:sp>
        <p:nvSpPr>
          <p:cNvPr id="6" name="AutoShape 6"/>
          <p:cNvSpPr/>
          <p:nvPr/>
        </p:nvSpPr>
        <p:spPr>
          <a:xfrm rot="-5400000">
            <a:off x="6108665" y="8458398"/>
            <a:ext cx="1567975" cy="31831"/>
          </a:xfrm>
          <a:prstGeom prst="rect">
            <a:avLst/>
          </a:prstGeom>
          <a:solidFill>
            <a:srgbClr val="57424A"/>
          </a:solidFill>
        </p:spPr>
      </p:sp>
      <p:pic>
        <p:nvPicPr>
          <p:cNvPr id="7" name="Media11">
            <a:hlinkClick r:id="" action="ppaction://media"/>
            <a:extLst>
              <a:ext uri="{FF2B5EF4-FFF2-40B4-BE49-F238E27FC236}">
                <a16:creationId xmlns:a16="http://schemas.microsoft.com/office/drawing/2014/main" id="{27A1B6A2-E052-4DB7-B4D9-DDB39FEFBB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26000" y="94869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48772">
        <p:fade/>
      </p:transition>
    </mc:Choice>
    <mc:Fallback xmlns="">
      <p:transition spd="med" advTm="487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8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34950" t="25987" r="8963"/>
          <a:stretch>
            <a:fillRect/>
          </a:stretch>
        </p:blipFill>
        <p:spPr>
          <a:xfrm>
            <a:off x="2057400" y="1"/>
            <a:ext cx="9638672" cy="8474313"/>
          </a:xfrm>
          <a:prstGeom prst="rect">
            <a:avLst/>
          </a:prstGeom>
        </p:spPr>
      </p:pic>
      <p:sp>
        <p:nvSpPr>
          <p:cNvPr id="3" name="AutoShape 3"/>
          <p:cNvSpPr/>
          <p:nvPr/>
        </p:nvSpPr>
        <p:spPr>
          <a:xfrm>
            <a:off x="10912086" y="4009563"/>
            <a:ext cx="1567975" cy="455187"/>
          </a:xfrm>
          <a:prstGeom prst="rect">
            <a:avLst/>
          </a:prstGeom>
          <a:solidFill>
            <a:srgbClr val="F8DADD">
              <a:alpha val="89803"/>
            </a:srgbClr>
          </a:solidFill>
        </p:spPr>
      </p:sp>
      <p:sp>
        <p:nvSpPr>
          <p:cNvPr id="4" name="TextBox 4"/>
          <p:cNvSpPr txBox="1"/>
          <p:nvPr/>
        </p:nvSpPr>
        <p:spPr>
          <a:xfrm>
            <a:off x="13223473" y="2867082"/>
            <a:ext cx="4035827" cy="3506473"/>
          </a:xfrm>
          <a:prstGeom prst="rect">
            <a:avLst/>
          </a:prstGeom>
        </p:spPr>
        <p:txBody>
          <a:bodyPr lIns="0" tIns="0" rIns="0" bIns="0" rtlCol="0" anchor="t">
            <a:spAutoFit/>
          </a:bodyPr>
          <a:lstStyle/>
          <a:p>
            <a:pPr>
              <a:lnSpc>
                <a:spcPts val="7008"/>
              </a:lnSpc>
            </a:pPr>
            <a:r>
              <a:rPr lang="en-US" sz="4800" spc="480" dirty="0">
                <a:solidFill>
                  <a:srgbClr val="57424A"/>
                </a:solidFill>
                <a:latin typeface="Source Sans Pro"/>
              </a:rPr>
              <a:t>USING YOUR MOUTH AND EARS</a:t>
            </a:r>
          </a:p>
        </p:txBody>
      </p:sp>
      <p:sp>
        <p:nvSpPr>
          <p:cNvPr id="5" name="AutoShape 5"/>
          <p:cNvSpPr/>
          <p:nvPr/>
        </p:nvSpPr>
        <p:spPr>
          <a:xfrm>
            <a:off x="1" y="0"/>
            <a:ext cx="1028700" cy="10287000"/>
          </a:xfrm>
          <a:prstGeom prst="rect">
            <a:avLst/>
          </a:prstGeom>
          <a:solidFill>
            <a:srgbClr val="F8DADD"/>
          </a:solidFill>
        </p:spPr>
      </p:sp>
      <p:sp>
        <p:nvSpPr>
          <p:cNvPr id="6" name="AutoShape 6"/>
          <p:cNvSpPr/>
          <p:nvPr/>
        </p:nvSpPr>
        <p:spPr>
          <a:xfrm rot="-5400000">
            <a:off x="6108665" y="8458398"/>
            <a:ext cx="1567975" cy="31831"/>
          </a:xfrm>
          <a:prstGeom prst="rect">
            <a:avLst/>
          </a:prstGeom>
          <a:solidFill>
            <a:srgbClr val="57424A"/>
          </a:solidFill>
        </p:spPr>
      </p:sp>
      <p:pic>
        <p:nvPicPr>
          <p:cNvPr id="7" name="Media12">
            <a:hlinkClick r:id="" action="ppaction://media"/>
            <a:extLst>
              <a:ext uri="{FF2B5EF4-FFF2-40B4-BE49-F238E27FC236}">
                <a16:creationId xmlns:a16="http://schemas.microsoft.com/office/drawing/2014/main" id="{BF6A4A2C-A66A-4F4E-820E-8F576045D2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26000" y="95631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62587">
        <p:fade/>
      </p:transition>
    </mc:Choice>
    <mc:Fallback xmlns="">
      <p:transition spd="med" advTm="625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6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24220"/>
          <a:stretch>
            <a:fillRect/>
          </a:stretch>
        </p:blipFill>
        <p:spPr>
          <a:xfrm>
            <a:off x="2057400" y="1"/>
            <a:ext cx="9638672" cy="8474313"/>
          </a:xfrm>
          <a:prstGeom prst="rect">
            <a:avLst/>
          </a:prstGeom>
        </p:spPr>
      </p:pic>
      <p:sp>
        <p:nvSpPr>
          <p:cNvPr id="3" name="AutoShape 3"/>
          <p:cNvSpPr/>
          <p:nvPr/>
        </p:nvSpPr>
        <p:spPr>
          <a:xfrm>
            <a:off x="10912086" y="4009563"/>
            <a:ext cx="1567975" cy="455187"/>
          </a:xfrm>
          <a:prstGeom prst="rect">
            <a:avLst/>
          </a:prstGeom>
          <a:solidFill>
            <a:srgbClr val="F8DADD">
              <a:alpha val="89803"/>
            </a:srgbClr>
          </a:solidFill>
        </p:spPr>
      </p:sp>
      <p:sp>
        <p:nvSpPr>
          <p:cNvPr id="4" name="TextBox 4"/>
          <p:cNvSpPr txBox="1"/>
          <p:nvPr/>
        </p:nvSpPr>
        <p:spPr>
          <a:xfrm>
            <a:off x="13223473" y="3312089"/>
            <a:ext cx="4035827" cy="2608791"/>
          </a:xfrm>
          <a:prstGeom prst="rect">
            <a:avLst/>
          </a:prstGeom>
        </p:spPr>
        <p:txBody>
          <a:bodyPr lIns="0" tIns="0" rIns="0" bIns="0" rtlCol="0" anchor="t">
            <a:spAutoFit/>
          </a:bodyPr>
          <a:lstStyle/>
          <a:p>
            <a:pPr>
              <a:lnSpc>
                <a:spcPts val="7008"/>
              </a:lnSpc>
            </a:pPr>
            <a:r>
              <a:rPr lang="en-US" sz="4800" spc="480" dirty="0">
                <a:solidFill>
                  <a:srgbClr val="57424A"/>
                </a:solidFill>
                <a:latin typeface="Source Sans Pro"/>
              </a:rPr>
              <a:t>USING YOUR MIND</a:t>
            </a:r>
          </a:p>
        </p:txBody>
      </p:sp>
      <p:sp>
        <p:nvSpPr>
          <p:cNvPr id="5" name="AutoShape 5"/>
          <p:cNvSpPr/>
          <p:nvPr/>
        </p:nvSpPr>
        <p:spPr>
          <a:xfrm>
            <a:off x="1" y="0"/>
            <a:ext cx="1028700" cy="10287000"/>
          </a:xfrm>
          <a:prstGeom prst="rect">
            <a:avLst/>
          </a:prstGeom>
          <a:solidFill>
            <a:srgbClr val="F8DADD"/>
          </a:solidFill>
        </p:spPr>
      </p:sp>
      <p:sp>
        <p:nvSpPr>
          <p:cNvPr id="6" name="AutoShape 6"/>
          <p:cNvSpPr/>
          <p:nvPr/>
        </p:nvSpPr>
        <p:spPr>
          <a:xfrm rot="-5400000">
            <a:off x="6108665" y="8458398"/>
            <a:ext cx="1567975" cy="31831"/>
          </a:xfrm>
          <a:prstGeom prst="rect">
            <a:avLst/>
          </a:prstGeom>
          <a:solidFill>
            <a:srgbClr val="57424A"/>
          </a:solidFill>
        </p:spPr>
      </p:sp>
      <p:pic>
        <p:nvPicPr>
          <p:cNvPr id="7" name="Media13">
            <a:hlinkClick r:id="" action="ppaction://media"/>
            <a:extLst>
              <a:ext uri="{FF2B5EF4-FFF2-40B4-BE49-F238E27FC236}">
                <a16:creationId xmlns:a16="http://schemas.microsoft.com/office/drawing/2014/main" id="{E05D5093-221F-43E5-9FAF-B214EDECF0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02200" y="95631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4135">
        <p:fade/>
      </p:transition>
    </mc:Choice>
    <mc:Fallback xmlns="">
      <p:transition spd="med" advTm="241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12039" r="12039"/>
          <a:stretch>
            <a:fillRect/>
          </a:stretch>
        </p:blipFill>
        <p:spPr>
          <a:xfrm>
            <a:off x="2057400" y="1"/>
            <a:ext cx="9638672" cy="8474313"/>
          </a:xfrm>
          <a:prstGeom prst="rect">
            <a:avLst/>
          </a:prstGeom>
        </p:spPr>
      </p:pic>
      <p:sp>
        <p:nvSpPr>
          <p:cNvPr id="3" name="AutoShape 3"/>
          <p:cNvSpPr/>
          <p:nvPr/>
        </p:nvSpPr>
        <p:spPr>
          <a:xfrm>
            <a:off x="10912086" y="4009563"/>
            <a:ext cx="1567975" cy="455187"/>
          </a:xfrm>
          <a:prstGeom prst="rect">
            <a:avLst/>
          </a:prstGeom>
          <a:solidFill>
            <a:srgbClr val="F8DADD">
              <a:alpha val="89803"/>
            </a:srgbClr>
          </a:solidFill>
        </p:spPr>
      </p:sp>
      <p:sp>
        <p:nvSpPr>
          <p:cNvPr id="4" name="TextBox 4"/>
          <p:cNvSpPr txBox="1"/>
          <p:nvPr/>
        </p:nvSpPr>
        <p:spPr>
          <a:xfrm>
            <a:off x="13223473" y="3312089"/>
            <a:ext cx="4035827" cy="2608791"/>
          </a:xfrm>
          <a:prstGeom prst="rect">
            <a:avLst/>
          </a:prstGeom>
        </p:spPr>
        <p:txBody>
          <a:bodyPr lIns="0" tIns="0" rIns="0" bIns="0" rtlCol="0" anchor="t">
            <a:spAutoFit/>
          </a:bodyPr>
          <a:lstStyle/>
          <a:p>
            <a:pPr>
              <a:lnSpc>
                <a:spcPts val="7008"/>
              </a:lnSpc>
            </a:pPr>
            <a:r>
              <a:rPr lang="en-US" sz="4800" spc="480" dirty="0">
                <a:solidFill>
                  <a:srgbClr val="57424A"/>
                </a:solidFill>
                <a:latin typeface="Source Sans Pro"/>
              </a:rPr>
              <a:t>USING YOUR HEART</a:t>
            </a:r>
          </a:p>
        </p:txBody>
      </p:sp>
      <p:sp>
        <p:nvSpPr>
          <p:cNvPr id="5" name="AutoShape 5"/>
          <p:cNvSpPr/>
          <p:nvPr/>
        </p:nvSpPr>
        <p:spPr>
          <a:xfrm>
            <a:off x="1" y="0"/>
            <a:ext cx="1028700" cy="10287000"/>
          </a:xfrm>
          <a:prstGeom prst="rect">
            <a:avLst/>
          </a:prstGeom>
          <a:solidFill>
            <a:srgbClr val="F8DADD"/>
          </a:solidFill>
        </p:spPr>
      </p:sp>
      <p:sp>
        <p:nvSpPr>
          <p:cNvPr id="6" name="AutoShape 6"/>
          <p:cNvSpPr/>
          <p:nvPr/>
        </p:nvSpPr>
        <p:spPr>
          <a:xfrm rot="-5400000">
            <a:off x="6108665" y="8458398"/>
            <a:ext cx="1567975" cy="31831"/>
          </a:xfrm>
          <a:prstGeom prst="rect">
            <a:avLst/>
          </a:prstGeom>
          <a:solidFill>
            <a:srgbClr val="57424A"/>
          </a:solidFill>
        </p:spPr>
      </p:sp>
      <p:pic>
        <p:nvPicPr>
          <p:cNvPr id="7" name="Media14">
            <a:hlinkClick r:id="" action="ppaction://media"/>
            <a:extLst>
              <a:ext uri="{FF2B5EF4-FFF2-40B4-BE49-F238E27FC236}">
                <a16:creationId xmlns:a16="http://schemas.microsoft.com/office/drawing/2014/main" id="{0526B9E8-26F3-42F9-8E3F-0B6901F077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02200" y="94869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6852">
        <p:fade/>
      </p:transition>
    </mc:Choice>
    <mc:Fallback xmlns="">
      <p:transition spd="med" advTm="268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9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6250" b="5172"/>
          <a:stretch>
            <a:fillRect/>
          </a:stretch>
        </p:blipFill>
        <p:spPr>
          <a:xfrm>
            <a:off x="2057400" y="1"/>
            <a:ext cx="9638672" cy="8474313"/>
          </a:xfrm>
          <a:prstGeom prst="rect">
            <a:avLst/>
          </a:prstGeom>
        </p:spPr>
      </p:pic>
      <p:sp>
        <p:nvSpPr>
          <p:cNvPr id="3" name="AutoShape 3"/>
          <p:cNvSpPr/>
          <p:nvPr/>
        </p:nvSpPr>
        <p:spPr>
          <a:xfrm>
            <a:off x="10912086" y="4009563"/>
            <a:ext cx="1567975" cy="455187"/>
          </a:xfrm>
          <a:prstGeom prst="rect">
            <a:avLst/>
          </a:prstGeom>
          <a:solidFill>
            <a:srgbClr val="F8DADD">
              <a:alpha val="89803"/>
            </a:srgbClr>
          </a:solidFill>
        </p:spPr>
      </p:sp>
      <p:sp>
        <p:nvSpPr>
          <p:cNvPr id="4" name="TextBox 4"/>
          <p:cNvSpPr txBox="1"/>
          <p:nvPr/>
        </p:nvSpPr>
        <p:spPr>
          <a:xfrm>
            <a:off x="13223473" y="3312089"/>
            <a:ext cx="4035827" cy="2608791"/>
          </a:xfrm>
          <a:prstGeom prst="rect">
            <a:avLst/>
          </a:prstGeom>
        </p:spPr>
        <p:txBody>
          <a:bodyPr lIns="0" tIns="0" rIns="0" bIns="0" rtlCol="0" anchor="t">
            <a:spAutoFit/>
          </a:bodyPr>
          <a:lstStyle/>
          <a:p>
            <a:pPr>
              <a:lnSpc>
                <a:spcPts val="7008"/>
              </a:lnSpc>
            </a:pPr>
            <a:r>
              <a:rPr lang="en-US" sz="4800" spc="480" dirty="0">
                <a:solidFill>
                  <a:srgbClr val="57424A"/>
                </a:solidFill>
                <a:latin typeface="Source Sans Pro"/>
              </a:rPr>
              <a:t>USING YOUR EYES</a:t>
            </a:r>
          </a:p>
        </p:txBody>
      </p:sp>
      <p:sp>
        <p:nvSpPr>
          <p:cNvPr id="5" name="AutoShape 5"/>
          <p:cNvSpPr/>
          <p:nvPr/>
        </p:nvSpPr>
        <p:spPr>
          <a:xfrm>
            <a:off x="1" y="0"/>
            <a:ext cx="1028700" cy="10287000"/>
          </a:xfrm>
          <a:prstGeom prst="rect">
            <a:avLst/>
          </a:prstGeom>
          <a:solidFill>
            <a:srgbClr val="F8DADD"/>
          </a:solidFill>
        </p:spPr>
      </p:sp>
      <p:sp>
        <p:nvSpPr>
          <p:cNvPr id="6" name="AutoShape 6"/>
          <p:cNvSpPr/>
          <p:nvPr/>
        </p:nvSpPr>
        <p:spPr>
          <a:xfrm rot="-5400000">
            <a:off x="6108665" y="8458398"/>
            <a:ext cx="1567975" cy="31831"/>
          </a:xfrm>
          <a:prstGeom prst="rect">
            <a:avLst/>
          </a:prstGeom>
          <a:solidFill>
            <a:srgbClr val="57424A"/>
          </a:solidFill>
        </p:spPr>
      </p:sp>
      <p:pic>
        <p:nvPicPr>
          <p:cNvPr id="7" name="Media15">
            <a:hlinkClick r:id="" action="ppaction://media"/>
            <a:extLst>
              <a:ext uri="{FF2B5EF4-FFF2-40B4-BE49-F238E27FC236}">
                <a16:creationId xmlns:a16="http://schemas.microsoft.com/office/drawing/2014/main" id="{49AA1179-998E-4C49-8C65-E7DCBD1109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49800" y="94869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6062">
        <p:fade/>
      </p:transition>
    </mc:Choice>
    <mc:Fallback xmlns="">
      <p:transition spd="med" advTm="260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AutoShape 2"/>
          <p:cNvSpPr/>
          <p:nvPr/>
        </p:nvSpPr>
        <p:spPr>
          <a:xfrm>
            <a:off x="0" y="1028700"/>
            <a:ext cx="9829848" cy="8229600"/>
          </a:xfrm>
          <a:prstGeom prst="rect">
            <a:avLst/>
          </a:prstGeom>
          <a:solidFill>
            <a:srgbClr val="F8DADD">
              <a:alpha val="82745"/>
            </a:srgbClr>
          </a:solidFill>
        </p:spPr>
      </p:sp>
      <p:sp>
        <p:nvSpPr>
          <p:cNvPr id="3" name="TextBox 3"/>
          <p:cNvSpPr txBox="1"/>
          <p:nvPr/>
        </p:nvSpPr>
        <p:spPr>
          <a:xfrm>
            <a:off x="1304293" y="1568950"/>
            <a:ext cx="6356025" cy="7163051"/>
          </a:xfrm>
          <a:prstGeom prst="rect">
            <a:avLst/>
          </a:prstGeom>
        </p:spPr>
        <p:txBody>
          <a:bodyPr lIns="0" tIns="0" rIns="0" bIns="0" rtlCol="0" anchor="t">
            <a:spAutoFit/>
          </a:bodyPr>
          <a:lstStyle/>
          <a:p>
            <a:pPr>
              <a:lnSpc>
                <a:spcPts val="8042"/>
              </a:lnSpc>
            </a:pPr>
            <a:r>
              <a:rPr lang="en-US" sz="6187" dirty="0">
                <a:solidFill>
                  <a:srgbClr val="57424A"/>
                </a:solidFill>
                <a:latin typeface="Source Serif Pro"/>
              </a:rPr>
              <a:t>What can we do to get alongside each other and demonstrate Christ's love as we care for one another?</a:t>
            </a:r>
          </a:p>
        </p:txBody>
      </p:sp>
      <p:pic>
        <p:nvPicPr>
          <p:cNvPr id="4" name="Picture 4"/>
          <p:cNvPicPr>
            <a:picLocks noChangeAspect="1"/>
          </p:cNvPicPr>
          <p:nvPr/>
        </p:nvPicPr>
        <p:blipFill>
          <a:blip r:embed="rId7"/>
          <a:srcRect t="1160" b="1160"/>
          <a:stretch>
            <a:fillRect/>
          </a:stretch>
        </p:blipFill>
        <p:spPr>
          <a:xfrm>
            <a:off x="10858548" y="1028700"/>
            <a:ext cx="5616765" cy="8229600"/>
          </a:xfrm>
          <a:prstGeom prst="rect">
            <a:avLst/>
          </a:prstGeom>
        </p:spPr>
      </p:pic>
      <p:sp>
        <p:nvSpPr>
          <p:cNvPr id="5" name="AutoShape 5"/>
          <p:cNvSpPr/>
          <p:nvPr/>
        </p:nvSpPr>
        <p:spPr>
          <a:xfrm>
            <a:off x="15691326" y="5127586"/>
            <a:ext cx="1567975" cy="31831"/>
          </a:xfrm>
          <a:prstGeom prst="rect">
            <a:avLst/>
          </a:prstGeom>
          <a:solidFill>
            <a:srgbClr val="57424A"/>
          </a:solidFill>
        </p:spPr>
      </p:sp>
      <p:pic>
        <p:nvPicPr>
          <p:cNvPr id="8" name="Nature - AShamaluevMusic">
            <a:hlinkClick r:id="" action="ppaction://media"/>
            <a:extLst>
              <a:ext uri="{FF2B5EF4-FFF2-40B4-BE49-F238E27FC236}">
                <a16:creationId xmlns:a16="http://schemas.microsoft.com/office/drawing/2014/main" id="{49E0E3B6-2859-4AD6-BCF7-D2AE400ECB3E}"/>
              </a:ext>
            </a:extLst>
          </p:cNvPr>
          <p:cNvPicPr>
            <a:picLocks noChangeAspect="1"/>
          </p:cNvPicPr>
          <p:nvPr>
            <a:audioFile r:link="rId2"/>
            <p:extLst>
              <p:ext uri="{DAA4B4D4-6D71-4841-9C94-3DE7FCFB9230}">
                <p14:media xmlns:p14="http://schemas.microsoft.com/office/powerpoint/2010/main" r:embed="rId3">
                  <p14:trim end="73146.225"/>
                  <p14:fade out="3000"/>
                </p14:media>
              </p:ext>
            </p:extLst>
          </p:nvPr>
        </p:nvPicPr>
        <p:blipFill>
          <a:blip r:embed="rId8"/>
          <a:stretch>
            <a:fillRect/>
          </a:stretch>
        </p:blipFill>
        <p:spPr>
          <a:xfrm>
            <a:off x="609600" y="9348788"/>
            <a:ext cx="487363" cy="487363"/>
          </a:xfrm>
          <a:prstGeom prst="rect">
            <a:avLst/>
          </a:prstGeom>
        </p:spPr>
      </p:pic>
      <p:pic>
        <p:nvPicPr>
          <p:cNvPr id="6" name="Media16">
            <a:hlinkClick r:id="" action="ppaction://media"/>
            <a:extLst>
              <a:ext uri="{FF2B5EF4-FFF2-40B4-BE49-F238E27FC236}">
                <a16:creationId xmlns:a16="http://schemas.microsoft.com/office/drawing/2014/main" id="{86D8E62A-1CAF-43FF-BFE3-00EA19DD208F}"/>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7593733" y="9592469"/>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15807">
        <p:fade/>
      </p:transition>
    </mc:Choice>
    <mc:Fallback xmlns="">
      <p:transition spd="med" advTm="1158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84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9756" numSld="999">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56464" objId="8"/>
      </p14:showEvtLst>
    </p:ext>
  </p:extLst>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rot="-5400000">
            <a:off x="-1767203" y="3671380"/>
            <a:ext cx="5595059" cy="309700"/>
          </a:xfrm>
          <a:prstGeom prst="rect">
            <a:avLst/>
          </a:prstGeom>
        </p:spPr>
        <p:txBody>
          <a:bodyPr lIns="0" tIns="0" rIns="0" bIns="0" rtlCol="0" anchor="t">
            <a:spAutoFit/>
          </a:bodyPr>
          <a:lstStyle/>
          <a:p>
            <a:pPr algn="r">
              <a:lnSpc>
                <a:spcPts val="2520"/>
              </a:lnSpc>
            </a:pPr>
            <a:r>
              <a:rPr lang="en-US" spc="89" dirty="0">
                <a:solidFill>
                  <a:srgbClr val="57424A"/>
                </a:solidFill>
                <a:latin typeface="Source Serif Pro"/>
              </a:rPr>
              <a:t>inspirations 2020-22</a:t>
            </a:r>
          </a:p>
        </p:txBody>
      </p:sp>
      <p:sp>
        <p:nvSpPr>
          <p:cNvPr id="3" name="AutoShape 3"/>
          <p:cNvSpPr/>
          <p:nvPr/>
        </p:nvSpPr>
        <p:spPr>
          <a:xfrm>
            <a:off x="8360014" y="2195615"/>
            <a:ext cx="1567975" cy="455187"/>
          </a:xfrm>
          <a:prstGeom prst="rect">
            <a:avLst/>
          </a:prstGeom>
          <a:solidFill>
            <a:srgbClr val="F8DADD">
              <a:alpha val="89803"/>
            </a:srgbClr>
          </a:solidFill>
        </p:spPr>
      </p:sp>
      <p:grpSp>
        <p:nvGrpSpPr>
          <p:cNvPr id="4" name="Group 4"/>
          <p:cNvGrpSpPr/>
          <p:nvPr/>
        </p:nvGrpSpPr>
        <p:grpSpPr>
          <a:xfrm>
            <a:off x="14043185" y="471229"/>
            <a:ext cx="8229600" cy="4849356"/>
            <a:chOff x="0" y="0"/>
            <a:chExt cx="1913890" cy="1127775"/>
          </a:xfrm>
        </p:grpSpPr>
        <p:sp>
          <p:nvSpPr>
            <p:cNvPr id="5" name="Freeform 5"/>
            <p:cNvSpPr/>
            <p:nvPr/>
          </p:nvSpPr>
          <p:spPr>
            <a:xfrm>
              <a:off x="0" y="0"/>
              <a:ext cx="1913890" cy="1127774"/>
            </a:xfrm>
            <a:custGeom>
              <a:avLst/>
              <a:gdLst/>
              <a:ahLst/>
              <a:cxnLst/>
              <a:rect l="l" t="t" r="r" b="b"/>
              <a:pathLst>
                <a:path w="1913890" h="1127774">
                  <a:moveTo>
                    <a:pt x="0" y="0"/>
                  </a:moveTo>
                  <a:lnTo>
                    <a:pt x="1913890" y="0"/>
                  </a:lnTo>
                  <a:lnTo>
                    <a:pt x="1913890" y="1127774"/>
                  </a:lnTo>
                  <a:lnTo>
                    <a:pt x="0" y="1127774"/>
                  </a:lnTo>
                  <a:close/>
                </a:path>
              </a:pathLst>
            </a:custGeom>
            <a:solidFill>
              <a:srgbClr val="F8DADD"/>
            </a:solidFill>
          </p:spPr>
        </p:sp>
      </p:grpSp>
      <p:sp>
        <p:nvSpPr>
          <p:cNvPr id="6" name="TextBox 6"/>
          <p:cNvSpPr txBox="1"/>
          <p:nvPr/>
        </p:nvSpPr>
        <p:spPr>
          <a:xfrm>
            <a:off x="13908443" y="1056544"/>
            <a:ext cx="4249543" cy="3744615"/>
          </a:xfrm>
          <a:prstGeom prst="rect">
            <a:avLst/>
          </a:prstGeom>
        </p:spPr>
        <p:txBody>
          <a:bodyPr lIns="0" tIns="0" rIns="0" bIns="0" rtlCol="0" anchor="t">
            <a:spAutoFit/>
          </a:bodyPr>
          <a:lstStyle/>
          <a:p>
            <a:pPr algn="r">
              <a:lnSpc>
                <a:spcPts val="7258"/>
              </a:lnSpc>
            </a:pPr>
            <a:r>
              <a:rPr lang="en-US" sz="5999" spc="179" dirty="0">
                <a:solidFill>
                  <a:srgbClr val="57424A"/>
                </a:solidFill>
                <a:latin typeface="Source Serif Pro"/>
              </a:rPr>
              <a:t>Caring for Each Other prompt cards</a:t>
            </a:r>
          </a:p>
        </p:txBody>
      </p:sp>
      <p:sp>
        <p:nvSpPr>
          <p:cNvPr id="7" name="AutoShape 7"/>
          <p:cNvSpPr/>
          <p:nvPr/>
        </p:nvSpPr>
        <p:spPr>
          <a:xfrm rot="-5400000">
            <a:off x="244714" y="8458398"/>
            <a:ext cx="1567975" cy="31831"/>
          </a:xfrm>
          <a:prstGeom prst="rect">
            <a:avLst/>
          </a:prstGeom>
          <a:solidFill>
            <a:srgbClr val="57424A"/>
          </a:solidFill>
        </p:spPr>
      </p:sp>
      <p:pic>
        <p:nvPicPr>
          <p:cNvPr id="8" name="Picture 8"/>
          <p:cNvPicPr>
            <a:picLocks noChangeAspect="1"/>
          </p:cNvPicPr>
          <p:nvPr/>
        </p:nvPicPr>
        <p:blipFill>
          <a:blip r:embed="rId2"/>
          <a:srcRect/>
          <a:stretch>
            <a:fillRect/>
          </a:stretch>
        </p:blipFill>
        <p:spPr>
          <a:xfrm>
            <a:off x="5512092" y="1205784"/>
            <a:ext cx="8229600" cy="8229600"/>
          </a:xfrm>
          <a:prstGeom prst="rect">
            <a:avLst/>
          </a:prstGeom>
        </p:spPr>
      </p:pic>
      <p:pic>
        <p:nvPicPr>
          <p:cNvPr id="9" name="Picture 9"/>
          <p:cNvPicPr>
            <a:picLocks noChangeAspect="1"/>
          </p:cNvPicPr>
          <p:nvPr/>
        </p:nvPicPr>
        <p:blipFill>
          <a:blip r:embed="rId3"/>
          <a:srcRect/>
          <a:stretch>
            <a:fillRect/>
          </a:stretch>
        </p:blipFill>
        <p:spPr>
          <a:xfrm>
            <a:off x="13048136" y="5701969"/>
            <a:ext cx="4359147" cy="4359147"/>
          </a:xfrm>
          <a:prstGeom prst="rect">
            <a:avLst/>
          </a:prstGeom>
        </p:spPr>
      </p:pic>
      <p:pic>
        <p:nvPicPr>
          <p:cNvPr id="10" name="Picture 10"/>
          <p:cNvPicPr>
            <a:picLocks noChangeAspect="1"/>
          </p:cNvPicPr>
          <p:nvPr/>
        </p:nvPicPr>
        <p:blipFill>
          <a:blip r:embed="rId4"/>
          <a:srcRect/>
          <a:stretch>
            <a:fillRect/>
          </a:stretch>
        </p:blipFill>
        <p:spPr>
          <a:xfrm>
            <a:off x="322878" y="3478095"/>
            <a:ext cx="4925820" cy="4925820"/>
          </a:xfrm>
          <a:prstGeom prst="rect">
            <a:avLst/>
          </a:prstGeom>
        </p:spPr>
      </p:pic>
      <p:pic>
        <p:nvPicPr>
          <p:cNvPr id="11" name="Picture 11"/>
          <p:cNvPicPr>
            <a:picLocks noChangeAspect="1"/>
          </p:cNvPicPr>
          <p:nvPr/>
        </p:nvPicPr>
        <p:blipFill>
          <a:blip r:embed="rId5"/>
          <a:srcRect/>
          <a:stretch>
            <a:fillRect/>
          </a:stretch>
        </p:blipFill>
        <p:spPr>
          <a:xfrm>
            <a:off x="3971004" y="6814344"/>
            <a:ext cx="3472656" cy="3472656"/>
          </a:xfrm>
          <a:prstGeom prst="rect">
            <a:avLst/>
          </a:prstGeom>
        </p:spPr>
      </p:pic>
      <p:pic>
        <p:nvPicPr>
          <p:cNvPr id="12" name="Picture 12"/>
          <p:cNvPicPr>
            <a:picLocks noChangeAspect="1"/>
          </p:cNvPicPr>
          <p:nvPr/>
        </p:nvPicPr>
        <p:blipFill>
          <a:blip r:embed="rId6"/>
          <a:srcRect/>
          <a:stretch>
            <a:fillRect/>
          </a:stretch>
        </p:blipFill>
        <p:spPr>
          <a:xfrm>
            <a:off x="5029201" y="1"/>
            <a:ext cx="3502852" cy="3502852"/>
          </a:xfrm>
          <a:prstGeom prst="rect">
            <a:avLst/>
          </a:prstGeom>
        </p:spPr>
      </p:pic>
      <p:pic>
        <p:nvPicPr>
          <p:cNvPr id="13" name="Picture 13"/>
          <p:cNvPicPr>
            <a:picLocks noChangeAspect="1"/>
          </p:cNvPicPr>
          <p:nvPr/>
        </p:nvPicPr>
        <p:blipFill>
          <a:blip r:embed="rId7"/>
          <a:srcRect/>
          <a:stretch>
            <a:fillRect/>
          </a:stretch>
        </p:blipFill>
        <p:spPr>
          <a:xfrm>
            <a:off x="1864070" y="559060"/>
            <a:ext cx="3485285" cy="34852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srcRect/>
          <a:stretch>
            <a:fillRect/>
          </a:stretch>
        </a:blipFill>
        <a:effectLst/>
      </p:bgPr>
    </p:bg>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74B8CB8-BECC-4628-AF37-D3377755739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7648238" y="9647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37219">
        <p:fade/>
      </p:transition>
    </mc:Choice>
    <mc:Fallback xmlns="">
      <p:transition spd="med" advTm="37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10545" b="10825"/>
          <a:stretch>
            <a:fillRect/>
          </a:stretch>
        </p:blipFill>
        <p:spPr>
          <a:xfrm>
            <a:off x="9562333" y="1028700"/>
            <a:ext cx="6977559" cy="8229600"/>
          </a:xfrm>
          <a:prstGeom prst="rect">
            <a:avLst/>
          </a:prstGeom>
        </p:spPr>
      </p:pic>
      <p:sp>
        <p:nvSpPr>
          <p:cNvPr id="3" name="TextBox 3"/>
          <p:cNvSpPr txBox="1"/>
          <p:nvPr/>
        </p:nvSpPr>
        <p:spPr>
          <a:xfrm rot="5400000">
            <a:off x="14607504" y="3671380"/>
            <a:ext cx="5595059" cy="309700"/>
          </a:xfrm>
          <a:prstGeom prst="rect">
            <a:avLst/>
          </a:prstGeom>
        </p:spPr>
        <p:txBody>
          <a:bodyPr lIns="0" tIns="0" rIns="0" bIns="0" rtlCol="0" anchor="t">
            <a:spAutoFit/>
          </a:bodyPr>
          <a:lstStyle/>
          <a:p>
            <a:pPr>
              <a:lnSpc>
                <a:spcPts val="2520"/>
              </a:lnSpc>
            </a:pPr>
            <a:r>
              <a:rPr lang="en-US" spc="89" dirty="0">
                <a:solidFill>
                  <a:srgbClr val="57424A"/>
                </a:solidFill>
                <a:latin typeface="Source Serif Pro"/>
              </a:rPr>
              <a:t>Inspirations 2020-22</a:t>
            </a:r>
          </a:p>
        </p:txBody>
      </p:sp>
      <p:sp>
        <p:nvSpPr>
          <p:cNvPr id="4" name="AutoShape 4"/>
          <p:cNvSpPr/>
          <p:nvPr/>
        </p:nvSpPr>
        <p:spPr>
          <a:xfrm>
            <a:off x="8778343" y="2490209"/>
            <a:ext cx="1567975" cy="455187"/>
          </a:xfrm>
          <a:prstGeom prst="rect">
            <a:avLst/>
          </a:prstGeom>
          <a:solidFill>
            <a:srgbClr val="F8DADD">
              <a:alpha val="89803"/>
            </a:srgbClr>
          </a:solidFill>
        </p:spPr>
      </p:sp>
      <p:sp>
        <p:nvSpPr>
          <p:cNvPr id="5" name="TextBox 5"/>
          <p:cNvSpPr txBox="1"/>
          <p:nvPr/>
        </p:nvSpPr>
        <p:spPr>
          <a:xfrm>
            <a:off x="911750" y="1482013"/>
            <a:ext cx="5959793" cy="3731791"/>
          </a:xfrm>
          <a:prstGeom prst="rect">
            <a:avLst/>
          </a:prstGeom>
        </p:spPr>
        <p:txBody>
          <a:bodyPr lIns="0" tIns="0" rIns="0" bIns="0" rtlCol="0" anchor="t">
            <a:spAutoFit/>
          </a:bodyPr>
          <a:lstStyle/>
          <a:p>
            <a:pPr>
              <a:lnSpc>
                <a:spcPts val="9716"/>
              </a:lnSpc>
            </a:pPr>
            <a:r>
              <a:rPr lang="en-US" sz="8030" spc="240" dirty="0">
                <a:solidFill>
                  <a:srgbClr val="57424A"/>
                </a:solidFill>
                <a:latin typeface="Source Serif Pro"/>
              </a:rPr>
              <a:t>Caring for Each Other Side by Side</a:t>
            </a:r>
          </a:p>
        </p:txBody>
      </p:sp>
      <p:sp>
        <p:nvSpPr>
          <p:cNvPr id="6" name="TextBox 6"/>
          <p:cNvSpPr txBox="1"/>
          <p:nvPr/>
        </p:nvSpPr>
        <p:spPr>
          <a:xfrm>
            <a:off x="1028702" y="7621905"/>
            <a:ext cx="7631439" cy="2203617"/>
          </a:xfrm>
          <a:prstGeom prst="rect">
            <a:avLst/>
          </a:prstGeom>
        </p:spPr>
        <p:txBody>
          <a:bodyPr lIns="0" tIns="0" rIns="0" bIns="0" rtlCol="0" anchor="t">
            <a:spAutoFit/>
          </a:bodyPr>
          <a:lstStyle/>
          <a:p>
            <a:pPr>
              <a:lnSpc>
                <a:spcPts val="4380"/>
              </a:lnSpc>
              <a:spcBef>
                <a:spcPct val="0"/>
              </a:spcBef>
            </a:pPr>
            <a:r>
              <a:rPr lang="en-US" sz="3000" spc="300" dirty="0">
                <a:solidFill>
                  <a:srgbClr val="57424A"/>
                </a:solidFill>
                <a:latin typeface="Source Sans Pro"/>
              </a:rPr>
              <a:t>ALL GOD'S PEOPLE SHOULD CARE FOR ONE ANOTHER AND FOR THOSE STILL OUTSIDE OF HIS KINGDOM</a:t>
            </a:r>
          </a:p>
        </p:txBody>
      </p:sp>
      <p:sp>
        <p:nvSpPr>
          <p:cNvPr id="7" name="AutoShape 7"/>
          <p:cNvSpPr/>
          <p:nvPr/>
        </p:nvSpPr>
        <p:spPr>
          <a:xfrm rot="-5400000">
            <a:off x="16609615" y="8458398"/>
            <a:ext cx="1567975" cy="31831"/>
          </a:xfrm>
          <a:prstGeom prst="rect">
            <a:avLst/>
          </a:prstGeom>
          <a:solidFill>
            <a:srgbClr val="57424A"/>
          </a:solidFill>
        </p:spPr>
      </p:sp>
      <p:pic>
        <p:nvPicPr>
          <p:cNvPr id="8" name="Media3">
            <a:hlinkClick r:id="" action="ppaction://media"/>
            <a:extLst>
              <a:ext uri="{FF2B5EF4-FFF2-40B4-BE49-F238E27FC236}">
                <a16:creationId xmlns:a16="http://schemas.microsoft.com/office/drawing/2014/main" id="{A2C45A8C-4845-4C17-AD24-26B6F7D372B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7259298" y="9353430"/>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24984">
        <p:fade/>
      </p:transition>
    </mc:Choice>
    <mc:Fallback xmlns="">
      <p:transition spd="med" advTm="249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3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AutoShape 2"/>
          <p:cNvSpPr/>
          <p:nvPr/>
        </p:nvSpPr>
        <p:spPr>
          <a:xfrm>
            <a:off x="1028701" y="1028700"/>
            <a:ext cx="5172907" cy="8229600"/>
          </a:xfrm>
          <a:prstGeom prst="rect">
            <a:avLst/>
          </a:prstGeom>
          <a:solidFill>
            <a:srgbClr val="F8DADD"/>
          </a:solidFill>
        </p:spPr>
      </p:sp>
      <p:sp>
        <p:nvSpPr>
          <p:cNvPr id="3" name="TextBox 3"/>
          <p:cNvSpPr txBox="1"/>
          <p:nvPr/>
        </p:nvSpPr>
        <p:spPr>
          <a:xfrm>
            <a:off x="1669267" y="2761607"/>
            <a:ext cx="4067371" cy="4680769"/>
          </a:xfrm>
          <a:prstGeom prst="rect">
            <a:avLst/>
          </a:prstGeom>
        </p:spPr>
        <p:txBody>
          <a:bodyPr lIns="0" tIns="0" rIns="0" bIns="0" rtlCol="0" anchor="t">
            <a:spAutoFit/>
          </a:bodyPr>
          <a:lstStyle/>
          <a:p>
            <a:pPr>
              <a:lnSpc>
                <a:spcPts val="7258"/>
              </a:lnSpc>
            </a:pPr>
            <a:r>
              <a:rPr lang="en-US" sz="6000" b="1" spc="179" dirty="0">
                <a:solidFill>
                  <a:srgbClr val="FFF9F5"/>
                </a:solidFill>
                <a:latin typeface="Source Serif Pro"/>
              </a:rPr>
              <a:t>Think of the intricacies of your design.</a:t>
            </a:r>
          </a:p>
        </p:txBody>
      </p:sp>
      <p:sp>
        <p:nvSpPr>
          <p:cNvPr id="4" name="TextBox 4"/>
          <p:cNvSpPr txBox="1"/>
          <p:nvPr/>
        </p:nvSpPr>
        <p:spPr>
          <a:xfrm>
            <a:off x="11949482" y="985780"/>
            <a:ext cx="5851244" cy="5386090"/>
          </a:xfrm>
          <a:prstGeom prst="rect">
            <a:avLst/>
          </a:prstGeom>
        </p:spPr>
        <p:txBody>
          <a:bodyPr lIns="0" tIns="0" rIns="0" bIns="0" rtlCol="0" anchor="t">
            <a:spAutoFit/>
          </a:bodyPr>
          <a:lstStyle/>
          <a:p>
            <a:pPr>
              <a:lnSpc>
                <a:spcPts val="3629"/>
              </a:lnSpc>
            </a:pPr>
            <a:r>
              <a:rPr lang="en-US" sz="3000" spc="300" dirty="0">
                <a:solidFill>
                  <a:srgbClr val="57424A"/>
                </a:solidFill>
                <a:latin typeface="Source Sans Pro"/>
              </a:rPr>
              <a:t>‘… GOD HAS SO COMPOSED THE BODY, GIVING GREATER HONOUR TO THE PART THAT LACKED IT, THAT THERE MAY BE NO DIVISION IN THE BODY, BUT THAT THE MEMBERS MAY HAVE THE SAME CARE FOR ONE ANOTHER.' </a:t>
            </a:r>
          </a:p>
          <a:p>
            <a:pPr>
              <a:lnSpc>
                <a:spcPts val="2420"/>
              </a:lnSpc>
            </a:pPr>
            <a:r>
              <a:rPr lang="en-US" sz="2000" spc="200" dirty="0">
                <a:solidFill>
                  <a:srgbClr val="57424A"/>
                </a:solidFill>
                <a:latin typeface="Source Sans Pro"/>
              </a:rPr>
              <a:t>1 CORINTHIANS 12:24-25</a:t>
            </a:r>
          </a:p>
        </p:txBody>
      </p:sp>
      <p:pic>
        <p:nvPicPr>
          <p:cNvPr id="5" name="Picture 5"/>
          <p:cNvPicPr>
            <a:picLocks noChangeAspect="1"/>
          </p:cNvPicPr>
          <p:nvPr/>
        </p:nvPicPr>
        <p:blipFill>
          <a:blip r:embed="rId5"/>
          <a:srcRect l="9006" r="9006"/>
          <a:stretch>
            <a:fillRect/>
          </a:stretch>
        </p:blipFill>
        <p:spPr>
          <a:xfrm>
            <a:off x="6475713" y="1028700"/>
            <a:ext cx="4495335" cy="8229600"/>
          </a:xfrm>
          <a:prstGeom prst="rect">
            <a:avLst/>
          </a:prstGeom>
        </p:spPr>
      </p:pic>
      <p:sp>
        <p:nvSpPr>
          <p:cNvPr id="6" name="AutoShape 6"/>
          <p:cNvSpPr/>
          <p:nvPr/>
        </p:nvSpPr>
        <p:spPr>
          <a:xfrm>
            <a:off x="10187059" y="7332257"/>
            <a:ext cx="1567975" cy="31831"/>
          </a:xfrm>
          <a:prstGeom prst="rect">
            <a:avLst/>
          </a:prstGeom>
          <a:solidFill>
            <a:srgbClr val="57424A"/>
          </a:solidFill>
        </p:spPr>
      </p:sp>
      <p:sp>
        <p:nvSpPr>
          <p:cNvPr id="7" name="AutoShape 7"/>
          <p:cNvSpPr/>
          <p:nvPr/>
        </p:nvSpPr>
        <p:spPr>
          <a:xfrm>
            <a:off x="10187059" y="2949771"/>
            <a:ext cx="1567975" cy="31831"/>
          </a:xfrm>
          <a:prstGeom prst="rect">
            <a:avLst/>
          </a:prstGeom>
          <a:solidFill>
            <a:srgbClr val="57424A"/>
          </a:solidFill>
        </p:spPr>
      </p:sp>
      <p:sp>
        <p:nvSpPr>
          <p:cNvPr id="8" name="TextBox 8"/>
          <p:cNvSpPr txBox="1"/>
          <p:nvPr/>
        </p:nvSpPr>
        <p:spPr>
          <a:xfrm>
            <a:off x="11949482" y="5460693"/>
            <a:ext cx="6217071" cy="4924425"/>
          </a:xfrm>
          <a:prstGeom prst="rect">
            <a:avLst/>
          </a:prstGeom>
        </p:spPr>
        <p:txBody>
          <a:bodyPr lIns="0" tIns="0" rIns="0" bIns="0" rtlCol="0" anchor="t">
            <a:spAutoFit/>
          </a:bodyPr>
          <a:lstStyle/>
          <a:p>
            <a:pPr>
              <a:lnSpc>
                <a:spcPts val="3629"/>
              </a:lnSpc>
            </a:pPr>
            <a:r>
              <a:rPr lang="en-US" sz="3000" spc="300">
                <a:solidFill>
                  <a:srgbClr val="57424A"/>
                </a:solidFill>
                <a:latin typeface="Source Sans Pro"/>
              </a:rPr>
              <a:t>“A NEW COMMANDMENT I GIVE TO YOU, THAT YOU LOVE ONE ANOTHER: JUST AS I HAVE LOVED YOU, YOU ALSO ARE TO LOVE ONE ANOTHER. BY THIS ALL PEOPLE WILL KNOW THAT YOU ARE MY DISCIPLES, IF YOU HAVE LOVE FOR ONE ANOTHER.”</a:t>
            </a:r>
          </a:p>
          <a:p>
            <a:pPr>
              <a:lnSpc>
                <a:spcPts val="2420"/>
              </a:lnSpc>
            </a:pPr>
            <a:r>
              <a:rPr lang="en-US" sz="2000" spc="200">
                <a:solidFill>
                  <a:srgbClr val="57424A"/>
                </a:solidFill>
                <a:latin typeface="Source Sans Pro"/>
              </a:rPr>
              <a:t>JOHN 13:34-35</a:t>
            </a:r>
          </a:p>
        </p:txBody>
      </p:sp>
      <p:pic>
        <p:nvPicPr>
          <p:cNvPr id="9" name="Media4">
            <a:hlinkClick r:id="" action="ppaction://media"/>
            <a:extLst>
              <a:ext uri="{FF2B5EF4-FFF2-40B4-BE49-F238E27FC236}">
                <a16:creationId xmlns:a16="http://schemas.microsoft.com/office/drawing/2014/main" id="{D3FC6C15-B54D-4E70-8E88-9E8607517CD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7245630" y="9486900"/>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24213">
        <p:fade/>
      </p:transition>
    </mc:Choice>
    <mc:Fallback xmlns="">
      <p:transition spd="med" advTm="1242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27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childTnLst>
        </p:cTn>
      </p:par>
    </p:tnLst>
    <p:bldLst>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76083" y="804287"/>
            <a:ext cx="6135835" cy="2834003"/>
          </a:xfrm>
          <a:prstGeom prst="rect">
            <a:avLst/>
          </a:prstGeom>
          <a:solidFill>
            <a:srgbClr val="F8DADD"/>
          </a:solidFill>
        </p:spPr>
      </p:sp>
      <p:sp>
        <p:nvSpPr>
          <p:cNvPr id="3" name="TextBox 3"/>
          <p:cNvSpPr txBox="1"/>
          <p:nvPr/>
        </p:nvSpPr>
        <p:spPr>
          <a:xfrm>
            <a:off x="6362653" y="1119379"/>
            <a:ext cx="5531823" cy="2231380"/>
          </a:xfrm>
          <a:prstGeom prst="rect">
            <a:avLst/>
          </a:prstGeom>
        </p:spPr>
        <p:txBody>
          <a:bodyPr lIns="0" tIns="0" rIns="0" bIns="0" rtlCol="0" anchor="t">
            <a:spAutoFit/>
          </a:bodyPr>
          <a:lstStyle/>
          <a:p>
            <a:pPr algn="ctr">
              <a:lnSpc>
                <a:spcPts val="8712"/>
              </a:lnSpc>
            </a:pPr>
            <a:r>
              <a:rPr lang="en-US" sz="7200" b="1" spc="215" dirty="0">
                <a:solidFill>
                  <a:srgbClr val="57424A"/>
                </a:solidFill>
                <a:latin typeface="Source Serif Pro"/>
              </a:rPr>
              <a:t>Who</a:t>
            </a:r>
            <a:r>
              <a:rPr lang="en-US" sz="7200" spc="215" dirty="0">
                <a:solidFill>
                  <a:srgbClr val="57424A"/>
                </a:solidFill>
                <a:latin typeface="Source Serif Pro"/>
              </a:rPr>
              <a:t> should we love?</a:t>
            </a:r>
          </a:p>
        </p:txBody>
      </p:sp>
      <p:sp>
        <p:nvSpPr>
          <p:cNvPr id="4" name="TextBox 4"/>
          <p:cNvSpPr txBox="1"/>
          <p:nvPr/>
        </p:nvSpPr>
        <p:spPr>
          <a:xfrm>
            <a:off x="1600688" y="6340172"/>
            <a:ext cx="6333587" cy="3116879"/>
          </a:xfrm>
          <a:prstGeom prst="rect">
            <a:avLst/>
          </a:prstGeom>
        </p:spPr>
        <p:txBody>
          <a:bodyPr lIns="0" tIns="0" rIns="0" bIns="0" rtlCol="0" anchor="t">
            <a:spAutoFit/>
          </a:bodyPr>
          <a:lstStyle/>
          <a:p>
            <a:pPr algn="ctr">
              <a:lnSpc>
                <a:spcPts val="4087"/>
              </a:lnSpc>
            </a:pPr>
            <a:r>
              <a:rPr lang="en-US" sz="2800" spc="280" dirty="0">
                <a:solidFill>
                  <a:srgbClr val="57424A"/>
                </a:solidFill>
                <a:latin typeface="Source Sans Pro"/>
              </a:rPr>
              <a:t>'SO THEN, AS WE HAVE OPPORTUNITY, LET US DO GOOD TO EVERYONE, AND ESPECIALLY TO THOSE WHO ARE OF THE HOUSEHOLD OF FAITH.' </a:t>
            </a:r>
            <a:r>
              <a:rPr lang="en-US" sz="2800" b="1" spc="280" dirty="0">
                <a:solidFill>
                  <a:srgbClr val="57424A"/>
                </a:solidFill>
                <a:latin typeface="Source Sans Pro"/>
              </a:rPr>
              <a:t>GALATIANS 6:10</a:t>
            </a:r>
          </a:p>
        </p:txBody>
      </p:sp>
      <p:sp>
        <p:nvSpPr>
          <p:cNvPr id="5" name="TextBox 5"/>
          <p:cNvSpPr txBox="1"/>
          <p:nvPr/>
        </p:nvSpPr>
        <p:spPr>
          <a:xfrm>
            <a:off x="2123515" y="5345537"/>
            <a:ext cx="5492796" cy="833690"/>
          </a:xfrm>
          <a:prstGeom prst="rect">
            <a:avLst/>
          </a:prstGeom>
        </p:spPr>
        <p:txBody>
          <a:bodyPr lIns="0" tIns="0" rIns="0" bIns="0" rtlCol="0" anchor="t">
            <a:spAutoFit/>
          </a:bodyPr>
          <a:lstStyle/>
          <a:p>
            <a:pPr>
              <a:lnSpc>
                <a:spcPts val="7008"/>
              </a:lnSpc>
            </a:pPr>
            <a:r>
              <a:rPr lang="en-US" sz="4800" b="1" i="1" spc="480">
                <a:solidFill>
                  <a:srgbClr val="57424A"/>
                </a:solidFill>
                <a:latin typeface="Source Sans Pro"/>
              </a:rPr>
              <a:t>Other Christians</a:t>
            </a:r>
          </a:p>
        </p:txBody>
      </p:sp>
      <p:grpSp>
        <p:nvGrpSpPr>
          <p:cNvPr id="6" name="Group 6"/>
          <p:cNvGrpSpPr/>
          <p:nvPr/>
        </p:nvGrpSpPr>
        <p:grpSpPr>
          <a:xfrm rot="7640966">
            <a:off x="4515479" y="4175082"/>
            <a:ext cx="2594416" cy="391951"/>
            <a:chOff x="0" y="0"/>
            <a:chExt cx="3841750" cy="580390"/>
          </a:xfrm>
        </p:grpSpPr>
        <p:sp>
          <p:nvSpPr>
            <p:cNvPr id="7" name="Freeform 7"/>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8" name="Freeform 8"/>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grpSp>
        <p:nvGrpSpPr>
          <p:cNvPr id="9" name="Group 9"/>
          <p:cNvGrpSpPr/>
          <p:nvPr/>
        </p:nvGrpSpPr>
        <p:grpSpPr>
          <a:xfrm rot="3292238">
            <a:off x="11086760" y="4198670"/>
            <a:ext cx="2594416" cy="391951"/>
            <a:chOff x="0" y="0"/>
            <a:chExt cx="3841750" cy="580390"/>
          </a:xfrm>
        </p:grpSpPr>
        <p:sp>
          <p:nvSpPr>
            <p:cNvPr id="10" name="Freeform 10"/>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1" name="Freeform 11"/>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sp>
        <p:nvSpPr>
          <p:cNvPr id="12" name="TextBox 12"/>
          <p:cNvSpPr txBox="1"/>
          <p:nvPr/>
        </p:nvSpPr>
        <p:spPr>
          <a:xfrm>
            <a:off x="10014987" y="6340173"/>
            <a:ext cx="7635931" cy="3642664"/>
          </a:xfrm>
          <a:prstGeom prst="rect">
            <a:avLst/>
          </a:prstGeom>
        </p:spPr>
        <p:txBody>
          <a:bodyPr lIns="0" tIns="0" rIns="0" bIns="0" rtlCol="0" anchor="t">
            <a:spAutoFit/>
          </a:bodyPr>
          <a:lstStyle/>
          <a:p>
            <a:pPr algn="ctr">
              <a:lnSpc>
                <a:spcPts val="4087"/>
              </a:lnSpc>
            </a:pPr>
            <a:r>
              <a:rPr lang="en-US" sz="2800" spc="280" dirty="0">
                <a:solidFill>
                  <a:srgbClr val="57424A"/>
                </a:solidFill>
                <a:latin typeface="Source Sans Pro"/>
              </a:rPr>
              <a:t>“WHICH OF THESE THREE DO YOU THINK PROVED TO BE A NEIGHBOUR TO THE MAN WHO FELL AMONG THE ROBBERS?”</a:t>
            </a:r>
          </a:p>
          <a:p>
            <a:pPr algn="ctr">
              <a:lnSpc>
                <a:spcPts val="4087"/>
              </a:lnSpc>
            </a:pPr>
            <a:r>
              <a:rPr lang="en-US" sz="2800" spc="280" dirty="0">
                <a:solidFill>
                  <a:srgbClr val="57424A"/>
                </a:solidFill>
                <a:latin typeface="Source Sans Pro"/>
              </a:rPr>
              <a:t>HE SAID, “THE ONE WHO SHOWED HIM MERCY.” AND JESUS SAID TO HIM, “YOU GO, AND DO LIKEWISE.”</a:t>
            </a:r>
          </a:p>
          <a:p>
            <a:pPr algn="ctr">
              <a:lnSpc>
                <a:spcPts val="4087"/>
              </a:lnSpc>
            </a:pPr>
            <a:r>
              <a:rPr lang="en-US" sz="2800" b="1" spc="280" dirty="0">
                <a:solidFill>
                  <a:srgbClr val="57424A"/>
                </a:solidFill>
                <a:latin typeface="Source Sans Pro"/>
              </a:rPr>
              <a:t>LUKE 10:36-37</a:t>
            </a:r>
          </a:p>
        </p:txBody>
      </p:sp>
      <p:sp>
        <p:nvSpPr>
          <p:cNvPr id="13" name="TextBox 13"/>
          <p:cNvSpPr txBox="1"/>
          <p:nvPr/>
        </p:nvSpPr>
        <p:spPr>
          <a:xfrm>
            <a:off x="11379216" y="5454041"/>
            <a:ext cx="4907472" cy="833690"/>
          </a:xfrm>
          <a:prstGeom prst="rect">
            <a:avLst/>
          </a:prstGeom>
        </p:spPr>
        <p:txBody>
          <a:bodyPr lIns="0" tIns="0" rIns="0" bIns="0" rtlCol="0" anchor="t">
            <a:spAutoFit/>
          </a:bodyPr>
          <a:lstStyle/>
          <a:p>
            <a:pPr>
              <a:lnSpc>
                <a:spcPts val="7008"/>
              </a:lnSpc>
            </a:pPr>
            <a:r>
              <a:rPr lang="en-US" sz="4800" b="1" i="1" spc="480" dirty="0">
                <a:solidFill>
                  <a:srgbClr val="57424A"/>
                </a:solidFill>
                <a:latin typeface="Source Sans Pro"/>
              </a:rPr>
              <a:t>Our </a:t>
            </a:r>
            <a:r>
              <a:rPr lang="en-US" sz="4800" b="1" i="1" spc="480" dirty="0" err="1">
                <a:solidFill>
                  <a:srgbClr val="57424A"/>
                </a:solidFill>
                <a:latin typeface="Source Sans Pro"/>
              </a:rPr>
              <a:t>neighbours</a:t>
            </a:r>
            <a:endParaRPr lang="en-US" sz="4800" b="1" i="1" spc="480" dirty="0">
              <a:solidFill>
                <a:srgbClr val="57424A"/>
              </a:solidFill>
              <a:latin typeface="Source Sans Pro"/>
            </a:endParaRPr>
          </a:p>
        </p:txBody>
      </p:sp>
      <p:pic>
        <p:nvPicPr>
          <p:cNvPr id="14" name="Media5">
            <a:hlinkClick r:id="" action="ppaction://media"/>
            <a:extLst>
              <a:ext uri="{FF2B5EF4-FFF2-40B4-BE49-F238E27FC236}">
                <a16:creationId xmlns:a16="http://schemas.microsoft.com/office/drawing/2014/main" id="{62045369-5371-4C1F-9276-7C21C9C84C3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7407236" y="9495474"/>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3664">
        <p:fade/>
      </p:transition>
    </mc:Choice>
    <mc:Fallback xmlns="">
      <p:transition spd="med" advTm="43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704"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4"/>
                </p:tgtEl>
              </p:cMediaNode>
            </p:audio>
          </p:childTnLst>
        </p:cTn>
      </p:par>
    </p:tnLst>
    <p:bldLst>
      <p:bldP spid="4" grpId="0"/>
      <p:bldP spid="5"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76083" y="3726499"/>
            <a:ext cx="6135835" cy="2834003"/>
          </a:xfrm>
          <a:prstGeom prst="rect">
            <a:avLst/>
          </a:prstGeom>
          <a:solidFill>
            <a:srgbClr val="F8DADD"/>
          </a:solidFill>
        </p:spPr>
      </p:sp>
      <p:sp>
        <p:nvSpPr>
          <p:cNvPr id="3" name="TextBox 3"/>
          <p:cNvSpPr txBox="1"/>
          <p:nvPr/>
        </p:nvSpPr>
        <p:spPr>
          <a:xfrm>
            <a:off x="6362653" y="4041589"/>
            <a:ext cx="5531823" cy="2231380"/>
          </a:xfrm>
          <a:prstGeom prst="rect">
            <a:avLst/>
          </a:prstGeom>
        </p:spPr>
        <p:txBody>
          <a:bodyPr lIns="0" tIns="0" rIns="0" bIns="0" rtlCol="0" anchor="t">
            <a:spAutoFit/>
          </a:bodyPr>
          <a:lstStyle/>
          <a:p>
            <a:pPr algn="ctr">
              <a:lnSpc>
                <a:spcPts val="8712"/>
              </a:lnSpc>
            </a:pPr>
            <a:r>
              <a:rPr lang="en-US" sz="7200" b="1" spc="215">
                <a:solidFill>
                  <a:srgbClr val="57424A"/>
                </a:solidFill>
                <a:latin typeface="Source Serif Pro"/>
              </a:rPr>
              <a:t>Why</a:t>
            </a:r>
            <a:r>
              <a:rPr lang="en-US" sz="7200" spc="215">
                <a:solidFill>
                  <a:srgbClr val="57424A"/>
                </a:solidFill>
                <a:latin typeface="Source Serif Pro"/>
              </a:rPr>
              <a:t> should we love?</a:t>
            </a:r>
          </a:p>
        </p:txBody>
      </p:sp>
      <p:sp>
        <p:nvSpPr>
          <p:cNvPr id="4" name="TextBox 4"/>
          <p:cNvSpPr txBox="1"/>
          <p:nvPr/>
        </p:nvSpPr>
        <p:spPr>
          <a:xfrm>
            <a:off x="583287" y="548641"/>
            <a:ext cx="4119151" cy="833690"/>
          </a:xfrm>
          <a:prstGeom prst="rect">
            <a:avLst/>
          </a:prstGeom>
        </p:spPr>
        <p:txBody>
          <a:bodyPr lIns="0" tIns="0" rIns="0" bIns="0" rtlCol="0" anchor="t">
            <a:spAutoFit/>
          </a:bodyPr>
          <a:lstStyle/>
          <a:p>
            <a:pPr>
              <a:lnSpc>
                <a:spcPts val="7008"/>
              </a:lnSpc>
            </a:pPr>
            <a:r>
              <a:rPr lang="en-US" sz="4800" b="1" i="1" spc="480">
                <a:solidFill>
                  <a:srgbClr val="57424A"/>
                </a:solidFill>
                <a:latin typeface="Source Sans Pro"/>
              </a:rPr>
              <a:t>In obedience</a:t>
            </a:r>
          </a:p>
        </p:txBody>
      </p:sp>
      <p:grpSp>
        <p:nvGrpSpPr>
          <p:cNvPr id="5" name="Group 5"/>
          <p:cNvGrpSpPr/>
          <p:nvPr/>
        </p:nvGrpSpPr>
        <p:grpSpPr>
          <a:xfrm rot="2536745">
            <a:off x="11278805" y="7078895"/>
            <a:ext cx="2587801" cy="390951"/>
            <a:chOff x="0" y="0"/>
            <a:chExt cx="3841750" cy="580390"/>
          </a:xfrm>
        </p:grpSpPr>
        <p:sp>
          <p:nvSpPr>
            <p:cNvPr id="6" name="Freeform 6"/>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7" name="Freeform 7"/>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sp>
        <p:nvSpPr>
          <p:cNvPr id="8" name="TextBox 8"/>
          <p:cNvSpPr txBox="1"/>
          <p:nvPr/>
        </p:nvSpPr>
        <p:spPr>
          <a:xfrm>
            <a:off x="13661535" y="7443641"/>
            <a:ext cx="3034436" cy="833690"/>
          </a:xfrm>
          <a:prstGeom prst="rect">
            <a:avLst/>
          </a:prstGeom>
        </p:spPr>
        <p:txBody>
          <a:bodyPr lIns="0" tIns="0" rIns="0" bIns="0" rtlCol="0" anchor="t">
            <a:spAutoFit/>
          </a:bodyPr>
          <a:lstStyle/>
          <a:p>
            <a:pPr>
              <a:lnSpc>
                <a:spcPts val="7008"/>
              </a:lnSpc>
            </a:pPr>
            <a:r>
              <a:rPr lang="en-US" sz="4800" b="1" i="1" spc="480" dirty="0">
                <a:solidFill>
                  <a:srgbClr val="57424A"/>
                </a:solidFill>
                <a:latin typeface="Source Sans Pro"/>
              </a:rPr>
              <a:t>For unity</a:t>
            </a:r>
          </a:p>
        </p:txBody>
      </p:sp>
      <p:sp>
        <p:nvSpPr>
          <p:cNvPr id="9" name="TextBox 9"/>
          <p:cNvSpPr txBox="1"/>
          <p:nvPr/>
        </p:nvSpPr>
        <p:spPr>
          <a:xfrm>
            <a:off x="13771878" y="548641"/>
            <a:ext cx="3767871" cy="833690"/>
          </a:xfrm>
          <a:prstGeom prst="rect">
            <a:avLst/>
          </a:prstGeom>
        </p:spPr>
        <p:txBody>
          <a:bodyPr lIns="0" tIns="0" rIns="0" bIns="0" rtlCol="0" anchor="t">
            <a:spAutoFit/>
          </a:bodyPr>
          <a:lstStyle/>
          <a:p>
            <a:pPr>
              <a:lnSpc>
                <a:spcPts val="7008"/>
              </a:lnSpc>
            </a:pPr>
            <a:r>
              <a:rPr lang="en-US" sz="4800" b="1" i="1" spc="480">
                <a:solidFill>
                  <a:srgbClr val="57424A"/>
                </a:solidFill>
                <a:latin typeface="Source Sans Pro"/>
              </a:rPr>
              <a:t>As unto him</a:t>
            </a:r>
          </a:p>
        </p:txBody>
      </p:sp>
      <p:sp>
        <p:nvSpPr>
          <p:cNvPr id="10" name="TextBox 10"/>
          <p:cNvSpPr txBox="1"/>
          <p:nvPr/>
        </p:nvSpPr>
        <p:spPr>
          <a:xfrm>
            <a:off x="583287" y="7347022"/>
            <a:ext cx="4119151" cy="833690"/>
          </a:xfrm>
          <a:prstGeom prst="rect">
            <a:avLst/>
          </a:prstGeom>
        </p:spPr>
        <p:txBody>
          <a:bodyPr lIns="0" tIns="0" rIns="0" bIns="0" rtlCol="0" anchor="t">
            <a:spAutoFit/>
          </a:bodyPr>
          <a:lstStyle/>
          <a:p>
            <a:pPr>
              <a:lnSpc>
                <a:spcPts val="7008"/>
              </a:lnSpc>
            </a:pPr>
            <a:r>
              <a:rPr lang="en-US" sz="4800" b="1" i="1" spc="480">
                <a:solidFill>
                  <a:srgbClr val="57424A"/>
                </a:solidFill>
                <a:latin typeface="Source Sans Pro"/>
              </a:rPr>
              <a:t>For his glory</a:t>
            </a:r>
          </a:p>
        </p:txBody>
      </p:sp>
      <p:grpSp>
        <p:nvGrpSpPr>
          <p:cNvPr id="11" name="Group 11"/>
          <p:cNvGrpSpPr/>
          <p:nvPr/>
        </p:nvGrpSpPr>
        <p:grpSpPr>
          <a:xfrm rot="-7893302">
            <a:off x="4413112" y="2748198"/>
            <a:ext cx="2587801" cy="390951"/>
            <a:chOff x="0" y="0"/>
            <a:chExt cx="3841750" cy="580390"/>
          </a:xfrm>
        </p:grpSpPr>
        <p:sp>
          <p:nvSpPr>
            <p:cNvPr id="12" name="Freeform 12"/>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3" name="Freeform 13"/>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grpSp>
        <p:nvGrpSpPr>
          <p:cNvPr id="14" name="Group 14"/>
          <p:cNvGrpSpPr/>
          <p:nvPr/>
        </p:nvGrpSpPr>
        <p:grpSpPr>
          <a:xfrm rot="-2700000">
            <a:off x="11424829" y="2792966"/>
            <a:ext cx="2587801" cy="390951"/>
            <a:chOff x="0" y="0"/>
            <a:chExt cx="3841750" cy="580390"/>
          </a:xfrm>
        </p:grpSpPr>
        <p:sp>
          <p:nvSpPr>
            <p:cNvPr id="15" name="Freeform 15"/>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6" name="Freeform 16"/>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grpSp>
        <p:nvGrpSpPr>
          <p:cNvPr id="17" name="Group 17"/>
          <p:cNvGrpSpPr/>
          <p:nvPr/>
        </p:nvGrpSpPr>
        <p:grpSpPr>
          <a:xfrm rot="8430553">
            <a:off x="4294833" y="7023650"/>
            <a:ext cx="2587801" cy="390951"/>
            <a:chOff x="0" y="0"/>
            <a:chExt cx="3841750" cy="580390"/>
          </a:xfrm>
        </p:grpSpPr>
        <p:sp>
          <p:nvSpPr>
            <p:cNvPr id="18" name="Freeform 18"/>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9" name="Freeform 19"/>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sp>
        <p:nvSpPr>
          <p:cNvPr id="20" name="TextBox 20"/>
          <p:cNvSpPr txBox="1"/>
          <p:nvPr/>
        </p:nvSpPr>
        <p:spPr>
          <a:xfrm>
            <a:off x="377999" y="1456859"/>
            <a:ext cx="4324440" cy="2053447"/>
          </a:xfrm>
          <a:prstGeom prst="rect">
            <a:avLst/>
          </a:prstGeom>
        </p:spPr>
        <p:txBody>
          <a:bodyPr lIns="0" tIns="0" rIns="0" bIns="0" rtlCol="0" anchor="t">
            <a:spAutoFit/>
          </a:bodyPr>
          <a:lstStyle/>
          <a:p>
            <a:pPr algn="ctr">
              <a:lnSpc>
                <a:spcPts val="4087"/>
              </a:lnSpc>
            </a:pPr>
            <a:r>
              <a:rPr lang="en-US" sz="2800" spc="280" dirty="0">
                <a:solidFill>
                  <a:srgbClr val="57424A"/>
                </a:solidFill>
                <a:latin typeface="Source Sans Pro"/>
              </a:rPr>
              <a:t>"THIS IS MY COMMAND: LOVE EACH OTHER." </a:t>
            </a:r>
            <a:r>
              <a:rPr lang="en-US" sz="2800" b="1" spc="280" dirty="0">
                <a:solidFill>
                  <a:srgbClr val="57424A"/>
                </a:solidFill>
                <a:latin typeface="Source Sans Pro"/>
              </a:rPr>
              <a:t>JOHN 15:17</a:t>
            </a:r>
          </a:p>
        </p:txBody>
      </p:sp>
      <p:sp>
        <p:nvSpPr>
          <p:cNvPr id="21" name="TextBox 21"/>
          <p:cNvSpPr txBox="1"/>
          <p:nvPr/>
        </p:nvSpPr>
        <p:spPr>
          <a:xfrm>
            <a:off x="12030027" y="8199611"/>
            <a:ext cx="6095044" cy="2579232"/>
          </a:xfrm>
          <a:prstGeom prst="rect">
            <a:avLst/>
          </a:prstGeom>
        </p:spPr>
        <p:txBody>
          <a:bodyPr lIns="0" tIns="0" rIns="0" bIns="0" rtlCol="0" anchor="t">
            <a:spAutoFit/>
          </a:bodyPr>
          <a:lstStyle/>
          <a:p>
            <a:pPr algn="ctr">
              <a:lnSpc>
                <a:spcPts val="4087"/>
              </a:lnSpc>
            </a:pPr>
            <a:r>
              <a:rPr lang="en-US" sz="2800" spc="280" dirty="0">
                <a:solidFill>
                  <a:srgbClr val="57424A"/>
                </a:solidFill>
                <a:latin typeface="Source Sans Pro"/>
              </a:rPr>
              <a:t>'SO THAT THE BODY OF CHRIST MAY BE BUILT UP UNTIL WE ALL REACH UNITY IN THE FAITH</a:t>
            </a:r>
            <a:r>
              <a:rPr lang="en-US" sz="2799" spc="279" dirty="0">
                <a:solidFill>
                  <a:srgbClr val="57424A"/>
                </a:solidFill>
                <a:latin typeface="Source Sans Pro"/>
              </a:rPr>
              <a:t>'</a:t>
            </a:r>
          </a:p>
          <a:p>
            <a:pPr algn="ctr">
              <a:lnSpc>
                <a:spcPts val="4088"/>
              </a:lnSpc>
            </a:pPr>
            <a:r>
              <a:rPr lang="en-US" sz="2800" b="1" spc="280" dirty="0">
                <a:solidFill>
                  <a:srgbClr val="57424A"/>
                </a:solidFill>
                <a:latin typeface="Source Sans Pro"/>
              </a:rPr>
              <a:t>EPHESIANS 4:12-13</a:t>
            </a:r>
          </a:p>
        </p:txBody>
      </p:sp>
      <p:sp>
        <p:nvSpPr>
          <p:cNvPr id="22" name="TextBox 22"/>
          <p:cNvSpPr txBox="1"/>
          <p:nvPr/>
        </p:nvSpPr>
        <p:spPr>
          <a:xfrm>
            <a:off x="81149" y="8199611"/>
            <a:ext cx="5507585" cy="2053447"/>
          </a:xfrm>
          <a:prstGeom prst="rect">
            <a:avLst/>
          </a:prstGeom>
        </p:spPr>
        <p:txBody>
          <a:bodyPr lIns="0" tIns="0" rIns="0" bIns="0" rtlCol="0" anchor="t">
            <a:spAutoFit/>
          </a:bodyPr>
          <a:lstStyle/>
          <a:p>
            <a:pPr algn="ctr">
              <a:lnSpc>
                <a:spcPts val="4087"/>
              </a:lnSpc>
            </a:pPr>
            <a:r>
              <a:rPr lang="en-US" sz="2800" spc="280" dirty="0">
                <a:solidFill>
                  <a:srgbClr val="57424A"/>
                </a:solidFill>
                <a:latin typeface="Source Sans Pro"/>
              </a:rPr>
              <a:t>'SO THAT IN ALL THINGS GOD MAY BE PRAISED THROUGH JESUS CHRIST.'</a:t>
            </a:r>
          </a:p>
          <a:p>
            <a:pPr algn="ctr">
              <a:lnSpc>
                <a:spcPts val="4087"/>
              </a:lnSpc>
            </a:pPr>
            <a:r>
              <a:rPr lang="en-US" sz="2800" b="1" spc="280" dirty="0">
                <a:solidFill>
                  <a:srgbClr val="57424A"/>
                </a:solidFill>
                <a:latin typeface="Source Sans Pro"/>
              </a:rPr>
              <a:t>1 PETER 4:11</a:t>
            </a:r>
          </a:p>
        </p:txBody>
      </p:sp>
      <p:sp>
        <p:nvSpPr>
          <p:cNvPr id="23" name="TextBox 23"/>
          <p:cNvSpPr txBox="1"/>
          <p:nvPr/>
        </p:nvSpPr>
        <p:spPr>
          <a:xfrm>
            <a:off x="13493592" y="1327785"/>
            <a:ext cx="4324440" cy="2053447"/>
          </a:xfrm>
          <a:prstGeom prst="rect">
            <a:avLst/>
          </a:prstGeom>
        </p:spPr>
        <p:txBody>
          <a:bodyPr lIns="0" tIns="0" rIns="0" bIns="0" rtlCol="0" anchor="t">
            <a:spAutoFit/>
          </a:bodyPr>
          <a:lstStyle/>
          <a:p>
            <a:pPr algn="ctr">
              <a:lnSpc>
                <a:spcPts val="4087"/>
              </a:lnSpc>
            </a:pPr>
            <a:r>
              <a:rPr lang="en-US" sz="2800" spc="280" dirty="0">
                <a:solidFill>
                  <a:srgbClr val="57424A"/>
                </a:solidFill>
                <a:latin typeface="Source Sans Pro"/>
              </a:rPr>
              <a:t>'IT IS THE LORD CHRIST YOU ARE SERVING.'</a:t>
            </a:r>
          </a:p>
          <a:p>
            <a:pPr algn="ctr">
              <a:lnSpc>
                <a:spcPts val="4087"/>
              </a:lnSpc>
            </a:pPr>
            <a:r>
              <a:rPr lang="en-US" sz="2800" b="1" spc="280" dirty="0">
                <a:solidFill>
                  <a:srgbClr val="57424A"/>
                </a:solidFill>
                <a:latin typeface="Source Sans Pro"/>
              </a:rPr>
              <a:t>COLOSSIANS 3:24</a:t>
            </a:r>
          </a:p>
        </p:txBody>
      </p:sp>
      <p:pic>
        <p:nvPicPr>
          <p:cNvPr id="24" name="Media6">
            <a:hlinkClick r:id="" action="ppaction://media"/>
            <a:extLst>
              <a:ext uri="{FF2B5EF4-FFF2-40B4-BE49-F238E27FC236}">
                <a16:creationId xmlns:a16="http://schemas.microsoft.com/office/drawing/2014/main" id="{D9E07852-4333-430E-A651-AC77CA5C0FA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7539749" y="9494677"/>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50420">
        <p:fade/>
      </p:transition>
    </mc:Choice>
    <mc:Fallback xmlns="">
      <p:transition spd="med" advTm="504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472"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24"/>
                </p:tgtEl>
              </p:cMediaNode>
            </p:audio>
          </p:childTnLst>
        </p:cTn>
      </p:par>
    </p:tnLst>
    <p:bldLst>
      <p:bldP spid="4" grpId="0"/>
      <p:bldP spid="8" grpId="0"/>
      <p:bldP spid="9" grpId="0"/>
      <p:bldP spid="10" grpId="0"/>
      <p:bldP spid="20"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76083" y="3726499"/>
            <a:ext cx="6135835" cy="2834003"/>
          </a:xfrm>
          <a:prstGeom prst="rect">
            <a:avLst/>
          </a:prstGeom>
          <a:solidFill>
            <a:srgbClr val="F8DADD"/>
          </a:solidFill>
        </p:spPr>
      </p:sp>
      <p:sp>
        <p:nvSpPr>
          <p:cNvPr id="3" name="TextBox 3"/>
          <p:cNvSpPr txBox="1"/>
          <p:nvPr/>
        </p:nvSpPr>
        <p:spPr>
          <a:xfrm>
            <a:off x="6362653" y="4041589"/>
            <a:ext cx="5531823" cy="2231380"/>
          </a:xfrm>
          <a:prstGeom prst="rect">
            <a:avLst/>
          </a:prstGeom>
        </p:spPr>
        <p:txBody>
          <a:bodyPr lIns="0" tIns="0" rIns="0" bIns="0" rtlCol="0" anchor="t">
            <a:spAutoFit/>
          </a:bodyPr>
          <a:lstStyle/>
          <a:p>
            <a:pPr algn="ctr">
              <a:lnSpc>
                <a:spcPts val="8712"/>
              </a:lnSpc>
            </a:pPr>
            <a:r>
              <a:rPr lang="en-US" sz="7200" b="1" spc="215">
                <a:solidFill>
                  <a:srgbClr val="57424A"/>
                </a:solidFill>
                <a:latin typeface="Source Serif Pro"/>
              </a:rPr>
              <a:t>How</a:t>
            </a:r>
            <a:r>
              <a:rPr lang="en-US" sz="7200" spc="215">
                <a:solidFill>
                  <a:srgbClr val="57424A"/>
                </a:solidFill>
                <a:latin typeface="Source Serif Pro"/>
              </a:rPr>
              <a:t> should we love?</a:t>
            </a:r>
          </a:p>
        </p:txBody>
      </p:sp>
      <p:sp>
        <p:nvSpPr>
          <p:cNvPr id="4" name="TextBox 4"/>
          <p:cNvSpPr txBox="1"/>
          <p:nvPr/>
        </p:nvSpPr>
        <p:spPr>
          <a:xfrm>
            <a:off x="1750952" y="373682"/>
            <a:ext cx="2251653" cy="833690"/>
          </a:xfrm>
          <a:prstGeom prst="rect">
            <a:avLst/>
          </a:prstGeom>
        </p:spPr>
        <p:txBody>
          <a:bodyPr lIns="0" tIns="0" rIns="0" bIns="0" rtlCol="0" anchor="t">
            <a:spAutoFit/>
          </a:bodyPr>
          <a:lstStyle/>
          <a:p>
            <a:pPr>
              <a:lnSpc>
                <a:spcPts val="7008"/>
              </a:lnSpc>
            </a:pPr>
            <a:r>
              <a:rPr lang="en-US" sz="4800" b="1" i="1" spc="480" dirty="0">
                <a:solidFill>
                  <a:srgbClr val="57424A"/>
                </a:solidFill>
                <a:latin typeface="Source Sans Pro"/>
              </a:rPr>
              <a:t>Deeply</a:t>
            </a:r>
          </a:p>
        </p:txBody>
      </p:sp>
      <p:grpSp>
        <p:nvGrpSpPr>
          <p:cNvPr id="5" name="Group 5"/>
          <p:cNvGrpSpPr/>
          <p:nvPr/>
        </p:nvGrpSpPr>
        <p:grpSpPr>
          <a:xfrm rot="2536745">
            <a:off x="11278805" y="7078895"/>
            <a:ext cx="2587801" cy="390951"/>
            <a:chOff x="0" y="0"/>
            <a:chExt cx="3841750" cy="580390"/>
          </a:xfrm>
        </p:grpSpPr>
        <p:sp>
          <p:nvSpPr>
            <p:cNvPr id="6" name="Freeform 6"/>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7" name="Freeform 7"/>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sp>
        <p:nvSpPr>
          <p:cNvPr id="8" name="TextBox 8"/>
          <p:cNvSpPr txBox="1"/>
          <p:nvPr/>
        </p:nvSpPr>
        <p:spPr>
          <a:xfrm>
            <a:off x="569356" y="5787225"/>
            <a:ext cx="3597765" cy="833690"/>
          </a:xfrm>
          <a:prstGeom prst="rect">
            <a:avLst/>
          </a:prstGeom>
        </p:spPr>
        <p:txBody>
          <a:bodyPr lIns="0" tIns="0" rIns="0" bIns="0" rtlCol="0" anchor="t">
            <a:spAutoFit/>
          </a:bodyPr>
          <a:lstStyle/>
          <a:p>
            <a:pPr>
              <a:lnSpc>
                <a:spcPts val="7008"/>
              </a:lnSpc>
            </a:pPr>
            <a:r>
              <a:rPr lang="en-US" sz="4800" b="1" i="1" spc="480" dirty="0">
                <a:solidFill>
                  <a:srgbClr val="57424A"/>
                </a:solidFill>
                <a:latin typeface="Source Sans Pro"/>
              </a:rPr>
              <a:t>Unselfishly</a:t>
            </a:r>
          </a:p>
        </p:txBody>
      </p:sp>
      <p:sp>
        <p:nvSpPr>
          <p:cNvPr id="9" name="TextBox 9"/>
          <p:cNvSpPr txBox="1"/>
          <p:nvPr/>
        </p:nvSpPr>
        <p:spPr>
          <a:xfrm>
            <a:off x="13864309" y="373682"/>
            <a:ext cx="2924095" cy="833690"/>
          </a:xfrm>
          <a:prstGeom prst="rect">
            <a:avLst/>
          </a:prstGeom>
        </p:spPr>
        <p:txBody>
          <a:bodyPr lIns="0" tIns="0" rIns="0" bIns="0" rtlCol="0" anchor="t">
            <a:spAutoFit/>
          </a:bodyPr>
          <a:lstStyle/>
          <a:p>
            <a:pPr>
              <a:lnSpc>
                <a:spcPts val="7008"/>
              </a:lnSpc>
            </a:pPr>
            <a:r>
              <a:rPr lang="en-US" sz="4800" b="1" i="1" spc="480">
                <a:solidFill>
                  <a:srgbClr val="57424A"/>
                </a:solidFill>
                <a:latin typeface="Source Sans Pro"/>
              </a:rPr>
              <a:t>In action</a:t>
            </a:r>
          </a:p>
        </p:txBody>
      </p:sp>
      <p:sp>
        <p:nvSpPr>
          <p:cNvPr id="10" name="TextBox 10"/>
          <p:cNvSpPr txBox="1"/>
          <p:nvPr/>
        </p:nvSpPr>
        <p:spPr>
          <a:xfrm>
            <a:off x="13823050" y="7578737"/>
            <a:ext cx="3665525" cy="833690"/>
          </a:xfrm>
          <a:prstGeom prst="rect">
            <a:avLst/>
          </a:prstGeom>
        </p:spPr>
        <p:txBody>
          <a:bodyPr lIns="0" tIns="0" rIns="0" bIns="0" rtlCol="0" anchor="t">
            <a:spAutoFit/>
          </a:bodyPr>
          <a:lstStyle/>
          <a:p>
            <a:pPr>
              <a:lnSpc>
                <a:spcPts val="7008"/>
              </a:lnSpc>
            </a:pPr>
            <a:r>
              <a:rPr lang="en-US" sz="4800" b="1" i="1" spc="480">
                <a:solidFill>
                  <a:srgbClr val="57424A"/>
                </a:solidFill>
                <a:latin typeface="Source Sans Pro"/>
              </a:rPr>
              <a:t>In sincerity</a:t>
            </a:r>
          </a:p>
        </p:txBody>
      </p:sp>
      <p:grpSp>
        <p:nvGrpSpPr>
          <p:cNvPr id="11" name="Group 11"/>
          <p:cNvGrpSpPr/>
          <p:nvPr/>
        </p:nvGrpSpPr>
        <p:grpSpPr>
          <a:xfrm rot="-7893302">
            <a:off x="4413112" y="2748198"/>
            <a:ext cx="2587801" cy="390951"/>
            <a:chOff x="0" y="0"/>
            <a:chExt cx="3841750" cy="580390"/>
          </a:xfrm>
        </p:grpSpPr>
        <p:sp>
          <p:nvSpPr>
            <p:cNvPr id="12" name="Freeform 12"/>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3" name="Freeform 13"/>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grpSp>
        <p:nvGrpSpPr>
          <p:cNvPr id="14" name="Group 14"/>
          <p:cNvGrpSpPr/>
          <p:nvPr/>
        </p:nvGrpSpPr>
        <p:grpSpPr>
          <a:xfrm rot="-2700000">
            <a:off x="11424829" y="2792966"/>
            <a:ext cx="2587801" cy="390951"/>
            <a:chOff x="0" y="0"/>
            <a:chExt cx="3841750" cy="580390"/>
          </a:xfrm>
        </p:grpSpPr>
        <p:sp>
          <p:nvSpPr>
            <p:cNvPr id="15" name="Freeform 15"/>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6" name="Freeform 16"/>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grpSp>
        <p:nvGrpSpPr>
          <p:cNvPr id="17" name="Group 17"/>
          <p:cNvGrpSpPr/>
          <p:nvPr/>
        </p:nvGrpSpPr>
        <p:grpSpPr>
          <a:xfrm rot="8430553">
            <a:off x="4294833" y="7023650"/>
            <a:ext cx="2587801" cy="390951"/>
            <a:chOff x="0" y="0"/>
            <a:chExt cx="3841750" cy="580390"/>
          </a:xfrm>
        </p:grpSpPr>
        <p:sp>
          <p:nvSpPr>
            <p:cNvPr id="18" name="Freeform 18"/>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9" name="Freeform 19"/>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sp>
        <p:nvSpPr>
          <p:cNvPr id="20" name="TextBox 20"/>
          <p:cNvSpPr txBox="1"/>
          <p:nvPr/>
        </p:nvSpPr>
        <p:spPr>
          <a:xfrm>
            <a:off x="714559" y="1152827"/>
            <a:ext cx="4324440" cy="2053447"/>
          </a:xfrm>
          <a:prstGeom prst="rect">
            <a:avLst/>
          </a:prstGeom>
        </p:spPr>
        <p:txBody>
          <a:bodyPr lIns="0" tIns="0" rIns="0" bIns="0" rtlCol="0" anchor="t">
            <a:spAutoFit/>
          </a:bodyPr>
          <a:lstStyle/>
          <a:p>
            <a:pPr algn="ctr">
              <a:lnSpc>
                <a:spcPts val="4087"/>
              </a:lnSpc>
            </a:pPr>
            <a:r>
              <a:rPr lang="en-US" sz="2800" spc="280" dirty="0">
                <a:solidFill>
                  <a:srgbClr val="57424A"/>
                </a:solidFill>
                <a:latin typeface="Source Sans Pro"/>
              </a:rPr>
              <a:t>'LOVE ONE ANOTHER DEEPLY FROM THE HEART.' </a:t>
            </a:r>
          </a:p>
          <a:p>
            <a:pPr algn="ctr">
              <a:lnSpc>
                <a:spcPts val="4087"/>
              </a:lnSpc>
            </a:pPr>
            <a:r>
              <a:rPr lang="en-US" sz="2800" b="1" spc="280" dirty="0">
                <a:solidFill>
                  <a:srgbClr val="57424A"/>
                </a:solidFill>
                <a:latin typeface="Source Sans Pro"/>
              </a:rPr>
              <a:t>1 PETER 1:22</a:t>
            </a:r>
          </a:p>
        </p:txBody>
      </p:sp>
      <p:sp>
        <p:nvSpPr>
          <p:cNvPr id="21" name="TextBox 21"/>
          <p:cNvSpPr txBox="1"/>
          <p:nvPr/>
        </p:nvSpPr>
        <p:spPr>
          <a:xfrm>
            <a:off x="34038" y="6607997"/>
            <a:ext cx="4551335" cy="3116879"/>
          </a:xfrm>
          <a:prstGeom prst="rect">
            <a:avLst/>
          </a:prstGeom>
        </p:spPr>
        <p:txBody>
          <a:bodyPr lIns="0" tIns="0" rIns="0" bIns="0" rtlCol="0" anchor="t">
            <a:spAutoFit/>
          </a:bodyPr>
          <a:lstStyle/>
          <a:p>
            <a:pPr algn="ctr">
              <a:lnSpc>
                <a:spcPts val="4087"/>
              </a:lnSpc>
            </a:pPr>
            <a:r>
              <a:rPr lang="en-US" sz="2800" spc="280" dirty="0">
                <a:solidFill>
                  <a:srgbClr val="57424A"/>
                </a:solidFill>
                <a:latin typeface="Source Sans Pro"/>
              </a:rPr>
              <a:t>EACH OF YOU SHOULD LOOK NOT ONLY TO YOUR OWN INTERESTS BUT ALSO TO THE INTERESTS OF OTH</a:t>
            </a:r>
            <a:r>
              <a:rPr lang="en-US" sz="2799" spc="279" dirty="0">
                <a:solidFill>
                  <a:srgbClr val="57424A"/>
                </a:solidFill>
                <a:latin typeface="Source Sans Pro"/>
              </a:rPr>
              <a:t>ERS.’</a:t>
            </a:r>
          </a:p>
          <a:p>
            <a:pPr algn="ctr">
              <a:lnSpc>
                <a:spcPts val="4087"/>
              </a:lnSpc>
            </a:pPr>
            <a:r>
              <a:rPr lang="en-US" sz="2800" b="1" spc="280" dirty="0">
                <a:solidFill>
                  <a:srgbClr val="57424A"/>
                </a:solidFill>
                <a:latin typeface="Source Sans Pro"/>
              </a:rPr>
              <a:t>PHILIPPIANS 2:4</a:t>
            </a:r>
          </a:p>
        </p:txBody>
      </p:sp>
      <p:sp>
        <p:nvSpPr>
          <p:cNvPr id="22" name="TextBox 22"/>
          <p:cNvSpPr txBox="1"/>
          <p:nvPr/>
        </p:nvSpPr>
        <p:spPr>
          <a:xfrm>
            <a:off x="12902021" y="8477552"/>
            <a:ext cx="5507585" cy="1001877"/>
          </a:xfrm>
          <a:prstGeom prst="rect">
            <a:avLst/>
          </a:prstGeom>
        </p:spPr>
        <p:txBody>
          <a:bodyPr lIns="0" tIns="0" rIns="0" bIns="0" rtlCol="0" anchor="t">
            <a:spAutoFit/>
          </a:bodyPr>
          <a:lstStyle/>
          <a:p>
            <a:pPr algn="ctr">
              <a:lnSpc>
                <a:spcPts val="4087"/>
              </a:lnSpc>
            </a:pPr>
            <a:r>
              <a:rPr lang="en-US" sz="2800" spc="280" dirty="0">
                <a:solidFill>
                  <a:srgbClr val="57424A"/>
                </a:solidFill>
                <a:latin typeface="Source Sans Pro"/>
              </a:rPr>
              <a:t>'LOVE MUST BE SINCERE.'</a:t>
            </a:r>
          </a:p>
          <a:p>
            <a:pPr algn="ctr">
              <a:lnSpc>
                <a:spcPts val="4087"/>
              </a:lnSpc>
            </a:pPr>
            <a:r>
              <a:rPr lang="en-US" sz="2800" b="1" spc="280" dirty="0">
                <a:solidFill>
                  <a:srgbClr val="57424A"/>
                </a:solidFill>
                <a:latin typeface="Source Sans Pro"/>
              </a:rPr>
              <a:t>ROMANS 12:9</a:t>
            </a:r>
          </a:p>
        </p:txBody>
      </p:sp>
      <p:sp>
        <p:nvSpPr>
          <p:cNvPr id="23" name="TextBox 23"/>
          <p:cNvSpPr txBox="1"/>
          <p:nvPr/>
        </p:nvSpPr>
        <p:spPr>
          <a:xfrm>
            <a:off x="13332080" y="1152827"/>
            <a:ext cx="4156497" cy="3116879"/>
          </a:xfrm>
          <a:prstGeom prst="rect">
            <a:avLst/>
          </a:prstGeom>
        </p:spPr>
        <p:txBody>
          <a:bodyPr lIns="0" tIns="0" rIns="0" bIns="0" rtlCol="0" anchor="t">
            <a:spAutoFit/>
          </a:bodyPr>
          <a:lstStyle/>
          <a:p>
            <a:pPr algn="ctr">
              <a:lnSpc>
                <a:spcPts val="4087"/>
              </a:lnSpc>
            </a:pPr>
            <a:r>
              <a:rPr lang="en-US" sz="2800" spc="280" dirty="0">
                <a:solidFill>
                  <a:srgbClr val="57424A"/>
                </a:solidFill>
                <a:latin typeface="Source Sans Pro"/>
              </a:rPr>
              <a:t>'LET US NOT LOVE WITH WORDS OR TONGUE BUT WITH ACTIONS AND IN TRUTH'</a:t>
            </a:r>
          </a:p>
          <a:p>
            <a:pPr algn="ctr">
              <a:lnSpc>
                <a:spcPts val="4087"/>
              </a:lnSpc>
            </a:pPr>
            <a:r>
              <a:rPr lang="en-US" sz="2800" b="1" spc="280" dirty="0">
                <a:solidFill>
                  <a:srgbClr val="57424A"/>
                </a:solidFill>
                <a:latin typeface="Source Sans Pro"/>
              </a:rPr>
              <a:t>1 JOHN 3:18</a:t>
            </a:r>
          </a:p>
        </p:txBody>
      </p:sp>
      <p:pic>
        <p:nvPicPr>
          <p:cNvPr id="25" name="Media7">
            <a:hlinkClick r:id="" action="ppaction://media"/>
            <a:extLst>
              <a:ext uri="{FF2B5EF4-FFF2-40B4-BE49-F238E27FC236}">
                <a16:creationId xmlns:a16="http://schemas.microsoft.com/office/drawing/2014/main" id="{06F66052-34BC-4CFC-B67E-B4A9E3E3CF1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7557806" y="9544554"/>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7402">
        <p:fade/>
      </p:transition>
    </mc:Choice>
    <mc:Fallback xmlns="">
      <p:transition spd="med" advTm="474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44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25"/>
                </p:tgtEl>
              </p:cMediaNode>
            </p:audio>
          </p:childTnLst>
        </p:cTn>
      </p:par>
    </p:tnLst>
    <p:bldLst>
      <p:bldP spid="4" grpId="0"/>
      <p:bldP spid="8" grpId="0"/>
      <p:bldP spid="9" grpId="0"/>
      <p:bldP spid="10"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76083" y="3726499"/>
            <a:ext cx="6135835" cy="2834003"/>
          </a:xfrm>
          <a:prstGeom prst="rect">
            <a:avLst/>
          </a:prstGeom>
          <a:solidFill>
            <a:srgbClr val="F8DADD"/>
          </a:solidFill>
        </p:spPr>
      </p:sp>
      <p:sp>
        <p:nvSpPr>
          <p:cNvPr id="3" name="TextBox 3"/>
          <p:cNvSpPr txBox="1"/>
          <p:nvPr/>
        </p:nvSpPr>
        <p:spPr>
          <a:xfrm>
            <a:off x="6076083" y="4133497"/>
            <a:ext cx="6135835" cy="2051844"/>
          </a:xfrm>
          <a:prstGeom prst="rect">
            <a:avLst/>
          </a:prstGeom>
        </p:spPr>
        <p:txBody>
          <a:bodyPr lIns="0" tIns="0" rIns="0" bIns="0" rtlCol="0" anchor="t">
            <a:spAutoFit/>
          </a:bodyPr>
          <a:lstStyle/>
          <a:p>
            <a:pPr algn="ctr">
              <a:lnSpc>
                <a:spcPts val="7986"/>
              </a:lnSpc>
            </a:pPr>
            <a:r>
              <a:rPr lang="en-US" sz="6600" spc="199">
                <a:solidFill>
                  <a:srgbClr val="57424A"/>
                </a:solidFill>
                <a:latin typeface="Source Serif Pro"/>
              </a:rPr>
              <a:t>What does this love </a:t>
            </a:r>
            <a:r>
              <a:rPr lang="en-US" sz="6600" b="1" spc="199">
                <a:solidFill>
                  <a:srgbClr val="57424A"/>
                </a:solidFill>
                <a:latin typeface="Source Serif Pro"/>
              </a:rPr>
              <a:t>look like?</a:t>
            </a:r>
          </a:p>
        </p:txBody>
      </p:sp>
      <p:sp>
        <p:nvSpPr>
          <p:cNvPr id="4" name="TextBox 4"/>
          <p:cNvSpPr txBox="1"/>
          <p:nvPr/>
        </p:nvSpPr>
        <p:spPr>
          <a:xfrm>
            <a:off x="1028700" y="373682"/>
            <a:ext cx="3433251" cy="833690"/>
          </a:xfrm>
          <a:prstGeom prst="rect">
            <a:avLst/>
          </a:prstGeom>
        </p:spPr>
        <p:txBody>
          <a:bodyPr lIns="0" tIns="0" rIns="0" bIns="0" rtlCol="0" anchor="t">
            <a:spAutoFit/>
          </a:bodyPr>
          <a:lstStyle/>
          <a:p>
            <a:pPr>
              <a:lnSpc>
                <a:spcPts val="7008"/>
              </a:lnSpc>
            </a:pPr>
            <a:r>
              <a:rPr lang="en-US" sz="4800" b="1" i="1" spc="480" dirty="0">
                <a:solidFill>
                  <a:srgbClr val="57424A"/>
                </a:solidFill>
                <a:latin typeface="Source Sans Pro"/>
              </a:rPr>
              <a:t>Relational</a:t>
            </a:r>
          </a:p>
        </p:txBody>
      </p:sp>
      <p:grpSp>
        <p:nvGrpSpPr>
          <p:cNvPr id="5" name="Group 5"/>
          <p:cNvGrpSpPr/>
          <p:nvPr/>
        </p:nvGrpSpPr>
        <p:grpSpPr>
          <a:xfrm rot="2536745">
            <a:off x="11278805" y="7078895"/>
            <a:ext cx="2587801" cy="390951"/>
            <a:chOff x="0" y="0"/>
            <a:chExt cx="3841750" cy="580390"/>
          </a:xfrm>
        </p:grpSpPr>
        <p:sp>
          <p:nvSpPr>
            <p:cNvPr id="6" name="Freeform 6"/>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7" name="Freeform 7"/>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sp>
        <p:nvSpPr>
          <p:cNvPr id="8" name="TextBox 8"/>
          <p:cNvSpPr txBox="1"/>
          <p:nvPr/>
        </p:nvSpPr>
        <p:spPr>
          <a:xfrm>
            <a:off x="686420" y="6255483"/>
            <a:ext cx="3597765" cy="833690"/>
          </a:xfrm>
          <a:prstGeom prst="rect">
            <a:avLst/>
          </a:prstGeom>
        </p:spPr>
        <p:txBody>
          <a:bodyPr lIns="0" tIns="0" rIns="0" bIns="0" rtlCol="0" anchor="t">
            <a:spAutoFit/>
          </a:bodyPr>
          <a:lstStyle/>
          <a:p>
            <a:pPr>
              <a:lnSpc>
                <a:spcPts val="7008"/>
              </a:lnSpc>
            </a:pPr>
            <a:r>
              <a:rPr lang="en-US" sz="4800" b="1" i="1" spc="480" dirty="0">
                <a:solidFill>
                  <a:srgbClr val="57424A"/>
                </a:solidFill>
                <a:latin typeface="Source Sans Pro"/>
              </a:rPr>
              <a:t>Supportive</a:t>
            </a:r>
          </a:p>
        </p:txBody>
      </p:sp>
      <p:sp>
        <p:nvSpPr>
          <p:cNvPr id="9" name="TextBox 9"/>
          <p:cNvSpPr txBox="1"/>
          <p:nvPr/>
        </p:nvSpPr>
        <p:spPr>
          <a:xfrm>
            <a:off x="12965765" y="373682"/>
            <a:ext cx="4889127" cy="833690"/>
          </a:xfrm>
          <a:prstGeom prst="rect">
            <a:avLst/>
          </a:prstGeom>
        </p:spPr>
        <p:txBody>
          <a:bodyPr lIns="0" tIns="0" rIns="0" bIns="0" rtlCol="0" anchor="t">
            <a:spAutoFit/>
          </a:bodyPr>
          <a:lstStyle/>
          <a:p>
            <a:pPr>
              <a:lnSpc>
                <a:spcPts val="7008"/>
              </a:lnSpc>
            </a:pPr>
            <a:r>
              <a:rPr lang="en-US" sz="4800" b="1" i="1" spc="480" dirty="0">
                <a:solidFill>
                  <a:srgbClr val="57424A"/>
                </a:solidFill>
                <a:latin typeface="Source Sans Pro"/>
              </a:rPr>
              <a:t>Compassionate</a:t>
            </a:r>
          </a:p>
        </p:txBody>
      </p:sp>
      <p:sp>
        <p:nvSpPr>
          <p:cNvPr id="10" name="TextBox 10"/>
          <p:cNvSpPr txBox="1"/>
          <p:nvPr/>
        </p:nvSpPr>
        <p:spPr>
          <a:xfrm>
            <a:off x="14102290" y="6373307"/>
            <a:ext cx="2377813" cy="833690"/>
          </a:xfrm>
          <a:prstGeom prst="rect">
            <a:avLst/>
          </a:prstGeom>
        </p:spPr>
        <p:txBody>
          <a:bodyPr lIns="0" tIns="0" rIns="0" bIns="0" rtlCol="0" anchor="t">
            <a:spAutoFit/>
          </a:bodyPr>
          <a:lstStyle/>
          <a:p>
            <a:pPr>
              <a:lnSpc>
                <a:spcPts val="7008"/>
              </a:lnSpc>
            </a:pPr>
            <a:r>
              <a:rPr lang="en-US" sz="4800" b="1" i="1" spc="480">
                <a:solidFill>
                  <a:srgbClr val="57424A"/>
                </a:solidFill>
                <a:latin typeface="Source Sans Pro"/>
              </a:rPr>
              <a:t>Patient</a:t>
            </a:r>
          </a:p>
        </p:txBody>
      </p:sp>
      <p:grpSp>
        <p:nvGrpSpPr>
          <p:cNvPr id="11" name="Group 11"/>
          <p:cNvGrpSpPr/>
          <p:nvPr/>
        </p:nvGrpSpPr>
        <p:grpSpPr>
          <a:xfrm rot="-7893302">
            <a:off x="4413112" y="2748198"/>
            <a:ext cx="2587801" cy="390951"/>
            <a:chOff x="0" y="0"/>
            <a:chExt cx="3841750" cy="580390"/>
          </a:xfrm>
        </p:grpSpPr>
        <p:sp>
          <p:nvSpPr>
            <p:cNvPr id="12" name="Freeform 12"/>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3" name="Freeform 13"/>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grpSp>
        <p:nvGrpSpPr>
          <p:cNvPr id="14" name="Group 14"/>
          <p:cNvGrpSpPr/>
          <p:nvPr/>
        </p:nvGrpSpPr>
        <p:grpSpPr>
          <a:xfrm rot="-2700000">
            <a:off x="11424829" y="2792966"/>
            <a:ext cx="2587801" cy="390951"/>
            <a:chOff x="0" y="0"/>
            <a:chExt cx="3841750" cy="580390"/>
          </a:xfrm>
        </p:grpSpPr>
        <p:sp>
          <p:nvSpPr>
            <p:cNvPr id="15" name="Freeform 15"/>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6" name="Freeform 16"/>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grpSp>
        <p:nvGrpSpPr>
          <p:cNvPr id="17" name="Group 17"/>
          <p:cNvGrpSpPr/>
          <p:nvPr/>
        </p:nvGrpSpPr>
        <p:grpSpPr>
          <a:xfrm rot="8430553">
            <a:off x="4294833" y="7023650"/>
            <a:ext cx="2587801" cy="390951"/>
            <a:chOff x="0" y="0"/>
            <a:chExt cx="3841750" cy="580390"/>
          </a:xfrm>
        </p:grpSpPr>
        <p:sp>
          <p:nvSpPr>
            <p:cNvPr id="18" name="Freeform 18"/>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9" name="Freeform 19"/>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sp>
        <p:nvSpPr>
          <p:cNvPr id="20" name="TextBox 20"/>
          <p:cNvSpPr txBox="1"/>
          <p:nvPr/>
        </p:nvSpPr>
        <p:spPr>
          <a:xfrm>
            <a:off x="583105" y="1156672"/>
            <a:ext cx="4324440" cy="2591094"/>
          </a:xfrm>
          <a:prstGeom prst="rect">
            <a:avLst/>
          </a:prstGeom>
        </p:spPr>
        <p:txBody>
          <a:bodyPr lIns="0" tIns="0" rIns="0" bIns="0" rtlCol="0" anchor="t">
            <a:spAutoFit/>
          </a:bodyPr>
          <a:lstStyle/>
          <a:p>
            <a:pPr algn="ctr">
              <a:lnSpc>
                <a:spcPts val="4087"/>
              </a:lnSpc>
            </a:pPr>
            <a:r>
              <a:rPr lang="en-US" sz="2800" spc="280" dirty="0">
                <a:solidFill>
                  <a:srgbClr val="57424A"/>
                </a:solidFill>
                <a:latin typeface="Source Sans Pro"/>
              </a:rPr>
              <a:t>'REJOICE WITH THOSE WHO REJOICE; WEEP WITH THOSE WHO WEEP.‘</a:t>
            </a:r>
          </a:p>
          <a:p>
            <a:pPr algn="ctr">
              <a:lnSpc>
                <a:spcPts val="4087"/>
              </a:lnSpc>
            </a:pPr>
            <a:r>
              <a:rPr lang="en-US" sz="2800" b="1" spc="280" dirty="0">
                <a:solidFill>
                  <a:srgbClr val="57424A"/>
                </a:solidFill>
                <a:latin typeface="Source Sans Pro"/>
              </a:rPr>
              <a:t>ROMANS 12:15</a:t>
            </a:r>
          </a:p>
        </p:txBody>
      </p:sp>
      <p:sp>
        <p:nvSpPr>
          <p:cNvPr id="21" name="TextBox 21"/>
          <p:cNvSpPr txBox="1"/>
          <p:nvPr/>
        </p:nvSpPr>
        <p:spPr>
          <a:xfrm>
            <a:off x="34038" y="7127119"/>
            <a:ext cx="4551335" cy="2591094"/>
          </a:xfrm>
          <a:prstGeom prst="rect">
            <a:avLst/>
          </a:prstGeom>
        </p:spPr>
        <p:txBody>
          <a:bodyPr lIns="0" tIns="0" rIns="0" bIns="0" rtlCol="0" anchor="t">
            <a:spAutoFit/>
          </a:bodyPr>
          <a:lstStyle/>
          <a:p>
            <a:pPr algn="ctr">
              <a:lnSpc>
                <a:spcPts val="4087"/>
              </a:lnSpc>
            </a:pPr>
            <a:r>
              <a:rPr lang="en-US" sz="2800" spc="280" dirty="0">
                <a:solidFill>
                  <a:srgbClr val="57424A"/>
                </a:solidFill>
                <a:latin typeface="Source Sans Pro"/>
              </a:rPr>
              <a:t>'BEAR ONE ANOTHER’S BURDENS, AND SO FULFIL THE LAW OF CH</a:t>
            </a:r>
            <a:r>
              <a:rPr lang="en-US" sz="2799" spc="279" dirty="0">
                <a:solidFill>
                  <a:srgbClr val="57424A"/>
                </a:solidFill>
                <a:latin typeface="Source Sans Pro"/>
              </a:rPr>
              <a:t>RIST.'</a:t>
            </a:r>
          </a:p>
          <a:p>
            <a:pPr algn="ctr">
              <a:lnSpc>
                <a:spcPts val="4088"/>
              </a:lnSpc>
            </a:pPr>
            <a:r>
              <a:rPr lang="en-US" sz="2800" b="1" spc="280" dirty="0">
                <a:solidFill>
                  <a:srgbClr val="57424A"/>
                </a:solidFill>
                <a:latin typeface="Source Sans Pro"/>
              </a:rPr>
              <a:t>GALATIANS 6:2</a:t>
            </a:r>
          </a:p>
        </p:txBody>
      </p:sp>
      <p:sp>
        <p:nvSpPr>
          <p:cNvPr id="22" name="TextBox 22"/>
          <p:cNvSpPr txBox="1"/>
          <p:nvPr/>
        </p:nvSpPr>
        <p:spPr>
          <a:xfrm>
            <a:off x="13197105" y="7295847"/>
            <a:ext cx="4188185" cy="2053447"/>
          </a:xfrm>
          <a:prstGeom prst="rect">
            <a:avLst/>
          </a:prstGeom>
        </p:spPr>
        <p:txBody>
          <a:bodyPr lIns="0" tIns="0" rIns="0" bIns="0" rtlCol="0" anchor="t">
            <a:spAutoFit/>
          </a:bodyPr>
          <a:lstStyle/>
          <a:p>
            <a:pPr algn="ctr">
              <a:lnSpc>
                <a:spcPts val="4087"/>
              </a:lnSpc>
            </a:pPr>
            <a:r>
              <a:rPr lang="en-US" sz="2800" spc="280" dirty="0">
                <a:solidFill>
                  <a:srgbClr val="57424A"/>
                </a:solidFill>
                <a:latin typeface="Source Sans Pro"/>
              </a:rPr>
              <a:t>'LOVE IS PATIENT, </a:t>
            </a:r>
          </a:p>
          <a:p>
            <a:pPr algn="ctr">
              <a:lnSpc>
                <a:spcPts val="4087"/>
              </a:lnSpc>
            </a:pPr>
            <a:r>
              <a:rPr lang="en-US" sz="2800" spc="280" dirty="0">
                <a:solidFill>
                  <a:srgbClr val="57424A"/>
                </a:solidFill>
                <a:latin typeface="Source Sans Pro"/>
              </a:rPr>
              <a:t>LOVE IS KIND.'</a:t>
            </a:r>
          </a:p>
          <a:p>
            <a:pPr algn="ctr">
              <a:lnSpc>
                <a:spcPts val="4087"/>
              </a:lnSpc>
            </a:pPr>
            <a:r>
              <a:rPr lang="en-US" sz="2800" b="1" spc="280" dirty="0">
                <a:solidFill>
                  <a:srgbClr val="57424A"/>
                </a:solidFill>
                <a:latin typeface="Source Sans Pro"/>
              </a:rPr>
              <a:t>1 CORINTHIANS 13:4</a:t>
            </a:r>
          </a:p>
        </p:txBody>
      </p:sp>
      <p:sp>
        <p:nvSpPr>
          <p:cNvPr id="23" name="TextBox 23"/>
          <p:cNvSpPr txBox="1"/>
          <p:nvPr/>
        </p:nvSpPr>
        <p:spPr>
          <a:xfrm>
            <a:off x="13577565" y="1156673"/>
            <a:ext cx="4156497" cy="3105017"/>
          </a:xfrm>
          <a:prstGeom prst="rect">
            <a:avLst/>
          </a:prstGeom>
        </p:spPr>
        <p:txBody>
          <a:bodyPr lIns="0" tIns="0" rIns="0" bIns="0" rtlCol="0" anchor="t">
            <a:spAutoFit/>
          </a:bodyPr>
          <a:lstStyle/>
          <a:p>
            <a:pPr algn="ctr">
              <a:lnSpc>
                <a:spcPts val="4087"/>
              </a:lnSpc>
            </a:pPr>
            <a:r>
              <a:rPr lang="en-US" sz="2800" spc="280" dirty="0">
                <a:solidFill>
                  <a:srgbClr val="57424A"/>
                </a:solidFill>
                <a:latin typeface="Source Sans Pro"/>
              </a:rPr>
              <a:t>'IF ONE PART SUFFERS, EVERY PART SUFFERS WITH I</a:t>
            </a:r>
            <a:r>
              <a:rPr lang="en-US" sz="2799" spc="279" dirty="0">
                <a:solidFill>
                  <a:srgbClr val="57424A"/>
                </a:solidFill>
                <a:latin typeface="Source Sans Pro"/>
              </a:rPr>
              <a:t>T.‘</a:t>
            </a:r>
          </a:p>
          <a:p>
            <a:pPr algn="ctr">
              <a:lnSpc>
                <a:spcPts val="4087"/>
              </a:lnSpc>
            </a:pPr>
            <a:r>
              <a:rPr lang="en-US" sz="2800" b="1" spc="280" dirty="0">
                <a:solidFill>
                  <a:srgbClr val="57424A"/>
                </a:solidFill>
                <a:latin typeface="Source Sans Pro"/>
              </a:rPr>
              <a:t>1 CORINTHIANS 12:26</a:t>
            </a:r>
          </a:p>
        </p:txBody>
      </p:sp>
      <p:pic>
        <p:nvPicPr>
          <p:cNvPr id="25" name="Media8">
            <a:hlinkClick r:id="" action="ppaction://media"/>
            <a:extLst>
              <a:ext uri="{FF2B5EF4-FFF2-40B4-BE49-F238E27FC236}">
                <a16:creationId xmlns:a16="http://schemas.microsoft.com/office/drawing/2014/main" id="{D4940C73-5B28-484B-906F-4FAC272D4FC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7490380" y="9474531"/>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8214">
        <p:fade/>
      </p:transition>
    </mc:Choice>
    <mc:Fallback xmlns="">
      <p:transition spd="med" advTm="482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264"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25"/>
                </p:tgtEl>
              </p:cMediaNode>
            </p:audio>
          </p:childTnLst>
        </p:cTn>
      </p:par>
    </p:tnLst>
    <p:bldLst>
      <p:bldP spid="4" grpId="0"/>
      <p:bldP spid="8" grpId="0"/>
      <p:bldP spid="9" grpId="0"/>
      <p:bldP spid="10" grpId="0"/>
      <p:bldP spid="20"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AutoShape 2"/>
          <p:cNvSpPr/>
          <p:nvPr/>
        </p:nvSpPr>
        <p:spPr>
          <a:xfrm>
            <a:off x="1028701" y="1028700"/>
            <a:ext cx="5172907" cy="8229600"/>
          </a:xfrm>
          <a:prstGeom prst="rect">
            <a:avLst/>
          </a:prstGeom>
          <a:solidFill>
            <a:srgbClr val="F8DADD"/>
          </a:solidFill>
        </p:spPr>
      </p:sp>
      <p:sp>
        <p:nvSpPr>
          <p:cNvPr id="3" name="TextBox 3"/>
          <p:cNvSpPr txBox="1"/>
          <p:nvPr/>
        </p:nvSpPr>
        <p:spPr>
          <a:xfrm>
            <a:off x="1669267" y="4144638"/>
            <a:ext cx="4067371" cy="1872307"/>
          </a:xfrm>
          <a:prstGeom prst="rect">
            <a:avLst/>
          </a:prstGeom>
        </p:spPr>
        <p:txBody>
          <a:bodyPr lIns="0" tIns="0" rIns="0" bIns="0" rtlCol="0" anchor="t">
            <a:spAutoFit/>
          </a:bodyPr>
          <a:lstStyle/>
          <a:p>
            <a:pPr>
              <a:lnSpc>
                <a:spcPts val="7258"/>
              </a:lnSpc>
            </a:pPr>
            <a:r>
              <a:rPr lang="en-US" sz="6000" b="1" spc="179" dirty="0">
                <a:solidFill>
                  <a:srgbClr val="FFF9F5"/>
                </a:solidFill>
                <a:latin typeface="Source Serif Pro"/>
              </a:rPr>
              <a:t>Where do we begin?</a:t>
            </a:r>
          </a:p>
        </p:txBody>
      </p:sp>
      <p:sp>
        <p:nvSpPr>
          <p:cNvPr id="4" name="TextBox 4"/>
          <p:cNvSpPr txBox="1"/>
          <p:nvPr/>
        </p:nvSpPr>
        <p:spPr>
          <a:xfrm>
            <a:off x="12037279" y="3067025"/>
            <a:ext cx="5851244" cy="5386090"/>
          </a:xfrm>
          <a:prstGeom prst="rect">
            <a:avLst/>
          </a:prstGeom>
        </p:spPr>
        <p:txBody>
          <a:bodyPr lIns="0" tIns="0" rIns="0" bIns="0" rtlCol="0" anchor="t">
            <a:spAutoFit/>
          </a:bodyPr>
          <a:lstStyle/>
          <a:p>
            <a:pPr>
              <a:lnSpc>
                <a:spcPts val="3629"/>
              </a:lnSpc>
            </a:pPr>
            <a:r>
              <a:rPr lang="en-US" sz="3000" spc="300">
                <a:solidFill>
                  <a:srgbClr val="57424A"/>
                </a:solidFill>
                <a:latin typeface="Source Sans Pro"/>
              </a:rPr>
              <a:t>‘… GOD HAS SO COMPOSED THE BODY, GIVING GREATER HONOUR TO THE PART THAT LACKED IT, THAT THERE MAY BE NO DIVISION IN THE BODY, BUT THAT THE MEMBERS MAY HAVE THE SAME CARE FOR ONE ANOTHER.' </a:t>
            </a:r>
          </a:p>
          <a:p>
            <a:pPr>
              <a:lnSpc>
                <a:spcPts val="2420"/>
              </a:lnSpc>
            </a:pPr>
            <a:r>
              <a:rPr lang="en-US" sz="2000" spc="200">
                <a:solidFill>
                  <a:srgbClr val="57424A"/>
                </a:solidFill>
                <a:latin typeface="Source Sans Pro"/>
              </a:rPr>
              <a:t>1 CORINTHIANS 12:24-25</a:t>
            </a:r>
          </a:p>
        </p:txBody>
      </p:sp>
      <p:pic>
        <p:nvPicPr>
          <p:cNvPr id="5" name="Picture 5"/>
          <p:cNvPicPr>
            <a:picLocks noChangeAspect="1"/>
          </p:cNvPicPr>
          <p:nvPr/>
        </p:nvPicPr>
        <p:blipFill>
          <a:blip r:embed="rId5"/>
          <a:srcRect l="9006" r="9006"/>
          <a:stretch>
            <a:fillRect/>
          </a:stretch>
        </p:blipFill>
        <p:spPr>
          <a:xfrm>
            <a:off x="6475713" y="1028700"/>
            <a:ext cx="4495335" cy="8229600"/>
          </a:xfrm>
          <a:prstGeom prst="rect">
            <a:avLst/>
          </a:prstGeom>
        </p:spPr>
      </p:pic>
      <p:sp>
        <p:nvSpPr>
          <p:cNvPr id="6" name="AutoShape 6"/>
          <p:cNvSpPr/>
          <p:nvPr/>
        </p:nvSpPr>
        <p:spPr>
          <a:xfrm>
            <a:off x="10084627" y="5143501"/>
            <a:ext cx="1567975" cy="31831"/>
          </a:xfrm>
          <a:prstGeom prst="rect">
            <a:avLst/>
          </a:prstGeom>
          <a:solidFill>
            <a:srgbClr val="57424A"/>
          </a:solidFill>
        </p:spPr>
      </p:sp>
      <p:pic>
        <p:nvPicPr>
          <p:cNvPr id="8" name="Media9">
            <a:hlinkClick r:id="" action="ppaction://media"/>
            <a:extLst>
              <a:ext uri="{FF2B5EF4-FFF2-40B4-BE49-F238E27FC236}">
                <a16:creationId xmlns:a16="http://schemas.microsoft.com/office/drawing/2014/main" id="{1BCEDF06-CCD6-4155-BB99-D7CE4280031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7644841" y="9563100"/>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52417">
        <p:fade/>
      </p:transition>
    </mc:Choice>
    <mc:Fallback xmlns="">
      <p:transition spd="med" advTm="524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46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14555" b="30933"/>
          <a:stretch>
            <a:fillRect/>
          </a:stretch>
        </p:blipFill>
        <p:spPr>
          <a:xfrm>
            <a:off x="2057400" y="1"/>
            <a:ext cx="9638672" cy="8474313"/>
          </a:xfrm>
          <a:prstGeom prst="rect">
            <a:avLst/>
          </a:prstGeom>
        </p:spPr>
      </p:pic>
      <p:sp>
        <p:nvSpPr>
          <p:cNvPr id="3" name="AutoShape 3"/>
          <p:cNvSpPr/>
          <p:nvPr/>
        </p:nvSpPr>
        <p:spPr>
          <a:xfrm>
            <a:off x="10912086" y="4009563"/>
            <a:ext cx="1567975" cy="455187"/>
          </a:xfrm>
          <a:prstGeom prst="rect">
            <a:avLst/>
          </a:prstGeom>
          <a:solidFill>
            <a:srgbClr val="F8DADD">
              <a:alpha val="89803"/>
            </a:srgbClr>
          </a:solidFill>
        </p:spPr>
      </p:sp>
      <p:sp>
        <p:nvSpPr>
          <p:cNvPr id="4" name="TextBox 4"/>
          <p:cNvSpPr txBox="1"/>
          <p:nvPr/>
        </p:nvSpPr>
        <p:spPr>
          <a:xfrm>
            <a:off x="13223473" y="2867082"/>
            <a:ext cx="4035827" cy="3506473"/>
          </a:xfrm>
          <a:prstGeom prst="rect">
            <a:avLst/>
          </a:prstGeom>
        </p:spPr>
        <p:txBody>
          <a:bodyPr lIns="0" tIns="0" rIns="0" bIns="0" rtlCol="0" anchor="t">
            <a:spAutoFit/>
          </a:bodyPr>
          <a:lstStyle/>
          <a:p>
            <a:pPr>
              <a:lnSpc>
                <a:spcPts val="7008"/>
              </a:lnSpc>
            </a:pPr>
            <a:r>
              <a:rPr lang="en-US" sz="4800" spc="480" dirty="0">
                <a:solidFill>
                  <a:srgbClr val="57424A"/>
                </a:solidFill>
                <a:latin typeface="Source Sans Pro"/>
              </a:rPr>
              <a:t>USING YOUR ARMS AND HANDS</a:t>
            </a:r>
          </a:p>
        </p:txBody>
      </p:sp>
      <p:sp>
        <p:nvSpPr>
          <p:cNvPr id="5" name="AutoShape 5"/>
          <p:cNvSpPr/>
          <p:nvPr/>
        </p:nvSpPr>
        <p:spPr>
          <a:xfrm>
            <a:off x="1" y="0"/>
            <a:ext cx="1028700" cy="10287000"/>
          </a:xfrm>
          <a:prstGeom prst="rect">
            <a:avLst/>
          </a:prstGeom>
          <a:solidFill>
            <a:srgbClr val="F8DADD"/>
          </a:solidFill>
        </p:spPr>
      </p:sp>
      <p:sp>
        <p:nvSpPr>
          <p:cNvPr id="6" name="AutoShape 6"/>
          <p:cNvSpPr/>
          <p:nvPr/>
        </p:nvSpPr>
        <p:spPr>
          <a:xfrm rot="-5400000">
            <a:off x="6108665" y="8458398"/>
            <a:ext cx="1567975" cy="31831"/>
          </a:xfrm>
          <a:prstGeom prst="rect">
            <a:avLst/>
          </a:prstGeom>
          <a:solidFill>
            <a:srgbClr val="57424A"/>
          </a:solidFill>
        </p:spPr>
      </p:sp>
      <p:pic>
        <p:nvPicPr>
          <p:cNvPr id="7" name="Media10">
            <a:hlinkClick r:id="" action="ppaction://media"/>
            <a:extLst>
              <a:ext uri="{FF2B5EF4-FFF2-40B4-BE49-F238E27FC236}">
                <a16:creationId xmlns:a16="http://schemas.microsoft.com/office/drawing/2014/main" id="{90A37C79-75CA-4702-A295-999AAB9DF4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7033" y="94107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2634">
        <p:fade/>
      </p:transition>
    </mc:Choice>
    <mc:Fallback xmlns="">
      <p:transition spd="med" advTm="326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6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ags/tag10.xml><?xml version="1.0" encoding="utf-8"?>
<p:tagLst xmlns:a="http://schemas.openxmlformats.org/drawingml/2006/main" xmlns:r="http://schemas.openxmlformats.org/officeDocument/2006/relationships" xmlns:p="http://schemas.openxmlformats.org/presentationml/2006/main">
  <p:tag name="TIMING" val="|0.8"/>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ags/tag3.xml><?xml version="1.0" encoding="utf-8"?>
<p:tagLst xmlns:a="http://schemas.openxmlformats.org/drawingml/2006/main" xmlns:r="http://schemas.openxmlformats.org/officeDocument/2006/relationships" xmlns:p="http://schemas.openxmlformats.org/presentationml/2006/main">
  <p:tag name="TIMING" val="|50|20.3"/>
</p:tagLst>
</file>

<file path=ppt/tags/tag4.xml><?xml version="1.0" encoding="utf-8"?>
<p:tagLst xmlns:a="http://schemas.openxmlformats.org/drawingml/2006/main" xmlns:r="http://schemas.openxmlformats.org/officeDocument/2006/relationships" xmlns:p="http://schemas.openxmlformats.org/presentationml/2006/main">
  <p:tag name="TIMING" val="|2.8|8.8|25.6|1.7"/>
</p:tagLst>
</file>

<file path=ppt/tags/tag5.xml><?xml version="1.0" encoding="utf-8"?>
<p:tagLst xmlns:a="http://schemas.openxmlformats.org/drawingml/2006/main" xmlns:r="http://schemas.openxmlformats.org/officeDocument/2006/relationships" xmlns:p="http://schemas.openxmlformats.org/presentationml/2006/main">
  <p:tag name="TIMING" val="|3.4|5.3|9.6|7|13.8|1.9|2.1|2.2"/>
</p:tagLst>
</file>

<file path=ppt/tags/tag6.xml><?xml version="1.0" encoding="utf-8"?>
<p:tagLst xmlns:a="http://schemas.openxmlformats.org/drawingml/2006/main" xmlns:r="http://schemas.openxmlformats.org/officeDocument/2006/relationships" xmlns:p="http://schemas.openxmlformats.org/presentationml/2006/main">
  <p:tag name="TIMING" val="|2.8|5.4|9.1|8.4|10.9|1.3|2.1|2.2"/>
</p:tagLst>
</file>

<file path=ppt/tags/tag7.xml><?xml version="1.0" encoding="utf-8"?>
<p:tagLst xmlns:a="http://schemas.openxmlformats.org/drawingml/2006/main" xmlns:r="http://schemas.openxmlformats.org/officeDocument/2006/relationships" xmlns:p="http://schemas.openxmlformats.org/presentationml/2006/main">
  <p:tag name="TIMING" val="|3.6|6.5|7.9|7|13|1.5|1.7|1.6"/>
</p:tagLst>
</file>

<file path=ppt/tags/tag8.xml><?xml version="1.0" encoding="utf-8"?>
<p:tagLst xmlns:a="http://schemas.openxmlformats.org/drawingml/2006/main" xmlns:r="http://schemas.openxmlformats.org/officeDocument/2006/relationships" xmlns:p="http://schemas.openxmlformats.org/presentationml/2006/main">
  <p:tag name="TIMING" val="|10.1"/>
</p:tagLst>
</file>

<file path=ppt/tags/tag9.xml><?xml version="1.0" encoding="utf-8"?>
<p:tagLst xmlns:a="http://schemas.openxmlformats.org/drawingml/2006/main" xmlns:r="http://schemas.openxmlformats.org/officeDocument/2006/relationships" xmlns:p="http://schemas.openxmlformats.org/presentationml/2006/main">
  <p:tag name="TIMING" val="|5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524</Words>
  <Application>Microsoft Office PowerPoint</Application>
  <PresentationFormat>Custom</PresentationFormat>
  <Paragraphs>67</Paragraphs>
  <Slides>17</Slides>
  <Notes>1</Notes>
  <HiddenSlides>1</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Source Serif Pro</vt:lpstr>
      <vt:lpstr>Calibri</vt:lpstr>
      <vt:lpstr>Arial</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side by side with the holy spirit</dc:title>
  <dc:creator>Pauline Kennedy</dc:creator>
  <cp:lastModifiedBy>Pauline Kennedy</cp:lastModifiedBy>
  <cp:revision>8</cp:revision>
  <dcterms:created xsi:type="dcterms:W3CDTF">2006-08-16T00:00:00Z</dcterms:created>
  <dcterms:modified xsi:type="dcterms:W3CDTF">2021-03-09T14:19:41Z</dcterms:modified>
  <dc:identifier>DADpHnHZhPA</dc:identifier>
</cp:coreProperties>
</file>