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0" r:id="rId1"/>
    <p:sldMasterId id="2147484038" r:id="rId2"/>
  </p:sldMasterIdLst>
  <p:notesMasterIdLst>
    <p:notesMasterId r:id="rId79"/>
  </p:notesMasterIdLst>
  <p:sldIdLst>
    <p:sldId id="256" r:id="rId3"/>
    <p:sldId id="293" r:id="rId4"/>
    <p:sldId id="356" r:id="rId5"/>
    <p:sldId id="329" r:id="rId6"/>
    <p:sldId id="261" r:id="rId7"/>
    <p:sldId id="295" r:id="rId8"/>
    <p:sldId id="298" r:id="rId9"/>
    <p:sldId id="272" r:id="rId10"/>
    <p:sldId id="352" r:id="rId11"/>
    <p:sldId id="271" r:id="rId12"/>
    <p:sldId id="350" r:id="rId13"/>
    <p:sldId id="294" r:id="rId14"/>
    <p:sldId id="351" r:id="rId15"/>
    <p:sldId id="297" r:id="rId16"/>
    <p:sldId id="348" r:id="rId17"/>
    <p:sldId id="277" r:id="rId18"/>
    <p:sldId id="296" r:id="rId19"/>
    <p:sldId id="382" r:id="rId20"/>
    <p:sldId id="299" r:id="rId21"/>
    <p:sldId id="300" r:id="rId22"/>
    <p:sldId id="301" r:id="rId23"/>
    <p:sldId id="302" r:id="rId24"/>
    <p:sldId id="303" r:id="rId25"/>
    <p:sldId id="304" r:id="rId26"/>
    <p:sldId id="305" r:id="rId27"/>
    <p:sldId id="355" r:id="rId28"/>
    <p:sldId id="306" r:id="rId29"/>
    <p:sldId id="343" r:id="rId30"/>
    <p:sldId id="307" r:id="rId31"/>
    <p:sldId id="383" r:id="rId32"/>
    <p:sldId id="284" r:id="rId33"/>
    <p:sldId id="308" r:id="rId34"/>
    <p:sldId id="353" r:id="rId35"/>
    <p:sldId id="354" r:id="rId36"/>
    <p:sldId id="334" r:id="rId37"/>
    <p:sldId id="336" r:id="rId38"/>
    <p:sldId id="385" r:id="rId39"/>
    <p:sldId id="384" r:id="rId40"/>
    <p:sldId id="309" r:id="rId41"/>
    <p:sldId id="335" r:id="rId42"/>
    <p:sldId id="266" r:id="rId43"/>
    <p:sldId id="342" r:id="rId44"/>
    <p:sldId id="338" r:id="rId45"/>
    <p:sldId id="337" r:id="rId46"/>
    <p:sldId id="339" r:id="rId47"/>
    <p:sldId id="340" r:id="rId48"/>
    <p:sldId id="341" r:id="rId49"/>
    <p:sldId id="344" r:id="rId50"/>
    <p:sldId id="345" r:id="rId51"/>
    <p:sldId id="278" r:id="rId52"/>
    <p:sldId id="349" r:id="rId53"/>
    <p:sldId id="386" r:id="rId54"/>
    <p:sldId id="346" r:id="rId55"/>
    <p:sldId id="359" r:id="rId56"/>
    <p:sldId id="360" r:id="rId57"/>
    <p:sldId id="361" r:id="rId58"/>
    <p:sldId id="362" r:id="rId59"/>
    <p:sldId id="363" r:id="rId60"/>
    <p:sldId id="364" r:id="rId61"/>
    <p:sldId id="365" r:id="rId62"/>
    <p:sldId id="366" r:id="rId63"/>
    <p:sldId id="367" r:id="rId64"/>
    <p:sldId id="368" r:id="rId65"/>
    <p:sldId id="369" r:id="rId66"/>
    <p:sldId id="370" r:id="rId67"/>
    <p:sldId id="371" r:id="rId68"/>
    <p:sldId id="372" r:id="rId69"/>
    <p:sldId id="373" r:id="rId70"/>
    <p:sldId id="374" r:id="rId71"/>
    <p:sldId id="375" r:id="rId72"/>
    <p:sldId id="376" r:id="rId73"/>
    <p:sldId id="377" r:id="rId74"/>
    <p:sldId id="387" r:id="rId75"/>
    <p:sldId id="379" r:id="rId76"/>
    <p:sldId id="380" r:id="rId77"/>
    <p:sldId id="381"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ive Knox"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31" autoAdjust="0"/>
    <p:restoredTop sz="72237" autoAdjust="0"/>
  </p:normalViewPr>
  <p:slideViewPr>
    <p:cSldViewPr snapToGrid="0">
      <p:cViewPr varScale="1">
        <p:scale>
          <a:sx n="88" d="100"/>
          <a:sy n="88" d="100"/>
        </p:scale>
        <p:origin x="177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tableStyles" Target="tableStyle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68E427-0D4D-4A3A-B3F9-11D7E98AB2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E79147E8-D60C-4AA1-809E-72F1FA022B05}">
      <dgm:prSet phldrT="[Text]"/>
      <dgm:spPr/>
      <dgm:t>
        <a:bodyPr/>
        <a:lstStyle/>
        <a:p>
          <a:r>
            <a:rPr lang="en-GB" dirty="0"/>
            <a:t>used with integrity</a:t>
          </a:r>
        </a:p>
      </dgm:t>
    </dgm:pt>
    <dgm:pt modelId="{EFF908B6-D2D3-4AC8-9659-E7297F8E3CA8}" type="parTrans" cxnId="{3EB29980-1559-4C5A-B55E-F76762B36D34}">
      <dgm:prSet/>
      <dgm:spPr/>
      <dgm:t>
        <a:bodyPr/>
        <a:lstStyle/>
        <a:p>
          <a:endParaRPr lang="en-GB"/>
        </a:p>
      </dgm:t>
    </dgm:pt>
    <dgm:pt modelId="{CD33E16C-D6FC-4F03-A173-D6D35B47E775}" type="sibTrans" cxnId="{3EB29980-1559-4C5A-B55E-F76762B36D34}">
      <dgm:prSet/>
      <dgm:spPr/>
      <dgm:t>
        <a:bodyPr/>
        <a:lstStyle/>
        <a:p>
          <a:endParaRPr lang="en-GB"/>
        </a:p>
      </dgm:t>
    </dgm:pt>
    <dgm:pt modelId="{48582F9E-FA39-4415-B353-B9C6EB8D2CBA}">
      <dgm:prSet phldrT="[Text]"/>
      <dgm:spPr>
        <a:solidFill>
          <a:schemeClr val="accent2"/>
        </a:solidFill>
      </dgm:spPr>
      <dgm:t>
        <a:bodyPr/>
        <a:lstStyle/>
        <a:p>
          <a:r>
            <a:rPr lang="en-GB" dirty="0"/>
            <a:t>used appropriately</a:t>
          </a:r>
        </a:p>
      </dgm:t>
    </dgm:pt>
    <dgm:pt modelId="{C075C412-8BD8-41B8-A835-F4D4EA41C74C}" type="parTrans" cxnId="{708FC7F0-3C76-4D04-890D-8AC0D2E6DBC9}">
      <dgm:prSet/>
      <dgm:spPr/>
      <dgm:t>
        <a:bodyPr/>
        <a:lstStyle/>
        <a:p>
          <a:endParaRPr lang="en-GB"/>
        </a:p>
      </dgm:t>
    </dgm:pt>
    <dgm:pt modelId="{537653CE-DD13-4C64-BEF6-05A1D3FFCCE1}" type="sibTrans" cxnId="{708FC7F0-3C76-4D04-890D-8AC0D2E6DBC9}">
      <dgm:prSet/>
      <dgm:spPr/>
      <dgm:t>
        <a:bodyPr/>
        <a:lstStyle/>
        <a:p>
          <a:endParaRPr lang="en-GB"/>
        </a:p>
      </dgm:t>
    </dgm:pt>
    <dgm:pt modelId="{56CD514B-60E7-42B2-9276-A23D6E204573}">
      <dgm:prSet phldrT="[Text]"/>
      <dgm:spPr>
        <a:solidFill>
          <a:schemeClr val="accent3"/>
        </a:solidFill>
      </dgm:spPr>
      <dgm:t>
        <a:bodyPr/>
        <a:lstStyle/>
        <a:p>
          <a:r>
            <a:rPr lang="en-GB" dirty="0"/>
            <a:t>used sparingly</a:t>
          </a:r>
        </a:p>
      </dgm:t>
    </dgm:pt>
    <dgm:pt modelId="{A7CDBC12-1692-49E1-9446-4D41BCAEBBAC}" type="parTrans" cxnId="{F0EF2537-58E3-42BC-92D3-2489EFFB4B63}">
      <dgm:prSet/>
      <dgm:spPr/>
      <dgm:t>
        <a:bodyPr/>
        <a:lstStyle/>
        <a:p>
          <a:endParaRPr lang="en-GB"/>
        </a:p>
      </dgm:t>
    </dgm:pt>
    <dgm:pt modelId="{662677C9-A359-4C2E-9792-392B25B5FF4B}" type="sibTrans" cxnId="{F0EF2537-58E3-42BC-92D3-2489EFFB4B63}">
      <dgm:prSet/>
      <dgm:spPr/>
      <dgm:t>
        <a:bodyPr/>
        <a:lstStyle/>
        <a:p>
          <a:endParaRPr lang="en-GB"/>
        </a:p>
      </dgm:t>
    </dgm:pt>
    <dgm:pt modelId="{7E5A2FDF-A989-4009-9A2C-52653394CD0D}">
      <dgm:prSet phldrT="[Text]"/>
      <dgm:spPr>
        <a:solidFill>
          <a:schemeClr val="accent4"/>
        </a:solidFill>
      </dgm:spPr>
      <dgm:t>
        <a:bodyPr/>
        <a:lstStyle/>
        <a:p>
          <a:r>
            <a:rPr lang="en-GB" dirty="0"/>
            <a:t>accurate</a:t>
          </a:r>
        </a:p>
      </dgm:t>
    </dgm:pt>
    <dgm:pt modelId="{B9B8167C-1C96-4093-B758-259BAE2F6C2D}" type="parTrans" cxnId="{742255A4-1E79-4305-B6A5-A927B740137B}">
      <dgm:prSet/>
      <dgm:spPr/>
      <dgm:t>
        <a:bodyPr/>
        <a:lstStyle/>
        <a:p>
          <a:endParaRPr lang="en-GB"/>
        </a:p>
      </dgm:t>
    </dgm:pt>
    <dgm:pt modelId="{85A7E48F-F5D1-4EDC-BA2A-F4D50598C8F3}" type="sibTrans" cxnId="{742255A4-1E79-4305-B6A5-A927B740137B}">
      <dgm:prSet/>
      <dgm:spPr/>
      <dgm:t>
        <a:bodyPr/>
        <a:lstStyle/>
        <a:p>
          <a:endParaRPr lang="en-GB"/>
        </a:p>
      </dgm:t>
    </dgm:pt>
    <dgm:pt modelId="{CE3DF1F3-66F6-4DB7-A976-BF26B0958989}">
      <dgm:prSet phldrT="[Text]"/>
      <dgm:spPr>
        <a:solidFill>
          <a:schemeClr val="accent5"/>
        </a:solidFill>
      </dgm:spPr>
      <dgm:t>
        <a:bodyPr/>
        <a:lstStyle/>
        <a:p>
          <a:r>
            <a:rPr lang="en-GB" dirty="0"/>
            <a:t>not kept forever</a:t>
          </a:r>
        </a:p>
      </dgm:t>
    </dgm:pt>
    <dgm:pt modelId="{6590424C-F18F-495A-AE96-4D7FE29E1702}" type="parTrans" cxnId="{B764DD03-B8CA-42F7-A8FB-9E388C456650}">
      <dgm:prSet/>
      <dgm:spPr/>
      <dgm:t>
        <a:bodyPr/>
        <a:lstStyle/>
        <a:p>
          <a:endParaRPr lang="en-GB"/>
        </a:p>
      </dgm:t>
    </dgm:pt>
    <dgm:pt modelId="{4D1C71D0-EC9E-45C4-9BB0-3163FF005787}" type="sibTrans" cxnId="{B764DD03-B8CA-42F7-A8FB-9E388C456650}">
      <dgm:prSet/>
      <dgm:spPr/>
      <dgm:t>
        <a:bodyPr/>
        <a:lstStyle/>
        <a:p>
          <a:endParaRPr lang="en-GB"/>
        </a:p>
      </dgm:t>
    </dgm:pt>
    <dgm:pt modelId="{B14084BD-3E68-418B-B16C-7F5A12F55FEB}">
      <dgm:prSet phldrT="[Text]"/>
      <dgm:spPr>
        <a:solidFill>
          <a:schemeClr val="accent6"/>
        </a:solidFill>
      </dgm:spPr>
      <dgm:t>
        <a:bodyPr/>
        <a:lstStyle/>
        <a:p>
          <a:r>
            <a:rPr lang="en-GB" dirty="0"/>
            <a:t>secure</a:t>
          </a:r>
        </a:p>
      </dgm:t>
    </dgm:pt>
    <dgm:pt modelId="{B945BDE9-00A4-442D-B103-43B870180306}" type="parTrans" cxnId="{E144F718-7924-4E4D-88CD-1B411AB2FF50}">
      <dgm:prSet/>
      <dgm:spPr/>
      <dgm:t>
        <a:bodyPr/>
        <a:lstStyle/>
        <a:p>
          <a:endParaRPr lang="en-GB"/>
        </a:p>
      </dgm:t>
    </dgm:pt>
    <dgm:pt modelId="{54FF5A07-D530-4497-AEE7-5C043AFF6D2E}" type="sibTrans" cxnId="{E144F718-7924-4E4D-88CD-1B411AB2FF50}">
      <dgm:prSet/>
      <dgm:spPr/>
      <dgm:t>
        <a:bodyPr/>
        <a:lstStyle/>
        <a:p>
          <a:endParaRPr lang="en-GB"/>
        </a:p>
      </dgm:t>
    </dgm:pt>
    <dgm:pt modelId="{5F879C6B-66C5-49AE-97BD-682D7E88A999}" type="pres">
      <dgm:prSet presAssocID="{8568E427-0D4D-4A3A-B3F9-11D7E98AB230}" presName="diagram" presStyleCnt="0">
        <dgm:presLayoutVars>
          <dgm:dir/>
          <dgm:resizeHandles val="exact"/>
        </dgm:presLayoutVars>
      </dgm:prSet>
      <dgm:spPr/>
    </dgm:pt>
    <dgm:pt modelId="{6451A166-9FFC-43A8-AD45-28CE5C542B04}" type="pres">
      <dgm:prSet presAssocID="{E79147E8-D60C-4AA1-809E-72F1FA022B05}" presName="node" presStyleLbl="node1" presStyleIdx="0" presStyleCnt="6">
        <dgm:presLayoutVars>
          <dgm:bulletEnabled val="1"/>
        </dgm:presLayoutVars>
      </dgm:prSet>
      <dgm:spPr/>
    </dgm:pt>
    <dgm:pt modelId="{D465B2FC-2EF5-4267-B66B-EF4B3ECFEC38}" type="pres">
      <dgm:prSet presAssocID="{CD33E16C-D6FC-4F03-A173-D6D35B47E775}" presName="sibTrans" presStyleCnt="0"/>
      <dgm:spPr/>
    </dgm:pt>
    <dgm:pt modelId="{A3018E80-E642-4949-BF9C-B0341B45AE97}" type="pres">
      <dgm:prSet presAssocID="{48582F9E-FA39-4415-B353-B9C6EB8D2CBA}" presName="node" presStyleLbl="node1" presStyleIdx="1" presStyleCnt="6">
        <dgm:presLayoutVars>
          <dgm:bulletEnabled val="1"/>
        </dgm:presLayoutVars>
      </dgm:prSet>
      <dgm:spPr/>
    </dgm:pt>
    <dgm:pt modelId="{B0CB429C-C13B-4BBD-ACDE-396228CFCA0B}" type="pres">
      <dgm:prSet presAssocID="{537653CE-DD13-4C64-BEF6-05A1D3FFCCE1}" presName="sibTrans" presStyleCnt="0"/>
      <dgm:spPr/>
    </dgm:pt>
    <dgm:pt modelId="{62F97BBB-D197-4468-B47B-B21A0E54B48E}" type="pres">
      <dgm:prSet presAssocID="{56CD514B-60E7-42B2-9276-A23D6E204573}" presName="node" presStyleLbl="node1" presStyleIdx="2" presStyleCnt="6">
        <dgm:presLayoutVars>
          <dgm:bulletEnabled val="1"/>
        </dgm:presLayoutVars>
      </dgm:prSet>
      <dgm:spPr/>
    </dgm:pt>
    <dgm:pt modelId="{EBAEFC45-06A0-4C85-B32A-4F94376CD027}" type="pres">
      <dgm:prSet presAssocID="{662677C9-A359-4C2E-9792-392B25B5FF4B}" presName="sibTrans" presStyleCnt="0"/>
      <dgm:spPr/>
    </dgm:pt>
    <dgm:pt modelId="{35DCFE44-066B-4A09-970C-73393C2ABE39}" type="pres">
      <dgm:prSet presAssocID="{7E5A2FDF-A989-4009-9A2C-52653394CD0D}" presName="node" presStyleLbl="node1" presStyleIdx="3" presStyleCnt="6" custLinFactNeighborX="0" custLinFactNeighborY="-11741">
        <dgm:presLayoutVars>
          <dgm:bulletEnabled val="1"/>
        </dgm:presLayoutVars>
      </dgm:prSet>
      <dgm:spPr/>
    </dgm:pt>
    <dgm:pt modelId="{75E26E0F-ED9D-4D7D-A816-46F940B451A8}" type="pres">
      <dgm:prSet presAssocID="{85A7E48F-F5D1-4EDC-BA2A-F4D50598C8F3}" presName="sibTrans" presStyleCnt="0"/>
      <dgm:spPr/>
    </dgm:pt>
    <dgm:pt modelId="{1C5DE4CE-F3E1-4286-9A17-43F6CC466D06}" type="pres">
      <dgm:prSet presAssocID="{CE3DF1F3-66F6-4DB7-A976-BF26B0958989}" presName="node" presStyleLbl="node1" presStyleIdx="4" presStyleCnt="6" custLinFactNeighborX="0" custLinFactNeighborY="-13045">
        <dgm:presLayoutVars>
          <dgm:bulletEnabled val="1"/>
        </dgm:presLayoutVars>
      </dgm:prSet>
      <dgm:spPr/>
    </dgm:pt>
    <dgm:pt modelId="{06439D48-1F8D-40B1-884D-627E6D18E9EF}" type="pres">
      <dgm:prSet presAssocID="{4D1C71D0-EC9E-45C4-9BB0-3163FF005787}" presName="sibTrans" presStyleCnt="0"/>
      <dgm:spPr/>
    </dgm:pt>
    <dgm:pt modelId="{85AF2983-C073-4A9C-BCE4-14B877AC2C8F}" type="pres">
      <dgm:prSet presAssocID="{B14084BD-3E68-418B-B16C-7F5A12F55FEB}" presName="node" presStyleLbl="node1" presStyleIdx="5" presStyleCnt="6" custLinFactNeighborX="0" custLinFactNeighborY="-11741">
        <dgm:presLayoutVars>
          <dgm:bulletEnabled val="1"/>
        </dgm:presLayoutVars>
      </dgm:prSet>
      <dgm:spPr/>
    </dgm:pt>
  </dgm:ptLst>
  <dgm:cxnLst>
    <dgm:cxn modelId="{B764DD03-B8CA-42F7-A8FB-9E388C456650}" srcId="{8568E427-0D4D-4A3A-B3F9-11D7E98AB230}" destId="{CE3DF1F3-66F6-4DB7-A976-BF26B0958989}" srcOrd="4" destOrd="0" parTransId="{6590424C-F18F-495A-AE96-4D7FE29E1702}" sibTransId="{4D1C71D0-EC9E-45C4-9BB0-3163FF005787}"/>
    <dgm:cxn modelId="{E144F718-7924-4E4D-88CD-1B411AB2FF50}" srcId="{8568E427-0D4D-4A3A-B3F9-11D7E98AB230}" destId="{B14084BD-3E68-418B-B16C-7F5A12F55FEB}" srcOrd="5" destOrd="0" parTransId="{B945BDE9-00A4-442D-B103-43B870180306}" sibTransId="{54FF5A07-D530-4497-AEE7-5C043AFF6D2E}"/>
    <dgm:cxn modelId="{5315A020-D484-475C-8A95-DC4931D10929}" type="presOf" srcId="{CE3DF1F3-66F6-4DB7-A976-BF26B0958989}" destId="{1C5DE4CE-F3E1-4286-9A17-43F6CC466D06}" srcOrd="0" destOrd="0" presId="urn:microsoft.com/office/officeart/2005/8/layout/default"/>
    <dgm:cxn modelId="{F0EF2537-58E3-42BC-92D3-2489EFFB4B63}" srcId="{8568E427-0D4D-4A3A-B3F9-11D7E98AB230}" destId="{56CD514B-60E7-42B2-9276-A23D6E204573}" srcOrd="2" destOrd="0" parTransId="{A7CDBC12-1692-49E1-9446-4D41BCAEBBAC}" sibTransId="{662677C9-A359-4C2E-9792-392B25B5FF4B}"/>
    <dgm:cxn modelId="{9F2E5342-FD4F-4DF3-92DF-45F7EEDF6107}" type="presOf" srcId="{56CD514B-60E7-42B2-9276-A23D6E204573}" destId="{62F97BBB-D197-4468-B47B-B21A0E54B48E}" srcOrd="0" destOrd="0" presId="urn:microsoft.com/office/officeart/2005/8/layout/default"/>
    <dgm:cxn modelId="{9247CE42-D155-45A5-8530-3E6A6E8164E2}" type="presOf" srcId="{E79147E8-D60C-4AA1-809E-72F1FA022B05}" destId="{6451A166-9FFC-43A8-AD45-28CE5C542B04}" srcOrd="0" destOrd="0" presId="urn:microsoft.com/office/officeart/2005/8/layout/default"/>
    <dgm:cxn modelId="{3EB29980-1559-4C5A-B55E-F76762B36D34}" srcId="{8568E427-0D4D-4A3A-B3F9-11D7E98AB230}" destId="{E79147E8-D60C-4AA1-809E-72F1FA022B05}" srcOrd="0" destOrd="0" parTransId="{EFF908B6-D2D3-4AC8-9659-E7297F8E3CA8}" sibTransId="{CD33E16C-D6FC-4F03-A173-D6D35B47E775}"/>
    <dgm:cxn modelId="{B0229987-EBA1-4105-9A34-6E172F10E2FC}" type="presOf" srcId="{48582F9E-FA39-4415-B353-B9C6EB8D2CBA}" destId="{A3018E80-E642-4949-BF9C-B0341B45AE97}" srcOrd="0" destOrd="0" presId="urn:microsoft.com/office/officeart/2005/8/layout/default"/>
    <dgm:cxn modelId="{742255A4-1E79-4305-B6A5-A927B740137B}" srcId="{8568E427-0D4D-4A3A-B3F9-11D7E98AB230}" destId="{7E5A2FDF-A989-4009-9A2C-52653394CD0D}" srcOrd="3" destOrd="0" parTransId="{B9B8167C-1C96-4093-B758-259BAE2F6C2D}" sibTransId="{85A7E48F-F5D1-4EDC-BA2A-F4D50598C8F3}"/>
    <dgm:cxn modelId="{B7DEDDA4-0F09-4EC4-ADF3-574D890420FA}" type="presOf" srcId="{8568E427-0D4D-4A3A-B3F9-11D7E98AB230}" destId="{5F879C6B-66C5-49AE-97BD-682D7E88A999}" srcOrd="0" destOrd="0" presId="urn:microsoft.com/office/officeart/2005/8/layout/default"/>
    <dgm:cxn modelId="{F507B9A5-670C-4A38-A574-6252F97FA25D}" type="presOf" srcId="{7E5A2FDF-A989-4009-9A2C-52653394CD0D}" destId="{35DCFE44-066B-4A09-970C-73393C2ABE39}" srcOrd="0" destOrd="0" presId="urn:microsoft.com/office/officeart/2005/8/layout/default"/>
    <dgm:cxn modelId="{708FC7F0-3C76-4D04-890D-8AC0D2E6DBC9}" srcId="{8568E427-0D4D-4A3A-B3F9-11D7E98AB230}" destId="{48582F9E-FA39-4415-B353-B9C6EB8D2CBA}" srcOrd="1" destOrd="0" parTransId="{C075C412-8BD8-41B8-A835-F4D4EA41C74C}" sibTransId="{537653CE-DD13-4C64-BEF6-05A1D3FFCCE1}"/>
    <dgm:cxn modelId="{CF03ABF1-CC48-42AA-B6F3-C542CDE6749E}" type="presOf" srcId="{B14084BD-3E68-418B-B16C-7F5A12F55FEB}" destId="{85AF2983-C073-4A9C-BCE4-14B877AC2C8F}" srcOrd="0" destOrd="0" presId="urn:microsoft.com/office/officeart/2005/8/layout/default"/>
    <dgm:cxn modelId="{65C8208A-5B52-4B1A-BCCA-3578E6ADF156}" type="presParOf" srcId="{5F879C6B-66C5-49AE-97BD-682D7E88A999}" destId="{6451A166-9FFC-43A8-AD45-28CE5C542B04}" srcOrd="0" destOrd="0" presId="urn:microsoft.com/office/officeart/2005/8/layout/default"/>
    <dgm:cxn modelId="{33659F7A-9779-465D-A339-189505AF0D1E}" type="presParOf" srcId="{5F879C6B-66C5-49AE-97BD-682D7E88A999}" destId="{D465B2FC-2EF5-4267-B66B-EF4B3ECFEC38}" srcOrd="1" destOrd="0" presId="urn:microsoft.com/office/officeart/2005/8/layout/default"/>
    <dgm:cxn modelId="{6E475FE9-E5B7-4A97-B86F-C4BCA41B8956}" type="presParOf" srcId="{5F879C6B-66C5-49AE-97BD-682D7E88A999}" destId="{A3018E80-E642-4949-BF9C-B0341B45AE97}" srcOrd="2" destOrd="0" presId="urn:microsoft.com/office/officeart/2005/8/layout/default"/>
    <dgm:cxn modelId="{4C2521AF-543E-4C6B-B131-DF492FF920C2}" type="presParOf" srcId="{5F879C6B-66C5-49AE-97BD-682D7E88A999}" destId="{B0CB429C-C13B-4BBD-ACDE-396228CFCA0B}" srcOrd="3" destOrd="0" presId="urn:microsoft.com/office/officeart/2005/8/layout/default"/>
    <dgm:cxn modelId="{5FB768DB-AB84-41AE-8FDC-F9A34A0327C0}" type="presParOf" srcId="{5F879C6B-66C5-49AE-97BD-682D7E88A999}" destId="{62F97BBB-D197-4468-B47B-B21A0E54B48E}" srcOrd="4" destOrd="0" presId="urn:microsoft.com/office/officeart/2005/8/layout/default"/>
    <dgm:cxn modelId="{64977F01-8691-4869-9A4A-D3C6AE5EB7B4}" type="presParOf" srcId="{5F879C6B-66C5-49AE-97BD-682D7E88A999}" destId="{EBAEFC45-06A0-4C85-B32A-4F94376CD027}" srcOrd="5" destOrd="0" presId="urn:microsoft.com/office/officeart/2005/8/layout/default"/>
    <dgm:cxn modelId="{B485B68A-631C-4C61-BEA2-38138288DA19}" type="presParOf" srcId="{5F879C6B-66C5-49AE-97BD-682D7E88A999}" destId="{35DCFE44-066B-4A09-970C-73393C2ABE39}" srcOrd="6" destOrd="0" presId="urn:microsoft.com/office/officeart/2005/8/layout/default"/>
    <dgm:cxn modelId="{E2BF56FA-7F67-4431-8E95-5FB30371DE72}" type="presParOf" srcId="{5F879C6B-66C5-49AE-97BD-682D7E88A999}" destId="{75E26E0F-ED9D-4D7D-A816-46F940B451A8}" srcOrd="7" destOrd="0" presId="urn:microsoft.com/office/officeart/2005/8/layout/default"/>
    <dgm:cxn modelId="{2330245D-8120-4F6B-8D23-ED91566444F5}" type="presParOf" srcId="{5F879C6B-66C5-49AE-97BD-682D7E88A999}" destId="{1C5DE4CE-F3E1-4286-9A17-43F6CC466D06}" srcOrd="8" destOrd="0" presId="urn:microsoft.com/office/officeart/2005/8/layout/default"/>
    <dgm:cxn modelId="{E69CA219-85CA-4944-A5D0-7C6C6DFAE628}" type="presParOf" srcId="{5F879C6B-66C5-49AE-97BD-682D7E88A999}" destId="{06439D48-1F8D-40B1-884D-627E6D18E9EF}" srcOrd="9" destOrd="0" presId="urn:microsoft.com/office/officeart/2005/8/layout/default"/>
    <dgm:cxn modelId="{A149DD46-E644-4712-B27A-B0E47257E6DD}" type="presParOf" srcId="{5F879C6B-66C5-49AE-97BD-682D7E88A999}" destId="{85AF2983-C073-4A9C-BCE4-14B877AC2C8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68E427-0D4D-4A3A-B3F9-11D7E98AB2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E79147E8-D60C-4AA1-809E-72F1FA022B05}">
      <dgm:prSet phldrT="[Text]"/>
      <dgm:spPr/>
      <dgm:t>
        <a:bodyPr/>
        <a:lstStyle/>
        <a:p>
          <a:r>
            <a:rPr lang="en-GB" b="1" dirty="0"/>
            <a:t>used with integrity</a:t>
          </a:r>
        </a:p>
      </dgm:t>
    </dgm:pt>
    <dgm:pt modelId="{EFF908B6-D2D3-4AC8-9659-E7297F8E3CA8}" type="parTrans" cxnId="{3EB29980-1559-4C5A-B55E-F76762B36D34}">
      <dgm:prSet/>
      <dgm:spPr/>
      <dgm:t>
        <a:bodyPr/>
        <a:lstStyle/>
        <a:p>
          <a:endParaRPr lang="en-GB"/>
        </a:p>
      </dgm:t>
    </dgm:pt>
    <dgm:pt modelId="{CD33E16C-D6FC-4F03-A173-D6D35B47E775}" type="sibTrans" cxnId="{3EB29980-1559-4C5A-B55E-F76762B36D34}">
      <dgm:prSet/>
      <dgm:spPr/>
      <dgm:t>
        <a:bodyPr/>
        <a:lstStyle/>
        <a:p>
          <a:endParaRPr lang="en-GB"/>
        </a:p>
      </dgm:t>
    </dgm:pt>
    <dgm:pt modelId="{5F879C6B-66C5-49AE-97BD-682D7E88A999}" type="pres">
      <dgm:prSet presAssocID="{8568E427-0D4D-4A3A-B3F9-11D7E98AB230}" presName="diagram" presStyleCnt="0">
        <dgm:presLayoutVars>
          <dgm:dir/>
          <dgm:resizeHandles val="exact"/>
        </dgm:presLayoutVars>
      </dgm:prSet>
      <dgm:spPr/>
    </dgm:pt>
    <dgm:pt modelId="{6451A166-9FFC-43A8-AD45-28CE5C542B04}" type="pres">
      <dgm:prSet presAssocID="{E79147E8-D60C-4AA1-809E-72F1FA022B05}" presName="node" presStyleLbl="node1" presStyleIdx="0" presStyleCnt="1" custScaleX="227242" custScaleY="37176" custLinFactNeighborX="-2224" custLinFactNeighborY="-69494">
        <dgm:presLayoutVars>
          <dgm:bulletEnabled val="1"/>
        </dgm:presLayoutVars>
      </dgm:prSet>
      <dgm:spPr/>
    </dgm:pt>
  </dgm:ptLst>
  <dgm:cxnLst>
    <dgm:cxn modelId="{9247CE42-D155-45A5-8530-3E6A6E8164E2}" type="presOf" srcId="{E79147E8-D60C-4AA1-809E-72F1FA022B05}" destId="{6451A166-9FFC-43A8-AD45-28CE5C542B04}" srcOrd="0" destOrd="0" presId="urn:microsoft.com/office/officeart/2005/8/layout/default"/>
    <dgm:cxn modelId="{3EB29980-1559-4C5A-B55E-F76762B36D34}" srcId="{8568E427-0D4D-4A3A-B3F9-11D7E98AB230}" destId="{E79147E8-D60C-4AA1-809E-72F1FA022B05}" srcOrd="0" destOrd="0" parTransId="{EFF908B6-D2D3-4AC8-9659-E7297F8E3CA8}" sibTransId="{CD33E16C-D6FC-4F03-A173-D6D35B47E775}"/>
    <dgm:cxn modelId="{B7DEDDA4-0F09-4EC4-ADF3-574D890420FA}" type="presOf" srcId="{8568E427-0D4D-4A3A-B3F9-11D7E98AB230}" destId="{5F879C6B-66C5-49AE-97BD-682D7E88A999}" srcOrd="0" destOrd="0" presId="urn:microsoft.com/office/officeart/2005/8/layout/default"/>
    <dgm:cxn modelId="{65C8208A-5B52-4B1A-BCCA-3578E6ADF156}" type="presParOf" srcId="{5F879C6B-66C5-49AE-97BD-682D7E88A999}" destId="{6451A166-9FFC-43A8-AD45-28CE5C542B04}"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68E427-0D4D-4A3A-B3F9-11D7E98AB2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E79147E8-D60C-4AA1-809E-72F1FA022B05}">
      <dgm:prSet phldrT="[Text]"/>
      <dgm:spPr/>
      <dgm:t>
        <a:bodyPr/>
        <a:lstStyle/>
        <a:p>
          <a:r>
            <a:rPr lang="en-GB" dirty="0"/>
            <a:t>used with integrity</a:t>
          </a:r>
        </a:p>
      </dgm:t>
    </dgm:pt>
    <dgm:pt modelId="{EFF908B6-D2D3-4AC8-9659-E7297F8E3CA8}" type="parTrans" cxnId="{3EB29980-1559-4C5A-B55E-F76762B36D34}">
      <dgm:prSet/>
      <dgm:spPr/>
      <dgm:t>
        <a:bodyPr/>
        <a:lstStyle/>
        <a:p>
          <a:endParaRPr lang="en-GB"/>
        </a:p>
      </dgm:t>
    </dgm:pt>
    <dgm:pt modelId="{CD33E16C-D6FC-4F03-A173-D6D35B47E775}" type="sibTrans" cxnId="{3EB29980-1559-4C5A-B55E-F76762B36D34}">
      <dgm:prSet/>
      <dgm:spPr/>
      <dgm:t>
        <a:bodyPr/>
        <a:lstStyle/>
        <a:p>
          <a:endParaRPr lang="en-GB"/>
        </a:p>
      </dgm:t>
    </dgm:pt>
    <dgm:pt modelId="{48582F9E-FA39-4415-B353-B9C6EB8D2CBA}">
      <dgm:prSet phldrT="[Text]"/>
      <dgm:spPr>
        <a:solidFill>
          <a:schemeClr val="accent2"/>
        </a:solidFill>
      </dgm:spPr>
      <dgm:t>
        <a:bodyPr/>
        <a:lstStyle/>
        <a:p>
          <a:r>
            <a:rPr lang="en-GB" dirty="0"/>
            <a:t>used appropriately</a:t>
          </a:r>
        </a:p>
      </dgm:t>
    </dgm:pt>
    <dgm:pt modelId="{C075C412-8BD8-41B8-A835-F4D4EA41C74C}" type="parTrans" cxnId="{708FC7F0-3C76-4D04-890D-8AC0D2E6DBC9}">
      <dgm:prSet/>
      <dgm:spPr/>
      <dgm:t>
        <a:bodyPr/>
        <a:lstStyle/>
        <a:p>
          <a:endParaRPr lang="en-GB"/>
        </a:p>
      </dgm:t>
    </dgm:pt>
    <dgm:pt modelId="{537653CE-DD13-4C64-BEF6-05A1D3FFCCE1}" type="sibTrans" cxnId="{708FC7F0-3C76-4D04-890D-8AC0D2E6DBC9}">
      <dgm:prSet/>
      <dgm:spPr/>
      <dgm:t>
        <a:bodyPr/>
        <a:lstStyle/>
        <a:p>
          <a:endParaRPr lang="en-GB"/>
        </a:p>
      </dgm:t>
    </dgm:pt>
    <dgm:pt modelId="{56CD514B-60E7-42B2-9276-A23D6E204573}">
      <dgm:prSet phldrT="[Text]"/>
      <dgm:spPr>
        <a:solidFill>
          <a:schemeClr val="accent3"/>
        </a:solidFill>
      </dgm:spPr>
      <dgm:t>
        <a:bodyPr/>
        <a:lstStyle/>
        <a:p>
          <a:r>
            <a:rPr lang="en-GB" dirty="0"/>
            <a:t>used sparingly</a:t>
          </a:r>
        </a:p>
      </dgm:t>
    </dgm:pt>
    <dgm:pt modelId="{A7CDBC12-1692-49E1-9446-4D41BCAEBBAC}" type="parTrans" cxnId="{F0EF2537-58E3-42BC-92D3-2489EFFB4B63}">
      <dgm:prSet/>
      <dgm:spPr/>
      <dgm:t>
        <a:bodyPr/>
        <a:lstStyle/>
        <a:p>
          <a:endParaRPr lang="en-GB"/>
        </a:p>
      </dgm:t>
    </dgm:pt>
    <dgm:pt modelId="{662677C9-A359-4C2E-9792-392B25B5FF4B}" type="sibTrans" cxnId="{F0EF2537-58E3-42BC-92D3-2489EFFB4B63}">
      <dgm:prSet/>
      <dgm:spPr/>
      <dgm:t>
        <a:bodyPr/>
        <a:lstStyle/>
        <a:p>
          <a:endParaRPr lang="en-GB"/>
        </a:p>
      </dgm:t>
    </dgm:pt>
    <dgm:pt modelId="{7E5A2FDF-A989-4009-9A2C-52653394CD0D}">
      <dgm:prSet phldrT="[Text]"/>
      <dgm:spPr>
        <a:solidFill>
          <a:schemeClr val="accent4"/>
        </a:solidFill>
      </dgm:spPr>
      <dgm:t>
        <a:bodyPr/>
        <a:lstStyle/>
        <a:p>
          <a:r>
            <a:rPr lang="en-GB" dirty="0"/>
            <a:t>accurate</a:t>
          </a:r>
        </a:p>
      </dgm:t>
    </dgm:pt>
    <dgm:pt modelId="{B9B8167C-1C96-4093-B758-259BAE2F6C2D}" type="parTrans" cxnId="{742255A4-1E79-4305-B6A5-A927B740137B}">
      <dgm:prSet/>
      <dgm:spPr/>
      <dgm:t>
        <a:bodyPr/>
        <a:lstStyle/>
        <a:p>
          <a:endParaRPr lang="en-GB"/>
        </a:p>
      </dgm:t>
    </dgm:pt>
    <dgm:pt modelId="{85A7E48F-F5D1-4EDC-BA2A-F4D50598C8F3}" type="sibTrans" cxnId="{742255A4-1E79-4305-B6A5-A927B740137B}">
      <dgm:prSet/>
      <dgm:spPr/>
      <dgm:t>
        <a:bodyPr/>
        <a:lstStyle/>
        <a:p>
          <a:endParaRPr lang="en-GB"/>
        </a:p>
      </dgm:t>
    </dgm:pt>
    <dgm:pt modelId="{CE3DF1F3-66F6-4DB7-A976-BF26B0958989}">
      <dgm:prSet phldrT="[Text]"/>
      <dgm:spPr>
        <a:solidFill>
          <a:schemeClr val="accent5"/>
        </a:solidFill>
      </dgm:spPr>
      <dgm:t>
        <a:bodyPr/>
        <a:lstStyle/>
        <a:p>
          <a:r>
            <a:rPr lang="en-GB" dirty="0"/>
            <a:t>not kept forever</a:t>
          </a:r>
        </a:p>
      </dgm:t>
    </dgm:pt>
    <dgm:pt modelId="{6590424C-F18F-495A-AE96-4D7FE29E1702}" type="parTrans" cxnId="{B764DD03-B8CA-42F7-A8FB-9E388C456650}">
      <dgm:prSet/>
      <dgm:spPr/>
      <dgm:t>
        <a:bodyPr/>
        <a:lstStyle/>
        <a:p>
          <a:endParaRPr lang="en-GB"/>
        </a:p>
      </dgm:t>
    </dgm:pt>
    <dgm:pt modelId="{4D1C71D0-EC9E-45C4-9BB0-3163FF005787}" type="sibTrans" cxnId="{B764DD03-B8CA-42F7-A8FB-9E388C456650}">
      <dgm:prSet/>
      <dgm:spPr/>
      <dgm:t>
        <a:bodyPr/>
        <a:lstStyle/>
        <a:p>
          <a:endParaRPr lang="en-GB"/>
        </a:p>
      </dgm:t>
    </dgm:pt>
    <dgm:pt modelId="{B14084BD-3E68-418B-B16C-7F5A12F55FEB}">
      <dgm:prSet phldrT="[Text]"/>
      <dgm:spPr>
        <a:solidFill>
          <a:schemeClr val="accent6"/>
        </a:solidFill>
      </dgm:spPr>
      <dgm:t>
        <a:bodyPr/>
        <a:lstStyle/>
        <a:p>
          <a:r>
            <a:rPr lang="en-GB" dirty="0"/>
            <a:t>secure</a:t>
          </a:r>
        </a:p>
      </dgm:t>
    </dgm:pt>
    <dgm:pt modelId="{B945BDE9-00A4-442D-B103-43B870180306}" type="parTrans" cxnId="{E144F718-7924-4E4D-88CD-1B411AB2FF50}">
      <dgm:prSet/>
      <dgm:spPr/>
      <dgm:t>
        <a:bodyPr/>
        <a:lstStyle/>
        <a:p>
          <a:endParaRPr lang="en-GB"/>
        </a:p>
      </dgm:t>
    </dgm:pt>
    <dgm:pt modelId="{54FF5A07-D530-4497-AEE7-5C043AFF6D2E}" type="sibTrans" cxnId="{E144F718-7924-4E4D-88CD-1B411AB2FF50}">
      <dgm:prSet/>
      <dgm:spPr/>
      <dgm:t>
        <a:bodyPr/>
        <a:lstStyle/>
        <a:p>
          <a:endParaRPr lang="en-GB"/>
        </a:p>
      </dgm:t>
    </dgm:pt>
    <dgm:pt modelId="{5F879C6B-66C5-49AE-97BD-682D7E88A999}" type="pres">
      <dgm:prSet presAssocID="{8568E427-0D4D-4A3A-B3F9-11D7E98AB230}" presName="diagram" presStyleCnt="0">
        <dgm:presLayoutVars>
          <dgm:dir/>
          <dgm:resizeHandles val="exact"/>
        </dgm:presLayoutVars>
      </dgm:prSet>
      <dgm:spPr/>
    </dgm:pt>
    <dgm:pt modelId="{6451A166-9FFC-43A8-AD45-28CE5C542B04}" type="pres">
      <dgm:prSet presAssocID="{E79147E8-D60C-4AA1-809E-72F1FA022B05}" presName="node" presStyleLbl="node1" presStyleIdx="0" presStyleCnt="6">
        <dgm:presLayoutVars>
          <dgm:bulletEnabled val="1"/>
        </dgm:presLayoutVars>
      </dgm:prSet>
      <dgm:spPr/>
    </dgm:pt>
    <dgm:pt modelId="{D465B2FC-2EF5-4267-B66B-EF4B3ECFEC38}" type="pres">
      <dgm:prSet presAssocID="{CD33E16C-D6FC-4F03-A173-D6D35B47E775}" presName="sibTrans" presStyleCnt="0"/>
      <dgm:spPr/>
    </dgm:pt>
    <dgm:pt modelId="{A3018E80-E642-4949-BF9C-B0341B45AE97}" type="pres">
      <dgm:prSet presAssocID="{48582F9E-FA39-4415-B353-B9C6EB8D2CBA}" presName="node" presStyleLbl="node1" presStyleIdx="1" presStyleCnt="6">
        <dgm:presLayoutVars>
          <dgm:bulletEnabled val="1"/>
        </dgm:presLayoutVars>
      </dgm:prSet>
      <dgm:spPr/>
    </dgm:pt>
    <dgm:pt modelId="{B0CB429C-C13B-4BBD-ACDE-396228CFCA0B}" type="pres">
      <dgm:prSet presAssocID="{537653CE-DD13-4C64-BEF6-05A1D3FFCCE1}" presName="sibTrans" presStyleCnt="0"/>
      <dgm:spPr/>
    </dgm:pt>
    <dgm:pt modelId="{62F97BBB-D197-4468-B47B-B21A0E54B48E}" type="pres">
      <dgm:prSet presAssocID="{56CD514B-60E7-42B2-9276-A23D6E204573}" presName="node" presStyleLbl="node1" presStyleIdx="2" presStyleCnt="6">
        <dgm:presLayoutVars>
          <dgm:bulletEnabled val="1"/>
        </dgm:presLayoutVars>
      </dgm:prSet>
      <dgm:spPr/>
    </dgm:pt>
    <dgm:pt modelId="{EBAEFC45-06A0-4C85-B32A-4F94376CD027}" type="pres">
      <dgm:prSet presAssocID="{662677C9-A359-4C2E-9792-392B25B5FF4B}" presName="sibTrans" presStyleCnt="0"/>
      <dgm:spPr/>
    </dgm:pt>
    <dgm:pt modelId="{35DCFE44-066B-4A09-970C-73393C2ABE39}" type="pres">
      <dgm:prSet presAssocID="{7E5A2FDF-A989-4009-9A2C-52653394CD0D}" presName="node" presStyleLbl="node1" presStyleIdx="3" presStyleCnt="6" custLinFactNeighborX="0" custLinFactNeighborY="-11741">
        <dgm:presLayoutVars>
          <dgm:bulletEnabled val="1"/>
        </dgm:presLayoutVars>
      </dgm:prSet>
      <dgm:spPr/>
    </dgm:pt>
    <dgm:pt modelId="{75E26E0F-ED9D-4D7D-A816-46F940B451A8}" type="pres">
      <dgm:prSet presAssocID="{85A7E48F-F5D1-4EDC-BA2A-F4D50598C8F3}" presName="sibTrans" presStyleCnt="0"/>
      <dgm:spPr/>
    </dgm:pt>
    <dgm:pt modelId="{1C5DE4CE-F3E1-4286-9A17-43F6CC466D06}" type="pres">
      <dgm:prSet presAssocID="{CE3DF1F3-66F6-4DB7-A976-BF26B0958989}" presName="node" presStyleLbl="node1" presStyleIdx="4" presStyleCnt="6" custLinFactNeighborX="0" custLinFactNeighborY="-13045">
        <dgm:presLayoutVars>
          <dgm:bulletEnabled val="1"/>
        </dgm:presLayoutVars>
      </dgm:prSet>
      <dgm:spPr/>
    </dgm:pt>
    <dgm:pt modelId="{06439D48-1F8D-40B1-884D-627E6D18E9EF}" type="pres">
      <dgm:prSet presAssocID="{4D1C71D0-EC9E-45C4-9BB0-3163FF005787}" presName="sibTrans" presStyleCnt="0"/>
      <dgm:spPr/>
    </dgm:pt>
    <dgm:pt modelId="{85AF2983-C073-4A9C-BCE4-14B877AC2C8F}" type="pres">
      <dgm:prSet presAssocID="{B14084BD-3E68-418B-B16C-7F5A12F55FEB}" presName="node" presStyleLbl="node1" presStyleIdx="5" presStyleCnt="6" custLinFactNeighborX="0" custLinFactNeighborY="-11741">
        <dgm:presLayoutVars>
          <dgm:bulletEnabled val="1"/>
        </dgm:presLayoutVars>
      </dgm:prSet>
      <dgm:spPr/>
    </dgm:pt>
  </dgm:ptLst>
  <dgm:cxnLst>
    <dgm:cxn modelId="{B764DD03-B8CA-42F7-A8FB-9E388C456650}" srcId="{8568E427-0D4D-4A3A-B3F9-11D7E98AB230}" destId="{CE3DF1F3-66F6-4DB7-A976-BF26B0958989}" srcOrd="4" destOrd="0" parTransId="{6590424C-F18F-495A-AE96-4D7FE29E1702}" sibTransId="{4D1C71D0-EC9E-45C4-9BB0-3163FF005787}"/>
    <dgm:cxn modelId="{E144F718-7924-4E4D-88CD-1B411AB2FF50}" srcId="{8568E427-0D4D-4A3A-B3F9-11D7E98AB230}" destId="{B14084BD-3E68-418B-B16C-7F5A12F55FEB}" srcOrd="5" destOrd="0" parTransId="{B945BDE9-00A4-442D-B103-43B870180306}" sibTransId="{54FF5A07-D530-4497-AEE7-5C043AFF6D2E}"/>
    <dgm:cxn modelId="{D1EC8830-7497-4652-A2B7-AC0BFAE12412}" type="presOf" srcId="{8568E427-0D4D-4A3A-B3F9-11D7E98AB230}" destId="{5F879C6B-66C5-49AE-97BD-682D7E88A999}" srcOrd="0" destOrd="0" presId="urn:microsoft.com/office/officeart/2005/8/layout/default"/>
    <dgm:cxn modelId="{0A267134-1073-4BBA-AE62-3C0ED06F9603}" type="presOf" srcId="{48582F9E-FA39-4415-B353-B9C6EB8D2CBA}" destId="{A3018E80-E642-4949-BF9C-B0341B45AE97}" srcOrd="0" destOrd="0" presId="urn:microsoft.com/office/officeart/2005/8/layout/default"/>
    <dgm:cxn modelId="{F0EF2537-58E3-42BC-92D3-2489EFFB4B63}" srcId="{8568E427-0D4D-4A3A-B3F9-11D7E98AB230}" destId="{56CD514B-60E7-42B2-9276-A23D6E204573}" srcOrd="2" destOrd="0" parTransId="{A7CDBC12-1692-49E1-9446-4D41BCAEBBAC}" sibTransId="{662677C9-A359-4C2E-9792-392B25B5FF4B}"/>
    <dgm:cxn modelId="{128DA03C-71D2-4B40-8D8F-980A989B13AF}" type="presOf" srcId="{E79147E8-D60C-4AA1-809E-72F1FA022B05}" destId="{6451A166-9FFC-43A8-AD45-28CE5C542B04}" srcOrd="0" destOrd="0" presId="urn:microsoft.com/office/officeart/2005/8/layout/default"/>
    <dgm:cxn modelId="{2B62C758-51C5-4875-BA9D-931C2C58D6F8}" type="presOf" srcId="{CE3DF1F3-66F6-4DB7-A976-BF26B0958989}" destId="{1C5DE4CE-F3E1-4286-9A17-43F6CC466D06}" srcOrd="0" destOrd="0" presId="urn:microsoft.com/office/officeart/2005/8/layout/default"/>
    <dgm:cxn modelId="{36929766-0EA1-4DD7-8A70-D5EB7F247A93}" type="presOf" srcId="{7E5A2FDF-A989-4009-9A2C-52653394CD0D}" destId="{35DCFE44-066B-4A09-970C-73393C2ABE39}" srcOrd="0" destOrd="0" presId="urn:microsoft.com/office/officeart/2005/8/layout/default"/>
    <dgm:cxn modelId="{4767CD71-4C9C-4C61-B0B9-2D2B102E4FFF}" type="presOf" srcId="{56CD514B-60E7-42B2-9276-A23D6E204573}" destId="{62F97BBB-D197-4468-B47B-B21A0E54B48E}" srcOrd="0" destOrd="0" presId="urn:microsoft.com/office/officeart/2005/8/layout/default"/>
    <dgm:cxn modelId="{3EB29980-1559-4C5A-B55E-F76762B36D34}" srcId="{8568E427-0D4D-4A3A-B3F9-11D7E98AB230}" destId="{E79147E8-D60C-4AA1-809E-72F1FA022B05}" srcOrd="0" destOrd="0" parTransId="{EFF908B6-D2D3-4AC8-9659-E7297F8E3CA8}" sibTransId="{CD33E16C-D6FC-4F03-A173-D6D35B47E775}"/>
    <dgm:cxn modelId="{742255A4-1E79-4305-B6A5-A927B740137B}" srcId="{8568E427-0D4D-4A3A-B3F9-11D7E98AB230}" destId="{7E5A2FDF-A989-4009-9A2C-52653394CD0D}" srcOrd="3" destOrd="0" parTransId="{B9B8167C-1C96-4093-B758-259BAE2F6C2D}" sibTransId="{85A7E48F-F5D1-4EDC-BA2A-F4D50598C8F3}"/>
    <dgm:cxn modelId="{4D2DE4B2-02EA-40F9-9AC7-8154E8CBD49E}" type="presOf" srcId="{B14084BD-3E68-418B-B16C-7F5A12F55FEB}" destId="{85AF2983-C073-4A9C-BCE4-14B877AC2C8F}" srcOrd="0" destOrd="0" presId="urn:microsoft.com/office/officeart/2005/8/layout/default"/>
    <dgm:cxn modelId="{708FC7F0-3C76-4D04-890D-8AC0D2E6DBC9}" srcId="{8568E427-0D4D-4A3A-B3F9-11D7E98AB230}" destId="{48582F9E-FA39-4415-B353-B9C6EB8D2CBA}" srcOrd="1" destOrd="0" parTransId="{C075C412-8BD8-41B8-A835-F4D4EA41C74C}" sibTransId="{537653CE-DD13-4C64-BEF6-05A1D3FFCCE1}"/>
    <dgm:cxn modelId="{EF69528C-D132-495C-B2FD-C7F74000BC1E}" type="presParOf" srcId="{5F879C6B-66C5-49AE-97BD-682D7E88A999}" destId="{6451A166-9FFC-43A8-AD45-28CE5C542B04}" srcOrd="0" destOrd="0" presId="urn:microsoft.com/office/officeart/2005/8/layout/default"/>
    <dgm:cxn modelId="{C43DF076-B8C4-4AA1-8DFD-4B448358B2EF}" type="presParOf" srcId="{5F879C6B-66C5-49AE-97BD-682D7E88A999}" destId="{D465B2FC-2EF5-4267-B66B-EF4B3ECFEC38}" srcOrd="1" destOrd="0" presId="urn:microsoft.com/office/officeart/2005/8/layout/default"/>
    <dgm:cxn modelId="{A0AB04D6-6CEC-4B25-8B91-E819705CD655}" type="presParOf" srcId="{5F879C6B-66C5-49AE-97BD-682D7E88A999}" destId="{A3018E80-E642-4949-BF9C-B0341B45AE97}" srcOrd="2" destOrd="0" presId="urn:microsoft.com/office/officeart/2005/8/layout/default"/>
    <dgm:cxn modelId="{7D61B7E5-EECE-4D77-BA36-23203AF0B922}" type="presParOf" srcId="{5F879C6B-66C5-49AE-97BD-682D7E88A999}" destId="{B0CB429C-C13B-4BBD-ACDE-396228CFCA0B}" srcOrd="3" destOrd="0" presId="urn:microsoft.com/office/officeart/2005/8/layout/default"/>
    <dgm:cxn modelId="{7EF12967-56A7-48EA-B65B-441041373D7E}" type="presParOf" srcId="{5F879C6B-66C5-49AE-97BD-682D7E88A999}" destId="{62F97BBB-D197-4468-B47B-B21A0E54B48E}" srcOrd="4" destOrd="0" presId="urn:microsoft.com/office/officeart/2005/8/layout/default"/>
    <dgm:cxn modelId="{18184B74-A40D-4874-8BA9-8A5EB118D973}" type="presParOf" srcId="{5F879C6B-66C5-49AE-97BD-682D7E88A999}" destId="{EBAEFC45-06A0-4C85-B32A-4F94376CD027}" srcOrd="5" destOrd="0" presId="urn:microsoft.com/office/officeart/2005/8/layout/default"/>
    <dgm:cxn modelId="{482AED50-E9BB-4160-8985-3FBE8B26B1DE}" type="presParOf" srcId="{5F879C6B-66C5-49AE-97BD-682D7E88A999}" destId="{35DCFE44-066B-4A09-970C-73393C2ABE39}" srcOrd="6" destOrd="0" presId="urn:microsoft.com/office/officeart/2005/8/layout/default"/>
    <dgm:cxn modelId="{7BEFF055-5B1E-44F6-9CE0-BD85D9A9C3DC}" type="presParOf" srcId="{5F879C6B-66C5-49AE-97BD-682D7E88A999}" destId="{75E26E0F-ED9D-4D7D-A816-46F940B451A8}" srcOrd="7" destOrd="0" presId="urn:microsoft.com/office/officeart/2005/8/layout/default"/>
    <dgm:cxn modelId="{CD7AC92C-859E-4D53-AD16-F661333A40C6}" type="presParOf" srcId="{5F879C6B-66C5-49AE-97BD-682D7E88A999}" destId="{1C5DE4CE-F3E1-4286-9A17-43F6CC466D06}" srcOrd="8" destOrd="0" presId="urn:microsoft.com/office/officeart/2005/8/layout/default"/>
    <dgm:cxn modelId="{E476873F-834C-4F16-AAC7-8D4B7FF6457C}" type="presParOf" srcId="{5F879C6B-66C5-49AE-97BD-682D7E88A999}" destId="{06439D48-1F8D-40B1-884D-627E6D18E9EF}" srcOrd="9" destOrd="0" presId="urn:microsoft.com/office/officeart/2005/8/layout/default"/>
    <dgm:cxn modelId="{42EB56F8-125B-41F1-B03D-51B72CFAACFA}" type="presParOf" srcId="{5F879C6B-66C5-49AE-97BD-682D7E88A999}" destId="{85AF2983-C073-4A9C-BCE4-14B877AC2C8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1A166-9FFC-43A8-AD45-28CE5C542B04}">
      <dsp:nvSpPr>
        <dsp:cNvPr id="0" name=""/>
        <dsp:cNvSpPr/>
      </dsp:nvSpPr>
      <dsp:spPr>
        <a:xfrm>
          <a:off x="0" y="50617"/>
          <a:ext cx="2539793" cy="15238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used with integrity</a:t>
          </a:r>
        </a:p>
      </dsp:txBody>
      <dsp:txXfrm>
        <a:off x="0" y="50617"/>
        <a:ext cx="2539793" cy="1523876"/>
      </dsp:txXfrm>
    </dsp:sp>
    <dsp:sp modelId="{A3018E80-E642-4949-BF9C-B0341B45AE97}">
      <dsp:nvSpPr>
        <dsp:cNvPr id="0" name=""/>
        <dsp:cNvSpPr/>
      </dsp:nvSpPr>
      <dsp:spPr>
        <a:xfrm>
          <a:off x="2793773" y="50617"/>
          <a:ext cx="2539793" cy="1523876"/>
        </a:xfrm>
        <a:prstGeom prst="rect">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used appropriately</a:t>
          </a:r>
        </a:p>
      </dsp:txBody>
      <dsp:txXfrm>
        <a:off x="2793773" y="50617"/>
        <a:ext cx="2539793" cy="1523876"/>
      </dsp:txXfrm>
    </dsp:sp>
    <dsp:sp modelId="{62F97BBB-D197-4468-B47B-B21A0E54B48E}">
      <dsp:nvSpPr>
        <dsp:cNvPr id="0" name=""/>
        <dsp:cNvSpPr/>
      </dsp:nvSpPr>
      <dsp:spPr>
        <a:xfrm>
          <a:off x="5587546" y="50617"/>
          <a:ext cx="2539793" cy="1523876"/>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used sparingly</a:t>
          </a:r>
        </a:p>
      </dsp:txBody>
      <dsp:txXfrm>
        <a:off x="5587546" y="50617"/>
        <a:ext cx="2539793" cy="1523876"/>
      </dsp:txXfrm>
    </dsp:sp>
    <dsp:sp modelId="{35DCFE44-066B-4A09-970C-73393C2ABE39}">
      <dsp:nvSpPr>
        <dsp:cNvPr id="0" name=""/>
        <dsp:cNvSpPr/>
      </dsp:nvSpPr>
      <dsp:spPr>
        <a:xfrm>
          <a:off x="0" y="1649554"/>
          <a:ext cx="2539793" cy="1523876"/>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accurate</a:t>
          </a:r>
        </a:p>
      </dsp:txBody>
      <dsp:txXfrm>
        <a:off x="0" y="1649554"/>
        <a:ext cx="2539793" cy="1523876"/>
      </dsp:txXfrm>
    </dsp:sp>
    <dsp:sp modelId="{1C5DE4CE-F3E1-4286-9A17-43F6CC466D06}">
      <dsp:nvSpPr>
        <dsp:cNvPr id="0" name=""/>
        <dsp:cNvSpPr/>
      </dsp:nvSpPr>
      <dsp:spPr>
        <a:xfrm>
          <a:off x="2793773" y="1629683"/>
          <a:ext cx="2539793" cy="1523876"/>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not kept forever</a:t>
          </a:r>
        </a:p>
      </dsp:txBody>
      <dsp:txXfrm>
        <a:off x="2793773" y="1629683"/>
        <a:ext cx="2539793" cy="1523876"/>
      </dsp:txXfrm>
    </dsp:sp>
    <dsp:sp modelId="{85AF2983-C073-4A9C-BCE4-14B877AC2C8F}">
      <dsp:nvSpPr>
        <dsp:cNvPr id="0" name=""/>
        <dsp:cNvSpPr/>
      </dsp:nvSpPr>
      <dsp:spPr>
        <a:xfrm>
          <a:off x="5587546" y="1649554"/>
          <a:ext cx="2539793" cy="1523876"/>
        </a:xfrm>
        <a:prstGeom prst="rect">
          <a:avLst/>
        </a:prstGeom>
        <a:solidFill>
          <a:schemeClr val="accent6"/>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secure</a:t>
          </a:r>
        </a:p>
      </dsp:txBody>
      <dsp:txXfrm>
        <a:off x="5587546" y="1649554"/>
        <a:ext cx="2539793" cy="1523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1A166-9FFC-43A8-AD45-28CE5C542B04}">
      <dsp:nvSpPr>
        <dsp:cNvPr id="0" name=""/>
        <dsp:cNvSpPr/>
      </dsp:nvSpPr>
      <dsp:spPr>
        <a:xfrm>
          <a:off x="0" y="0"/>
          <a:ext cx="8116141" cy="79666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b="1" kern="1200" dirty="0"/>
            <a:t>used with integrity</a:t>
          </a:r>
        </a:p>
      </dsp:txBody>
      <dsp:txXfrm>
        <a:off x="0" y="0"/>
        <a:ext cx="8116141" cy="7966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1A166-9FFC-43A8-AD45-28CE5C542B04}">
      <dsp:nvSpPr>
        <dsp:cNvPr id="0" name=""/>
        <dsp:cNvSpPr/>
      </dsp:nvSpPr>
      <dsp:spPr>
        <a:xfrm>
          <a:off x="0" y="50617"/>
          <a:ext cx="2539793" cy="15238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used with integrity</a:t>
          </a:r>
        </a:p>
      </dsp:txBody>
      <dsp:txXfrm>
        <a:off x="0" y="50617"/>
        <a:ext cx="2539793" cy="1523876"/>
      </dsp:txXfrm>
    </dsp:sp>
    <dsp:sp modelId="{A3018E80-E642-4949-BF9C-B0341B45AE97}">
      <dsp:nvSpPr>
        <dsp:cNvPr id="0" name=""/>
        <dsp:cNvSpPr/>
      </dsp:nvSpPr>
      <dsp:spPr>
        <a:xfrm>
          <a:off x="2793773" y="50617"/>
          <a:ext cx="2539793" cy="1523876"/>
        </a:xfrm>
        <a:prstGeom prst="rect">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used appropriately</a:t>
          </a:r>
        </a:p>
      </dsp:txBody>
      <dsp:txXfrm>
        <a:off x="2793773" y="50617"/>
        <a:ext cx="2539793" cy="1523876"/>
      </dsp:txXfrm>
    </dsp:sp>
    <dsp:sp modelId="{62F97BBB-D197-4468-B47B-B21A0E54B48E}">
      <dsp:nvSpPr>
        <dsp:cNvPr id="0" name=""/>
        <dsp:cNvSpPr/>
      </dsp:nvSpPr>
      <dsp:spPr>
        <a:xfrm>
          <a:off x="5587546" y="50617"/>
          <a:ext cx="2539793" cy="1523876"/>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used sparingly</a:t>
          </a:r>
        </a:p>
      </dsp:txBody>
      <dsp:txXfrm>
        <a:off x="5587546" y="50617"/>
        <a:ext cx="2539793" cy="1523876"/>
      </dsp:txXfrm>
    </dsp:sp>
    <dsp:sp modelId="{35DCFE44-066B-4A09-970C-73393C2ABE39}">
      <dsp:nvSpPr>
        <dsp:cNvPr id="0" name=""/>
        <dsp:cNvSpPr/>
      </dsp:nvSpPr>
      <dsp:spPr>
        <a:xfrm>
          <a:off x="0" y="1649554"/>
          <a:ext cx="2539793" cy="1523876"/>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accurate</a:t>
          </a:r>
        </a:p>
      </dsp:txBody>
      <dsp:txXfrm>
        <a:off x="0" y="1649554"/>
        <a:ext cx="2539793" cy="1523876"/>
      </dsp:txXfrm>
    </dsp:sp>
    <dsp:sp modelId="{1C5DE4CE-F3E1-4286-9A17-43F6CC466D06}">
      <dsp:nvSpPr>
        <dsp:cNvPr id="0" name=""/>
        <dsp:cNvSpPr/>
      </dsp:nvSpPr>
      <dsp:spPr>
        <a:xfrm>
          <a:off x="2793773" y="1629683"/>
          <a:ext cx="2539793" cy="1523876"/>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not kept forever</a:t>
          </a:r>
        </a:p>
      </dsp:txBody>
      <dsp:txXfrm>
        <a:off x="2793773" y="1629683"/>
        <a:ext cx="2539793" cy="1523876"/>
      </dsp:txXfrm>
    </dsp:sp>
    <dsp:sp modelId="{85AF2983-C073-4A9C-BCE4-14B877AC2C8F}">
      <dsp:nvSpPr>
        <dsp:cNvPr id="0" name=""/>
        <dsp:cNvSpPr/>
      </dsp:nvSpPr>
      <dsp:spPr>
        <a:xfrm>
          <a:off x="5587546" y="1649554"/>
          <a:ext cx="2539793" cy="1523876"/>
        </a:xfrm>
        <a:prstGeom prst="rect">
          <a:avLst/>
        </a:prstGeom>
        <a:solidFill>
          <a:schemeClr val="accent6"/>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secure</a:t>
          </a:r>
        </a:p>
      </dsp:txBody>
      <dsp:txXfrm>
        <a:off x="5587546" y="1649554"/>
        <a:ext cx="2539793" cy="152387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EB18C3-7AAC-4829-B63D-B3D241961A0A}" type="datetimeFigureOut">
              <a:rPr lang="en-GB" smtClean="0"/>
              <a:t>21/06/2019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F5408C-DD5E-40BD-9F17-A4FA3583625F}" type="slidenum">
              <a:rPr lang="en-GB" smtClean="0"/>
              <a:t>‹#›</a:t>
            </a:fld>
            <a:endParaRPr lang="en-GB" dirty="0"/>
          </a:p>
        </p:txBody>
      </p:sp>
    </p:spTree>
    <p:extLst>
      <p:ext uri="{BB962C8B-B14F-4D97-AF65-F5344CB8AC3E}">
        <p14:creationId xmlns:p14="http://schemas.microsoft.com/office/powerpoint/2010/main" val="421065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1</a:t>
            </a:fld>
            <a:endParaRPr lang="en-GB" dirty="0"/>
          </a:p>
        </p:txBody>
      </p:sp>
    </p:spTree>
    <p:extLst>
      <p:ext uri="{BB962C8B-B14F-4D97-AF65-F5344CB8AC3E}">
        <p14:creationId xmlns:p14="http://schemas.microsoft.com/office/powerpoint/2010/main" val="768630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32</a:t>
            </a:fld>
            <a:endParaRPr lang="en-GB" dirty="0"/>
          </a:p>
        </p:txBody>
      </p:sp>
    </p:spTree>
    <p:extLst>
      <p:ext uri="{BB962C8B-B14F-4D97-AF65-F5344CB8AC3E}">
        <p14:creationId xmlns:p14="http://schemas.microsoft.com/office/powerpoint/2010/main" val="1042452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33</a:t>
            </a:fld>
            <a:endParaRPr lang="en-GB" dirty="0"/>
          </a:p>
        </p:txBody>
      </p:sp>
    </p:spTree>
    <p:extLst>
      <p:ext uri="{BB962C8B-B14F-4D97-AF65-F5344CB8AC3E}">
        <p14:creationId xmlns:p14="http://schemas.microsoft.com/office/powerpoint/2010/main" val="77767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34</a:t>
            </a:fld>
            <a:endParaRPr lang="en-GB" dirty="0"/>
          </a:p>
        </p:txBody>
      </p:sp>
    </p:spTree>
    <p:extLst>
      <p:ext uri="{BB962C8B-B14F-4D97-AF65-F5344CB8AC3E}">
        <p14:creationId xmlns:p14="http://schemas.microsoft.com/office/powerpoint/2010/main" val="1739572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35</a:t>
            </a:fld>
            <a:endParaRPr lang="en-GB" dirty="0"/>
          </a:p>
        </p:txBody>
      </p:sp>
    </p:spTree>
    <p:extLst>
      <p:ext uri="{BB962C8B-B14F-4D97-AF65-F5344CB8AC3E}">
        <p14:creationId xmlns:p14="http://schemas.microsoft.com/office/powerpoint/2010/main" val="3426741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36</a:t>
            </a:fld>
            <a:endParaRPr lang="en-GB" dirty="0"/>
          </a:p>
        </p:txBody>
      </p:sp>
    </p:spTree>
    <p:extLst>
      <p:ext uri="{BB962C8B-B14F-4D97-AF65-F5344CB8AC3E}">
        <p14:creationId xmlns:p14="http://schemas.microsoft.com/office/powerpoint/2010/main" val="3426741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37</a:t>
            </a:fld>
            <a:endParaRPr lang="en-GB" dirty="0"/>
          </a:p>
        </p:txBody>
      </p:sp>
    </p:spTree>
    <p:extLst>
      <p:ext uri="{BB962C8B-B14F-4D97-AF65-F5344CB8AC3E}">
        <p14:creationId xmlns:p14="http://schemas.microsoft.com/office/powerpoint/2010/main" val="1042452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39</a:t>
            </a:fld>
            <a:endParaRPr lang="en-GB" dirty="0"/>
          </a:p>
        </p:txBody>
      </p:sp>
    </p:spTree>
    <p:extLst>
      <p:ext uri="{BB962C8B-B14F-4D97-AF65-F5344CB8AC3E}">
        <p14:creationId xmlns:p14="http://schemas.microsoft.com/office/powerpoint/2010/main" val="3426741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40</a:t>
            </a:fld>
            <a:endParaRPr lang="en-GB" dirty="0"/>
          </a:p>
        </p:txBody>
      </p:sp>
    </p:spTree>
    <p:extLst>
      <p:ext uri="{BB962C8B-B14F-4D97-AF65-F5344CB8AC3E}">
        <p14:creationId xmlns:p14="http://schemas.microsoft.com/office/powerpoint/2010/main" val="3426741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41</a:t>
            </a:fld>
            <a:endParaRPr lang="en-GB" dirty="0"/>
          </a:p>
        </p:txBody>
      </p:sp>
    </p:spTree>
    <p:extLst>
      <p:ext uri="{BB962C8B-B14F-4D97-AF65-F5344CB8AC3E}">
        <p14:creationId xmlns:p14="http://schemas.microsoft.com/office/powerpoint/2010/main" val="3610503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42</a:t>
            </a:fld>
            <a:endParaRPr lang="en-GB" dirty="0"/>
          </a:p>
        </p:txBody>
      </p:sp>
    </p:spTree>
    <p:extLst>
      <p:ext uri="{BB962C8B-B14F-4D97-AF65-F5344CB8AC3E}">
        <p14:creationId xmlns:p14="http://schemas.microsoft.com/office/powerpoint/2010/main" val="3610503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6</a:t>
            </a:fld>
            <a:endParaRPr lang="en-GB" dirty="0"/>
          </a:p>
        </p:txBody>
      </p:sp>
    </p:spTree>
    <p:extLst>
      <p:ext uri="{BB962C8B-B14F-4D97-AF65-F5344CB8AC3E}">
        <p14:creationId xmlns:p14="http://schemas.microsoft.com/office/powerpoint/2010/main" val="66205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43</a:t>
            </a:fld>
            <a:endParaRPr lang="en-GB" dirty="0"/>
          </a:p>
        </p:txBody>
      </p:sp>
    </p:spTree>
    <p:extLst>
      <p:ext uri="{BB962C8B-B14F-4D97-AF65-F5344CB8AC3E}">
        <p14:creationId xmlns:p14="http://schemas.microsoft.com/office/powerpoint/2010/main" val="3610503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44</a:t>
            </a:fld>
            <a:endParaRPr lang="en-GB" dirty="0"/>
          </a:p>
        </p:txBody>
      </p:sp>
    </p:spTree>
    <p:extLst>
      <p:ext uri="{BB962C8B-B14F-4D97-AF65-F5344CB8AC3E}">
        <p14:creationId xmlns:p14="http://schemas.microsoft.com/office/powerpoint/2010/main" val="3610503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45</a:t>
            </a:fld>
            <a:endParaRPr lang="en-GB" dirty="0"/>
          </a:p>
        </p:txBody>
      </p:sp>
    </p:spTree>
    <p:extLst>
      <p:ext uri="{BB962C8B-B14F-4D97-AF65-F5344CB8AC3E}">
        <p14:creationId xmlns:p14="http://schemas.microsoft.com/office/powerpoint/2010/main" val="36105030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46</a:t>
            </a:fld>
            <a:endParaRPr lang="en-GB" dirty="0"/>
          </a:p>
        </p:txBody>
      </p:sp>
    </p:spTree>
    <p:extLst>
      <p:ext uri="{BB962C8B-B14F-4D97-AF65-F5344CB8AC3E}">
        <p14:creationId xmlns:p14="http://schemas.microsoft.com/office/powerpoint/2010/main" val="3610503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47</a:t>
            </a:fld>
            <a:endParaRPr lang="en-GB" dirty="0"/>
          </a:p>
        </p:txBody>
      </p:sp>
    </p:spTree>
    <p:extLst>
      <p:ext uri="{BB962C8B-B14F-4D97-AF65-F5344CB8AC3E}">
        <p14:creationId xmlns:p14="http://schemas.microsoft.com/office/powerpoint/2010/main" val="3610503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48</a:t>
            </a:fld>
            <a:endParaRPr lang="en-GB" dirty="0"/>
          </a:p>
        </p:txBody>
      </p:sp>
    </p:spTree>
    <p:extLst>
      <p:ext uri="{BB962C8B-B14F-4D97-AF65-F5344CB8AC3E}">
        <p14:creationId xmlns:p14="http://schemas.microsoft.com/office/powerpoint/2010/main" val="3610503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49</a:t>
            </a:fld>
            <a:endParaRPr lang="en-GB" dirty="0"/>
          </a:p>
        </p:txBody>
      </p:sp>
    </p:spTree>
    <p:extLst>
      <p:ext uri="{BB962C8B-B14F-4D97-AF65-F5344CB8AC3E}">
        <p14:creationId xmlns:p14="http://schemas.microsoft.com/office/powerpoint/2010/main" val="36105030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50</a:t>
            </a:fld>
            <a:endParaRPr lang="en-GB" dirty="0"/>
          </a:p>
        </p:txBody>
      </p:sp>
    </p:spTree>
    <p:extLst>
      <p:ext uri="{BB962C8B-B14F-4D97-AF65-F5344CB8AC3E}">
        <p14:creationId xmlns:p14="http://schemas.microsoft.com/office/powerpoint/2010/main" val="15552596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51</a:t>
            </a:fld>
            <a:endParaRPr lang="en-GB" dirty="0"/>
          </a:p>
        </p:txBody>
      </p:sp>
    </p:spTree>
    <p:extLst>
      <p:ext uri="{BB962C8B-B14F-4D97-AF65-F5344CB8AC3E}">
        <p14:creationId xmlns:p14="http://schemas.microsoft.com/office/powerpoint/2010/main" val="15552596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53</a:t>
            </a:fld>
            <a:endParaRPr lang="en-GB" dirty="0"/>
          </a:p>
        </p:txBody>
      </p:sp>
    </p:spTree>
    <p:extLst>
      <p:ext uri="{BB962C8B-B14F-4D97-AF65-F5344CB8AC3E}">
        <p14:creationId xmlns:p14="http://schemas.microsoft.com/office/powerpoint/2010/main" val="1555259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10</a:t>
            </a:fld>
            <a:endParaRPr lang="en-GB" dirty="0"/>
          </a:p>
        </p:txBody>
      </p:sp>
    </p:spTree>
    <p:extLst>
      <p:ext uri="{BB962C8B-B14F-4D97-AF65-F5344CB8AC3E}">
        <p14:creationId xmlns:p14="http://schemas.microsoft.com/office/powerpoint/2010/main" val="9839251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54</a:t>
            </a:fld>
            <a:endParaRPr lang="en-GB" dirty="0"/>
          </a:p>
        </p:txBody>
      </p:sp>
    </p:spTree>
    <p:extLst>
      <p:ext uri="{BB962C8B-B14F-4D97-AF65-F5344CB8AC3E}">
        <p14:creationId xmlns:p14="http://schemas.microsoft.com/office/powerpoint/2010/main" val="24102214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5F5408C-DD5E-40BD-9F17-A4FA3583625F}" type="slidenum">
              <a:rPr lang="en-GB" smtClean="0"/>
              <a:t>55</a:t>
            </a:fld>
            <a:endParaRPr lang="en-GB" dirty="0"/>
          </a:p>
        </p:txBody>
      </p:sp>
    </p:spTree>
    <p:extLst>
      <p:ext uri="{BB962C8B-B14F-4D97-AF65-F5344CB8AC3E}">
        <p14:creationId xmlns:p14="http://schemas.microsoft.com/office/powerpoint/2010/main" val="10550387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56</a:t>
            </a:fld>
            <a:endParaRPr lang="en-GB" dirty="0"/>
          </a:p>
        </p:txBody>
      </p:sp>
    </p:spTree>
    <p:extLst>
      <p:ext uri="{BB962C8B-B14F-4D97-AF65-F5344CB8AC3E}">
        <p14:creationId xmlns:p14="http://schemas.microsoft.com/office/powerpoint/2010/main" val="27270944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57</a:t>
            </a:fld>
            <a:endParaRPr lang="en-GB" dirty="0"/>
          </a:p>
        </p:txBody>
      </p:sp>
    </p:spTree>
    <p:extLst>
      <p:ext uri="{BB962C8B-B14F-4D97-AF65-F5344CB8AC3E}">
        <p14:creationId xmlns:p14="http://schemas.microsoft.com/office/powerpoint/2010/main" val="1878151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408C-DD5E-40BD-9F17-A4FA3583625F}" type="slidenum">
              <a:rPr lang="en-GB" smtClean="0"/>
              <a:t>60</a:t>
            </a:fld>
            <a:endParaRPr lang="en-GB" dirty="0"/>
          </a:p>
        </p:txBody>
      </p:sp>
    </p:spTree>
    <p:extLst>
      <p:ext uri="{BB962C8B-B14F-4D97-AF65-F5344CB8AC3E}">
        <p14:creationId xmlns:p14="http://schemas.microsoft.com/office/powerpoint/2010/main" val="25214533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408C-DD5E-40BD-9F17-A4FA3583625F}" type="slidenum">
              <a:rPr lang="en-GB" smtClean="0"/>
              <a:t>62</a:t>
            </a:fld>
            <a:endParaRPr lang="en-GB" dirty="0"/>
          </a:p>
        </p:txBody>
      </p:sp>
    </p:spTree>
    <p:extLst>
      <p:ext uri="{BB962C8B-B14F-4D97-AF65-F5344CB8AC3E}">
        <p14:creationId xmlns:p14="http://schemas.microsoft.com/office/powerpoint/2010/main" val="33146874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t>
            </a:r>
            <a:endParaRPr lang="en-US" dirty="0"/>
          </a:p>
        </p:txBody>
      </p:sp>
      <p:sp>
        <p:nvSpPr>
          <p:cNvPr id="4" name="Slide Number Placeholder 3"/>
          <p:cNvSpPr>
            <a:spLocks noGrp="1"/>
          </p:cNvSpPr>
          <p:nvPr>
            <p:ph type="sldNum" sz="quarter" idx="10"/>
          </p:nvPr>
        </p:nvSpPr>
        <p:spPr/>
        <p:txBody>
          <a:bodyPr/>
          <a:lstStyle/>
          <a:p>
            <a:fld id="{35F5408C-DD5E-40BD-9F17-A4FA3583625F}" type="slidenum">
              <a:rPr lang="en-GB" smtClean="0"/>
              <a:t>63</a:t>
            </a:fld>
            <a:endParaRPr lang="en-GB" dirty="0"/>
          </a:p>
        </p:txBody>
      </p:sp>
    </p:spTree>
    <p:extLst>
      <p:ext uri="{BB962C8B-B14F-4D97-AF65-F5344CB8AC3E}">
        <p14:creationId xmlns:p14="http://schemas.microsoft.com/office/powerpoint/2010/main" val="36147182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408C-DD5E-40BD-9F17-A4FA3583625F}" type="slidenum">
              <a:rPr lang="en-GB" smtClean="0"/>
              <a:t>65</a:t>
            </a:fld>
            <a:endParaRPr lang="en-GB" dirty="0"/>
          </a:p>
        </p:txBody>
      </p:sp>
    </p:spTree>
    <p:extLst>
      <p:ext uri="{BB962C8B-B14F-4D97-AF65-F5344CB8AC3E}">
        <p14:creationId xmlns:p14="http://schemas.microsoft.com/office/powerpoint/2010/main" val="23671577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408C-DD5E-40BD-9F17-A4FA3583625F}" type="slidenum">
              <a:rPr lang="en-GB" smtClean="0"/>
              <a:t>66</a:t>
            </a:fld>
            <a:endParaRPr lang="en-GB" dirty="0"/>
          </a:p>
        </p:txBody>
      </p:sp>
    </p:spTree>
    <p:extLst>
      <p:ext uri="{BB962C8B-B14F-4D97-AF65-F5344CB8AC3E}">
        <p14:creationId xmlns:p14="http://schemas.microsoft.com/office/powerpoint/2010/main" val="26436426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70</a:t>
            </a:fld>
            <a:endParaRPr lang="en-GB" dirty="0"/>
          </a:p>
        </p:txBody>
      </p:sp>
    </p:spTree>
    <p:extLst>
      <p:ext uri="{BB962C8B-B14F-4D97-AF65-F5344CB8AC3E}">
        <p14:creationId xmlns:p14="http://schemas.microsoft.com/office/powerpoint/2010/main" val="4230866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12</a:t>
            </a:fld>
            <a:endParaRPr lang="en-GB" dirty="0"/>
          </a:p>
        </p:txBody>
      </p:sp>
    </p:spTree>
    <p:extLst>
      <p:ext uri="{BB962C8B-B14F-4D97-AF65-F5344CB8AC3E}">
        <p14:creationId xmlns:p14="http://schemas.microsoft.com/office/powerpoint/2010/main" val="41892904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71</a:t>
            </a:fld>
            <a:endParaRPr lang="en-GB" dirty="0"/>
          </a:p>
        </p:txBody>
      </p:sp>
    </p:spTree>
    <p:extLst>
      <p:ext uri="{BB962C8B-B14F-4D97-AF65-F5344CB8AC3E}">
        <p14:creationId xmlns:p14="http://schemas.microsoft.com/office/powerpoint/2010/main" val="35230692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72</a:t>
            </a:fld>
            <a:endParaRPr lang="en-GB" dirty="0"/>
          </a:p>
        </p:txBody>
      </p:sp>
    </p:spTree>
    <p:extLst>
      <p:ext uri="{BB962C8B-B14F-4D97-AF65-F5344CB8AC3E}">
        <p14:creationId xmlns:p14="http://schemas.microsoft.com/office/powerpoint/2010/main" val="35344700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solidFill>
                  <a:prstClr val="black"/>
                </a:solidFill>
              </a:rPr>
              <a:pPr/>
              <a:t>73</a:t>
            </a:fld>
            <a:endParaRPr lang="en-GB" dirty="0">
              <a:solidFill>
                <a:prstClr val="black"/>
              </a:solidFill>
            </a:endParaRPr>
          </a:p>
        </p:txBody>
      </p:sp>
    </p:spTree>
    <p:extLst>
      <p:ext uri="{BB962C8B-B14F-4D97-AF65-F5344CB8AC3E}">
        <p14:creationId xmlns:p14="http://schemas.microsoft.com/office/powerpoint/2010/main" val="2720521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74</a:t>
            </a:fld>
            <a:endParaRPr lang="en-GB" dirty="0"/>
          </a:p>
        </p:txBody>
      </p:sp>
    </p:spTree>
    <p:extLst>
      <p:ext uri="{BB962C8B-B14F-4D97-AF65-F5344CB8AC3E}">
        <p14:creationId xmlns:p14="http://schemas.microsoft.com/office/powerpoint/2010/main" val="3766083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14</a:t>
            </a:fld>
            <a:endParaRPr lang="en-GB" dirty="0"/>
          </a:p>
        </p:txBody>
      </p:sp>
    </p:spTree>
    <p:extLst>
      <p:ext uri="{BB962C8B-B14F-4D97-AF65-F5344CB8AC3E}">
        <p14:creationId xmlns:p14="http://schemas.microsoft.com/office/powerpoint/2010/main" val="860290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15</a:t>
            </a:fld>
            <a:endParaRPr lang="en-GB" dirty="0"/>
          </a:p>
        </p:txBody>
      </p:sp>
    </p:spTree>
    <p:extLst>
      <p:ext uri="{BB962C8B-B14F-4D97-AF65-F5344CB8AC3E}">
        <p14:creationId xmlns:p14="http://schemas.microsoft.com/office/powerpoint/2010/main" val="860290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16</a:t>
            </a:fld>
            <a:endParaRPr lang="en-GB" dirty="0"/>
          </a:p>
        </p:txBody>
      </p:sp>
    </p:spTree>
    <p:extLst>
      <p:ext uri="{BB962C8B-B14F-4D97-AF65-F5344CB8AC3E}">
        <p14:creationId xmlns:p14="http://schemas.microsoft.com/office/powerpoint/2010/main" val="3536215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17</a:t>
            </a:fld>
            <a:endParaRPr lang="en-GB" dirty="0"/>
          </a:p>
        </p:txBody>
      </p:sp>
    </p:spTree>
    <p:extLst>
      <p:ext uri="{BB962C8B-B14F-4D97-AF65-F5344CB8AC3E}">
        <p14:creationId xmlns:p14="http://schemas.microsoft.com/office/powerpoint/2010/main" val="67354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F5408C-DD5E-40BD-9F17-A4FA3583625F}" type="slidenum">
              <a:rPr lang="en-GB" smtClean="0"/>
              <a:t>18</a:t>
            </a:fld>
            <a:endParaRPr lang="en-GB" dirty="0"/>
          </a:p>
        </p:txBody>
      </p:sp>
    </p:spTree>
    <p:extLst>
      <p:ext uri="{BB962C8B-B14F-4D97-AF65-F5344CB8AC3E}">
        <p14:creationId xmlns:p14="http://schemas.microsoft.com/office/powerpoint/2010/main" val="860290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6/21/19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8789562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6/21/19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381280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69673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6/21/19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2609684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6/21/19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390751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t>6/21/19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2864789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t>6/21/19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6606536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90511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23096845"/>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15962"/>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056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6/21/19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84482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1795823"/>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26610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alpha val="60000"/>
                </a:prstClr>
              </a:solidFill>
            </a:endParaRPr>
          </a:p>
        </p:txBody>
      </p:sp>
      <p:sp>
        <p:nvSpPr>
          <p:cNvPr id="9" name="Slide Number Placeholder 8"/>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98226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3"/>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4"/>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4309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2"/>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3"/>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7408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5"/>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05717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24042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6038823"/>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03669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r>
              <a:rPr lang="en-US" dirty="0">
                <a:solidFill>
                  <a:srgbClr val="EBEBEB">
                    <a:lumMod val="40000"/>
                    <a:lumOff val="60000"/>
                  </a:srgbClr>
                </a:solidFill>
              </a:rPr>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r>
              <a:rPr lang="en-US" dirty="0">
                <a:solidFill>
                  <a:srgbClr val="EBEBEB">
                    <a:lumMod val="40000"/>
                    <a:lumOff val="60000"/>
                  </a:srgbClr>
                </a:solidFill>
              </a:rPr>
              <a:t>”</a:t>
            </a:r>
          </a:p>
        </p:txBody>
      </p:sp>
    </p:spTree>
    <p:extLst>
      <p:ext uri="{BB962C8B-B14F-4D97-AF65-F5344CB8AC3E}">
        <p14:creationId xmlns:p14="http://schemas.microsoft.com/office/powerpoint/2010/main" val="227150285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6/21/19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91537215"/>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0945152"/>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4"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9829209"/>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4"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6749627"/>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06333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997053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6/21/19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55681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6/21/19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5028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6/21/19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5232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6/21/19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8526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6/21/19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1580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6/21/19</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8097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21" Type="http://schemas.openxmlformats.org/officeDocument/2006/relationships/image" Target="../media/image4.png"/><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3.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2.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6/21/19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136959788"/>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 id="2147484032" r:id="rId12"/>
    <p:sldLayoutId id="2147484033" r:id="rId13"/>
    <p:sldLayoutId id="2147484034" r:id="rId14"/>
    <p:sldLayoutId id="2147484035" r:id="rId15"/>
    <p:sldLayoutId id="2147484036" r:id="rId16"/>
    <p:sldLayoutId id="214748403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solidFill>
                  <a:prstClr val="black">
                    <a:tint val="75000"/>
                    <a:alpha val="60000"/>
                  </a:prstClr>
                </a:solidFill>
              </a:rPr>
              <a:pPr/>
              <a:t>6/21/19</a:t>
            </a:fld>
            <a:endParaRPr lang="en-US" dirty="0">
              <a:solidFill>
                <a:prstClr val="black">
                  <a:tint val="75000"/>
                  <a:alpha val="60000"/>
                </a:prstClr>
              </a:solidFill>
            </a:endParaRP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solidFill>
                <a:prstClr val="black">
                  <a:tint val="75000"/>
                  <a:alpha val="60000"/>
                </a:prstClr>
              </a:solidFill>
            </a:endParaRP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74715802"/>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 id="2147484052" r:id="rId14"/>
    <p:sldLayoutId id="2147484053" r:id="rId15"/>
    <p:sldLayoutId id="2147484054" r:id="rId16"/>
    <p:sldLayoutId id="2147484055"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hyperlink" Target="http://www.presbyterianireland.org/gdpr" TargetMode="External"/><Relationship Id="rId2" Type="http://schemas.openxmlformats.org/officeDocument/2006/relationships/notesSlide" Target="../notesSlides/notesSlide42.xml"/><Relationship Id="rId1" Type="http://schemas.openxmlformats.org/officeDocument/2006/relationships/slideLayout" Target="../slideLayouts/slideLayout2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Data Protection and the GDPR </a:t>
            </a:r>
            <a:br>
              <a:rPr lang="en-GB" dirty="0"/>
            </a:br>
            <a:r>
              <a:rPr lang="en-GB" sz="3600" dirty="0">
                <a:solidFill>
                  <a:schemeClr val="accent1">
                    <a:lumMod val="60000"/>
                    <a:lumOff val="40000"/>
                  </a:schemeClr>
                </a:solidFill>
              </a:rPr>
              <a:t>(General Data Protection Regulation)</a:t>
            </a:r>
            <a:endParaRPr lang="en-GB" sz="6000" dirty="0">
              <a:solidFill>
                <a:schemeClr val="accent1">
                  <a:lumMod val="60000"/>
                  <a:lumOff val="40000"/>
                </a:schemeClr>
              </a:solidFill>
            </a:endParaRPr>
          </a:p>
        </p:txBody>
      </p:sp>
      <p:sp>
        <p:nvSpPr>
          <p:cNvPr id="3" name="Subtitle 2"/>
          <p:cNvSpPr>
            <a:spLocks noGrp="1"/>
          </p:cNvSpPr>
          <p:nvPr>
            <p:ph type="subTitle" idx="1"/>
          </p:nvPr>
        </p:nvSpPr>
        <p:spPr/>
        <p:txBody>
          <a:bodyPr/>
          <a:lstStyle/>
          <a:p>
            <a:r>
              <a:rPr lang="en-GB" dirty="0"/>
              <a:t>General Data Protection Regulations</a:t>
            </a:r>
          </a:p>
        </p:txBody>
      </p:sp>
    </p:spTree>
    <p:extLst>
      <p:ext uri="{BB962C8B-B14F-4D97-AF65-F5344CB8AC3E}">
        <p14:creationId xmlns:p14="http://schemas.microsoft.com/office/powerpoint/2010/main" val="2706748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308811"/>
            <a:ext cx="8825659" cy="846221"/>
          </a:xfrm>
        </p:spPr>
        <p:txBody>
          <a:bodyPr/>
          <a:lstStyle/>
          <a:p>
            <a:r>
              <a:rPr lang="en-GB" b="1" dirty="0">
                <a:solidFill>
                  <a:schemeClr val="accent1">
                    <a:lumMod val="60000"/>
                    <a:lumOff val="40000"/>
                  </a:schemeClr>
                </a:solidFill>
              </a:rPr>
              <a:t>2. Essential terminology</a:t>
            </a:r>
          </a:p>
        </p:txBody>
      </p:sp>
      <p:sp>
        <p:nvSpPr>
          <p:cNvPr id="3" name="Text Placeholder 2"/>
          <p:cNvSpPr>
            <a:spLocks noGrp="1"/>
          </p:cNvSpPr>
          <p:nvPr>
            <p:ph type="body" sz="half" idx="2"/>
          </p:nvPr>
        </p:nvSpPr>
        <p:spPr>
          <a:xfrm>
            <a:off x="1154953" y="1652337"/>
            <a:ext cx="8825659" cy="3994484"/>
          </a:xfrm>
        </p:spPr>
        <p:txBody>
          <a:bodyPr anchor="t" anchorCtr="0">
            <a:normAutofit/>
          </a:bodyPr>
          <a:lstStyle/>
          <a:p>
            <a:r>
              <a:rPr lang="en-GB" sz="3200" b="1" dirty="0"/>
              <a:t>Data Subject</a:t>
            </a:r>
          </a:p>
          <a:p>
            <a:r>
              <a:rPr lang="en-GB" sz="2800" dirty="0"/>
              <a:t>… a natural person whose personal data is processed by a Data Controller  This </a:t>
            </a:r>
            <a:r>
              <a:rPr lang="en-GB" sz="2800" b="1" u="sng" dirty="0"/>
              <a:t>does not include a deceased person </a:t>
            </a:r>
            <a:r>
              <a:rPr lang="en-GB" sz="2800" dirty="0"/>
              <a:t>or somebody who cannot be identified or distinguished from others.</a:t>
            </a:r>
          </a:p>
          <a:p>
            <a:endParaRPr lang="en-GB" sz="2000" dirty="0"/>
          </a:p>
        </p:txBody>
      </p:sp>
    </p:spTree>
    <p:extLst>
      <p:ext uri="{BB962C8B-B14F-4D97-AF65-F5344CB8AC3E}">
        <p14:creationId xmlns:p14="http://schemas.microsoft.com/office/powerpoint/2010/main" val="231892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9072779" cy="838200"/>
          </a:xfrm>
        </p:spPr>
        <p:txBody>
          <a:bodyPr>
            <a:noAutofit/>
          </a:bodyPr>
          <a:lstStyle/>
          <a:p>
            <a:r>
              <a:rPr lang="en-GB" b="1" dirty="0">
                <a:solidFill>
                  <a:schemeClr val="accent1">
                    <a:lumMod val="60000"/>
                    <a:lumOff val="40000"/>
                  </a:schemeClr>
                </a:solidFill>
                <a:latin typeface="Arial" charset="0"/>
                <a:ea typeface="Arial" charset="0"/>
                <a:cs typeface="Arial" charset="0"/>
              </a:rPr>
              <a:t>2. Essential terminology</a:t>
            </a:r>
            <a:br>
              <a:rPr lang="en-GB" dirty="0">
                <a:latin typeface="Arial" charset="0"/>
                <a:ea typeface="Arial" charset="0"/>
                <a:cs typeface="Arial" charset="0"/>
              </a:rPr>
            </a:br>
            <a:endParaRPr lang="en-US" dirty="0">
              <a:latin typeface="Arial" charset="0"/>
              <a:ea typeface="Arial" charset="0"/>
              <a:cs typeface="Arial" charset="0"/>
            </a:endParaRPr>
          </a:p>
        </p:txBody>
      </p:sp>
      <p:sp>
        <p:nvSpPr>
          <p:cNvPr id="3" name="Text Placeholder 2"/>
          <p:cNvSpPr>
            <a:spLocks noGrp="1"/>
          </p:cNvSpPr>
          <p:nvPr>
            <p:ph type="body" sz="half" idx="2"/>
          </p:nvPr>
        </p:nvSpPr>
        <p:spPr>
          <a:xfrm>
            <a:off x="1154953" y="1280160"/>
            <a:ext cx="8825659" cy="5008673"/>
          </a:xfrm>
        </p:spPr>
        <p:txBody>
          <a:bodyPr anchor="t">
            <a:normAutofit fontScale="92500" lnSpcReduction="10000"/>
          </a:bodyPr>
          <a:lstStyle/>
          <a:p>
            <a:pPr>
              <a:spcBef>
                <a:spcPts val="600"/>
              </a:spcBef>
              <a:spcAft>
                <a:spcPts val="1200"/>
              </a:spcAft>
              <a:buClrTx/>
            </a:pPr>
            <a:r>
              <a:rPr lang="en-GB" sz="2800" dirty="0"/>
              <a:t>In a Congregation/Presbytery the data subjects will include:</a:t>
            </a:r>
          </a:p>
          <a:p>
            <a:pPr marL="342900" indent="-342900">
              <a:buClrTx/>
              <a:buFont typeface="Arial" panose="020B0604020202020204" pitchFamily="34" charset="0"/>
              <a:buChar char="•"/>
            </a:pPr>
            <a:r>
              <a:rPr lang="en-GB" sz="2400" dirty="0"/>
              <a:t>Members</a:t>
            </a:r>
          </a:p>
          <a:p>
            <a:pPr marL="342900" indent="-342900">
              <a:buClrTx/>
              <a:buFont typeface="Arial" panose="020B0604020202020204" pitchFamily="34" charset="0"/>
              <a:buChar char="•"/>
            </a:pPr>
            <a:r>
              <a:rPr lang="en-GB" sz="2400" dirty="0"/>
              <a:t>Individuals receiving pastoral care</a:t>
            </a:r>
          </a:p>
          <a:p>
            <a:pPr marL="342900" indent="-342900">
              <a:buClrTx/>
              <a:buFont typeface="Arial" panose="020B0604020202020204" pitchFamily="34" charset="0"/>
              <a:buChar char="•"/>
            </a:pPr>
            <a:r>
              <a:rPr lang="en-GB" sz="2400" dirty="0"/>
              <a:t>Children/young people attending  BB, GB, Holiday Bible Clubs, Sunday School, Youth Groups, Crèche</a:t>
            </a:r>
          </a:p>
          <a:p>
            <a:pPr marL="342900" indent="-342900">
              <a:buClrTx/>
              <a:buFont typeface="Arial" panose="020B0604020202020204" pitchFamily="34" charset="0"/>
              <a:buChar char="•"/>
            </a:pPr>
            <a:r>
              <a:rPr lang="en-GB" sz="2400" dirty="0"/>
              <a:t>Gift Aid donors</a:t>
            </a:r>
          </a:p>
          <a:p>
            <a:pPr marL="342900" indent="-342900">
              <a:buClrTx/>
              <a:buFont typeface="Arial" panose="020B0604020202020204" pitchFamily="34" charset="0"/>
              <a:buChar char="•"/>
            </a:pPr>
            <a:r>
              <a:rPr lang="en-GB" sz="2400" dirty="0"/>
              <a:t>Contacts via a web site</a:t>
            </a:r>
          </a:p>
          <a:p>
            <a:pPr marL="342900" indent="-342900">
              <a:buClrTx/>
              <a:buFont typeface="Arial" panose="020B0604020202020204" pitchFamily="34" charset="0"/>
              <a:buChar char="•"/>
            </a:pPr>
            <a:r>
              <a:rPr lang="en-GB" sz="2400" dirty="0"/>
              <a:t>External users of our premises</a:t>
            </a:r>
          </a:p>
          <a:p>
            <a:pPr marL="342900" indent="-342900">
              <a:buClrTx/>
              <a:buFont typeface="Arial" panose="020B0604020202020204" pitchFamily="34" charset="0"/>
              <a:buChar char="•"/>
            </a:pPr>
            <a:r>
              <a:rPr lang="en-GB" sz="2400" dirty="0"/>
              <a:t>Suppliers, tradesmen</a:t>
            </a:r>
          </a:p>
          <a:p>
            <a:pPr marL="342900" indent="-342900">
              <a:buClrTx/>
              <a:buFont typeface="Arial" panose="020B0604020202020204" pitchFamily="34" charset="0"/>
              <a:buChar char="•"/>
            </a:pPr>
            <a:r>
              <a:rPr lang="en-GB" sz="2400" dirty="0"/>
              <a:t>Staff etc</a:t>
            </a:r>
            <a:r>
              <a:rPr lang="en-GB" sz="2800" dirty="0"/>
              <a:t>.</a:t>
            </a:r>
            <a:endParaRPr lang="en-US" sz="2000" dirty="0"/>
          </a:p>
        </p:txBody>
      </p:sp>
    </p:spTree>
    <p:extLst>
      <p:ext uri="{BB962C8B-B14F-4D97-AF65-F5344CB8AC3E}">
        <p14:creationId xmlns:p14="http://schemas.microsoft.com/office/powerpoint/2010/main" val="3279907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308811"/>
            <a:ext cx="8825659" cy="846221"/>
          </a:xfrm>
        </p:spPr>
        <p:txBody>
          <a:bodyPr/>
          <a:lstStyle/>
          <a:p>
            <a:r>
              <a:rPr lang="en-GB" b="1" dirty="0">
                <a:solidFill>
                  <a:schemeClr val="accent1">
                    <a:lumMod val="60000"/>
                    <a:lumOff val="40000"/>
                  </a:schemeClr>
                </a:solidFill>
              </a:rPr>
              <a:t>2. Essential terminology</a:t>
            </a:r>
          </a:p>
        </p:txBody>
      </p:sp>
      <p:sp>
        <p:nvSpPr>
          <p:cNvPr id="3" name="Text Placeholder 2"/>
          <p:cNvSpPr>
            <a:spLocks noGrp="1"/>
          </p:cNvSpPr>
          <p:nvPr>
            <p:ph type="body" sz="half" idx="2"/>
          </p:nvPr>
        </p:nvSpPr>
        <p:spPr>
          <a:xfrm>
            <a:off x="1154953" y="1652337"/>
            <a:ext cx="8825659" cy="3994484"/>
          </a:xfrm>
        </p:spPr>
        <p:txBody>
          <a:bodyPr anchor="t" anchorCtr="0">
            <a:normAutofit/>
          </a:bodyPr>
          <a:lstStyle/>
          <a:p>
            <a:endParaRPr lang="en-GB" sz="1200" dirty="0"/>
          </a:p>
          <a:p>
            <a:r>
              <a:rPr lang="en-GB" sz="3200" b="1" dirty="0"/>
              <a:t>Data Controller </a:t>
            </a:r>
          </a:p>
          <a:p>
            <a:r>
              <a:rPr lang="en-GB" sz="2800" dirty="0"/>
              <a:t>…  a body which determines the purposes and means of the processing of personal data.</a:t>
            </a:r>
          </a:p>
          <a:p>
            <a:endParaRPr lang="en-GB" sz="2800" i="1" dirty="0"/>
          </a:p>
          <a:p>
            <a:r>
              <a:rPr lang="en-GB" sz="2800" i="1" dirty="0"/>
              <a:t>(for congregations the Charity Trustees or Kirk Session will be controller)</a:t>
            </a:r>
          </a:p>
          <a:p>
            <a:endParaRPr lang="en-GB" sz="3200" b="1" dirty="0"/>
          </a:p>
        </p:txBody>
      </p:sp>
    </p:spTree>
    <p:extLst>
      <p:ext uri="{BB962C8B-B14F-4D97-AF65-F5344CB8AC3E}">
        <p14:creationId xmlns:p14="http://schemas.microsoft.com/office/powerpoint/2010/main" val="2583823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Autofit/>
          </a:bodyPr>
          <a:lstStyle/>
          <a:p>
            <a:r>
              <a:rPr lang="en-US" b="1" dirty="0">
                <a:solidFill>
                  <a:schemeClr val="accent1">
                    <a:lumMod val="60000"/>
                    <a:lumOff val="40000"/>
                  </a:schemeClr>
                </a:solidFill>
                <a:latin typeface="Arial" charset="0"/>
                <a:ea typeface="Arial" charset="0"/>
                <a:cs typeface="Arial" charset="0"/>
              </a:rPr>
              <a:t>2. Essential terminology</a:t>
            </a:r>
          </a:p>
        </p:txBody>
      </p:sp>
      <p:sp>
        <p:nvSpPr>
          <p:cNvPr id="3" name="Text Placeholder 2"/>
          <p:cNvSpPr>
            <a:spLocks noGrp="1"/>
          </p:cNvSpPr>
          <p:nvPr>
            <p:ph type="body" sz="half" idx="2"/>
          </p:nvPr>
        </p:nvSpPr>
        <p:spPr>
          <a:xfrm>
            <a:off x="1154953" y="1543050"/>
            <a:ext cx="8825659" cy="4802886"/>
          </a:xfrm>
        </p:spPr>
        <p:txBody>
          <a:bodyPr anchor="t">
            <a:normAutofit/>
          </a:bodyPr>
          <a:lstStyle/>
          <a:p>
            <a:pPr>
              <a:buClrTx/>
            </a:pPr>
            <a:r>
              <a:rPr lang="en-GB" sz="2800" dirty="0"/>
              <a:t>Acting for the data controller</a:t>
            </a:r>
            <a:endParaRPr lang="en-US" sz="2800" dirty="0">
              <a:latin typeface="Arial" charset="0"/>
              <a:ea typeface="Arial" charset="0"/>
              <a:cs typeface="Arial" charset="0"/>
            </a:endParaRPr>
          </a:p>
          <a:p>
            <a:pPr marL="342900" indent="-342900">
              <a:buClrTx/>
              <a:buFont typeface="Arial" panose="020B0604020202020204" pitchFamily="34" charset="0"/>
              <a:buChar char="•"/>
            </a:pPr>
            <a:r>
              <a:rPr lang="en-GB" sz="2800" dirty="0"/>
              <a:t>Minister</a:t>
            </a:r>
          </a:p>
          <a:p>
            <a:pPr marL="342900" indent="-342900">
              <a:buClrTx/>
              <a:buFont typeface="Arial" panose="020B0604020202020204" pitchFamily="34" charset="0"/>
              <a:buChar char="•"/>
            </a:pPr>
            <a:r>
              <a:rPr lang="en-GB" sz="2800" dirty="0"/>
              <a:t>Elders</a:t>
            </a:r>
          </a:p>
          <a:p>
            <a:pPr marL="342900" indent="-342900">
              <a:buClrTx/>
              <a:buFont typeface="Arial" panose="020B0604020202020204" pitchFamily="34" charset="0"/>
              <a:buChar char="•"/>
            </a:pPr>
            <a:r>
              <a:rPr lang="en-GB" sz="2800" dirty="0"/>
              <a:t>Organisational leaders</a:t>
            </a:r>
          </a:p>
          <a:p>
            <a:pPr marL="342900" indent="-342900">
              <a:buClrTx/>
              <a:buFont typeface="Arial" panose="020B0604020202020204" pitchFamily="34" charset="0"/>
              <a:buChar char="•"/>
            </a:pPr>
            <a:r>
              <a:rPr lang="en-GB" sz="2800" dirty="0"/>
              <a:t>Gift Aid secretary</a:t>
            </a:r>
          </a:p>
          <a:p>
            <a:pPr marL="342900" indent="-342900">
              <a:buClrTx/>
              <a:buFont typeface="Arial" panose="020B0604020202020204" pitchFamily="34" charset="0"/>
              <a:buChar char="•"/>
            </a:pPr>
            <a:r>
              <a:rPr lang="en-GB" sz="2800" dirty="0"/>
              <a:t>Treasurer</a:t>
            </a:r>
          </a:p>
          <a:p>
            <a:pPr marL="342900" indent="-342900">
              <a:buClrTx/>
              <a:buFont typeface="Arial" panose="020B0604020202020204" pitchFamily="34" charset="0"/>
              <a:buChar char="•"/>
            </a:pPr>
            <a:r>
              <a:rPr lang="en-GB" sz="2800" dirty="0"/>
              <a:t>Volunteers</a:t>
            </a:r>
          </a:p>
          <a:p>
            <a:pPr marL="342900" indent="-342900">
              <a:buClrTx/>
              <a:buFont typeface="Arial" panose="020B0604020202020204" pitchFamily="34" charset="0"/>
              <a:buChar char="•"/>
            </a:pPr>
            <a:r>
              <a:rPr lang="en-GB" sz="2800" dirty="0"/>
              <a:t>etc.</a:t>
            </a:r>
            <a:endParaRPr lang="en-US" sz="2000" dirty="0"/>
          </a:p>
        </p:txBody>
      </p:sp>
    </p:spTree>
    <p:extLst>
      <p:ext uri="{BB962C8B-B14F-4D97-AF65-F5344CB8AC3E}">
        <p14:creationId xmlns:p14="http://schemas.microsoft.com/office/powerpoint/2010/main" val="4007676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308811"/>
            <a:ext cx="8825659" cy="846221"/>
          </a:xfrm>
        </p:spPr>
        <p:txBody>
          <a:bodyPr/>
          <a:lstStyle/>
          <a:p>
            <a:r>
              <a:rPr lang="en-GB" b="1" dirty="0">
                <a:solidFill>
                  <a:schemeClr val="accent1">
                    <a:lumMod val="60000"/>
                    <a:lumOff val="40000"/>
                  </a:schemeClr>
                </a:solidFill>
              </a:rPr>
              <a:t>2. Essential terminology</a:t>
            </a:r>
          </a:p>
        </p:txBody>
      </p:sp>
      <p:sp>
        <p:nvSpPr>
          <p:cNvPr id="3" name="Text Placeholder 2"/>
          <p:cNvSpPr>
            <a:spLocks noGrp="1"/>
          </p:cNvSpPr>
          <p:nvPr>
            <p:ph type="body" sz="half" idx="2"/>
          </p:nvPr>
        </p:nvSpPr>
        <p:spPr>
          <a:xfrm>
            <a:off x="1154953" y="1294410"/>
            <a:ext cx="9438285" cy="5158148"/>
          </a:xfrm>
        </p:spPr>
        <p:txBody>
          <a:bodyPr anchor="t" anchorCtr="0">
            <a:normAutofit/>
          </a:bodyPr>
          <a:lstStyle/>
          <a:p>
            <a:endParaRPr lang="en-GB" sz="1200" dirty="0"/>
          </a:p>
          <a:p>
            <a:r>
              <a:rPr lang="en-GB" sz="3800" b="1" dirty="0"/>
              <a:t>Data Processor </a:t>
            </a:r>
          </a:p>
          <a:p>
            <a:endParaRPr lang="en-GB" sz="3200" b="1" dirty="0"/>
          </a:p>
          <a:p>
            <a:pPr marL="342900" indent="-342900" algn="just">
              <a:buFont typeface="Arial" charset="0"/>
              <a:buChar char="•"/>
            </a:pPr>
            <a:r>
              <a:rPr lang="en-GB" sz="3300" dirty="0"/>
              <a:t>….a natural or legal person, public authority, agency or other body which processes personal data on behalf of the controller.</a:t>
            </a:r>
          </a:p>
        </p:txBody>
      </p:sp>
    </p:spTree>
    <p:extLst>
      <p:ext uri="{BB962C8B-B14F-4D97-AF65-F5344CB8AC3E}">
        <p14:creationId xmlns:p14="http://schemas.microsoft.com/office/powerpoint/2010/main" val="614480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308811"/>
            <a:ext cx="8825659" cy="846221"/>
          </a:xfrm>
        </p:spPr>
        <p:txBody>
          <a:bodyPr/>
          <a:lstStyle/>
          <a:p>
            <a:r>
              <a:rPr lang="en-GB" b="1" dirty="0">
                <a:solidFill>
                  <a:schemeClr val="accent1">
                    <a:lumMod val="60000"/>
                    <a:lumOff val="40000"/>
                  </a:schemeClr>
                </a:solidFill>
              </a:rPr>
              <a:t>2. Essential terminology</a:t>
            </a:r>
          </a:p>
        </p:txBody>
      </p:sp>
      <p:sp>
        <p:nvSpPr>
          <p:cNvPr id="3" name="Text Placeholder 2"/>
          <p:cNvSpPr>
            <a:spLocks noGrp="1"/>
          </p:cNvSpPr>
          <p:nvPr>
            <p:ph type="body" sz="half" idx="2"/>
          </p:nvPr>
        </p:nvSpPr>
        <p:spPr>
          <a:xfrm>
            <a:off x="1154953" y="1652336"/>
            <a:ext cx="9438285" cy="4800222"/>
          </a:xfrm>
        </p:spPr>
        <p:txBody>
          <a:bodyPr anchor="t" anchorCtr="0">
            <a:normAutofit/>
          </a:bodyPr>
          <a:lstStyle/>
          <a:p>
            <a:endParaRPr lang="en-GB" sz="1200" dirty="0"/>
          </a:p>
          <a:p>
            <a:r>
              <a:rPr lang="en-GB" sz="3800" b="1" dirty="0"/>
              <a:t>Data Processor </a:t>
            </a:r>
          </a:p>
          <a:p>
            <a:r>
              <a:rPr lang="en-GB" sz="3200" dirty="0"/>
              <a:t>This essentially means a</a:t>
            </a:r>
            <a:r>
              <a:rPr lang="en-GB" sz="3800" b="1" dirty="0"/>
              <a:t> </a:t>
            </a:r>
            <a:r>
              <a:rPr lang="en-GB" sz="3200" b="1" i="1" dirty="0"/>
              <a:t>third party</a:t>
            </a:r>
            <a:r>
              <a:rPr lang="en-GB" sz="3200" dirty="0"/>
              <a:t> e.g. </a:t>
            </a:r>
          </a:p>
          <a:p>
            <a:pPr marL="342900" indent="-342900">
              <a:buClrTx/>
              <a:buFont typeface="Arial" panose="020B0604020202020204" pitchFamily="34" charset="0"/>
              <a:buChar char="•"/>
            </a:pPr>
            <a:r>
              <a:rPr lang="en-GB" sz="3200" dirty="0"/>
              <a:t>IT provider (e.g. cloud storage)</a:t>
            </a:r>
          </a:p>
          <a:p>
            <a:pPr marL="342900" indent="-342900">
              <a:buClrTx/>
              <a:buFont typeface="Arial" panose="020B0604020202020204" pitchFamily="34" charset="0"/>
              <a:buChar char="•"/>
            </a:pPr>
            <a:r>
              <a:rPr lang="en-GB" sz="3200" dirty="0"/>
              <a:t>Payroll provider</a:t>
            </a:r>
          </a:p>
          <a:p>
            <a:endParaRPr lang="en-GB" sz="3200" b="1" dirty="0"/>
          </a:p>
        </p:txBody>
      </p:sp>
    </p:spTree>
    <p:extLst>
      <p:ext uri="{BB962C8B-B14F-4D97-AF65-F5344CB8AC3E}">
        <p14:creationId xmlns:p14="http://schemas.microsoft.com/office/powerpoint/2010/main" val="3986641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22" y="365126"/>
            <a:ext cx="10301377" cy="993028"/>
          </a:xfrm>
        </p:spPr>
        <p:txBody>
          <a:bodyPr/>
          <a:lstStyle/>
          <a:p>
            <a:r>
              <a:rPr lang="en-GB" b="1" dirty="0">
                <a:solidFill>
                  <a:schemeClr val="accent1">
                    <a:lumMod val="60000"/>
                    <a:lumOff val="40000"/>
                  </a:schemeClr>
                </a:solidFill>
              </a:rPr>
              <a:t>2. Essential terminology </a:t>
            </a:r>
          </a:p>
        </p:txBody>
      </p:sp>
      <p:sp>
        <p:nvSpPr>
          <p:cNvPr id="5" name="Content Placeholder 4"/>
          <p:cNvSpPr>
            <a:spLocks noGrp="1"/>
          </p:cNvSpPr>
          <p:nvPr>
            <p:ph idx="1"/>
          </p:nvPr>
        </p:nvSpPr>
        <p:spPr>
          <a:xfrm>
            <a:off x="838200" y="1469930"/>
            <a:ext cx="10515600" cy="4656549"/>
          </a:xfrm>
        </p:spPr>
        <p:txBody>
          <a:bodyPr>
            <a:normAutofit/>
          </a:bodyPr>
          <a:lstStyle/>
          <a:p>
            <a:r>
              <a:rPr lang="en-GB" sz="2800" b="1" dirty="0"/>
              <a:t>GDPR requires a Processor to:</a:t>
            </a:r>
          </a:p>
          <a:p>
            <a:pPr lvl="1">
              <a:buClrTx/>
              <a:buFont typeface="Arial" panose="020B0604020202020204" pitchFamily="34" charset="0"/>
              <a:buChar char="•"/>
            </a:pPr>
            <a:r>
              <a:rPr lang="en-GB" sz="2800" dirty="0"/>
              <a:t>Act only on documented instruction and  use the personal data for agreed purposes.</a:t>
            </a:r>
          </a:p>
          <a:p>
            <a:pPr lvl="1">
              <a:buClrTx/>
              <a:buFont typeface="Arial" panose="020B0604020202020204" pitchFamily="34" charset="0"/>
              <a:buChar char="•"/>
            </a:pPr>
            <a:r>
              <a:rPr lang="en-GB" sz="2800" dirty="0"/>
              <a:t>Persons authorised to access under obligation of confidentiality.</a:t>
            </a:r>
          </a:p>
          <a:p>
            <a:pPr lvl="1">
              <a:buClrTx/>
              <a:buFont typeface="Arial" panose="020B0604020202020204" pitchFamily="34" charset="0"/>
              <a:buChar char="•"/>
            </a:pPr>
            <a:r>
              <a:rPr lang="en-GB" sz="2800" dirty="0"/>
              <a:t>Assist with Data Subject Rights, Data breaches</a:t>
            </a:r>
          </a:p>
          <a:p>
            <a:pPr lvl="1">
              <a:buClrTx/>
              <a:buFont typeface="Arial" panose="020B0604020202020204" pitchFamily="34" charset="0"/>
              <a:buChar char="•"/>
            </a:pPr>
            <a:r>
              <a:rPr lang="en-GB" sz="2800" dirty="0"/>
              <a:t>Return or delete Personal Data when service ends.</a:t>
            </a:r>
          </a:p>
          <a:p>
            <a:pPr lvl="1">
              <a:buClrTx/>
              <a:buFont typeface="Arial" panose="020B0604020202020204" pitchFamily="34" charset="0"/>
              <a:buChar char="•"/>
            </a:pPr>
            <a:r>
              <a:rPr lang="en-GB" sz="2800" dirty="0"/>
              <a:t>Demonstrate compliance</a:t>
            </a:r>
            <a:endParaRPr lang="en-GB" sz="2000" dirty="0"/>
          </a:p>
        </p:txBody>
      </p:sp>
    </p:spTree>
    <p:extLst>
      <p:ext uri="{BB962C8B-B14F-4D97-AF65-F5344CB8AC3E}">
        <p14:creationId xmlns:p14="http://schemas.microsoft.com/office/powerpoint/2010/main" val="1959126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308811"/>
            <a:ext cx="8825659" cy="846221"/>
          </a:xfrm>
        </p:spPr>
        <p:txBody>
          <a:bodyPr/>
          <a:lstStyle/>
          <a:p>
            <a:r>
              <a:rPr lang="en-GB" b="1" dirty="0">
                <a:solidFill>
                  <a:schemeClr val="accent1">
                    <a:lumMod val="60000"/>
                    <a:lumOff val="40000"/>
                  </a:schemeClr>
                </a:solidFill>
              </a:rPr>
              <a:t>2. Essential terminology</a:t>
            </a:r>
          </a:p>
        </p:txBody>
      </p:sp>
      <p:sp>
        <p:nvSpPr>
          <p:cNvPr id="3" name="Text Placeholder 2"/>
          <p:cNvSpPr>
            <a:spLocks noGrp="1"/>
          </p:cNvSpPr>
          <p:nvPr>
            <p:ph type="body" sz="half" idx="2"/>
          </p:nvPr>
        </p:nvSpPr>
        <p:spPr>
          <a:xfrm>
            <a:off x="1154953" y="1652336"/>
            <a:ext cx="8825659" cy="4785039"/>
          </a:xfrm>
        </p:spPr>
        <p:txBody>
          <a:bodyPr anchor="t" anchorCtr="0">
            <a:noAutofit/>
          </a:bodyPr>
          <a:lstStyle/>
          <a:p>
            <a:r>
              <a:rPr lang="en-GB" sz="2800" b="1" dirty="0"/>
              <a:t>Processing</a:t>
            </a:r>
          </a:p>
          <a:p>
            <a:r>
              <a:rPr lang="en-GB" sz="2800" dirty="0"/>
              <a:t>… any operation or set of operations performed on personal data or sets of personal data whether or not by automated means, such as collection, recording, organisation, structuring, storage, adaption or alteration, retrieval, consultation, use, disclosure by transmission, dissemination or otherwise making available, alignment or combination, restriction, erasure or destruction.</a:t>
            </a:r>
          </a:p>
          <a:p>
            <a:r>
              <a:rPr lang="en-GB" sz="2800" i="1" dirty="0"/>
              <a:t>…basically it is anything at all you do with the data</a:t>
            </a:r>
          </a:p>
        </p:txBody>
      </p:sp>
    </p:spTree>
    <p:extLst>
      <p:ext uri="{BB962C8B-B14F-4D97-AF65-F5344CB8AC3E}">
        <p14:creationId xmlns:p14="http://schemas.microsoft.com/office/powerpoint/2010/main" val="469605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308811"/>
            <a:ext cx="8825659" cy="846221"/>
          </a:xfrm>
        </p:spPr>
        <p:txBody>
          <a:bodyPr/>
          <a:lstStyle/>
          <a:p>
            <a:r>
              <a:rPr lang="en-GB" b="1" dirty="0">
                <a:solidFill>
                  <a:schemeClr val="accent1">
                    <a:lumMod val="60000"/>
                    <a:lumOff val="40000"/>
                  </a:schemeClr>
                </a:solidFill>
              </a:rPr>
              <a:t>2. Essential terminology</a:t>
            </a:r>
          </a:p>
        </p:txBody>
      </p:sp>
      <p:sp>
        <p:nvSpPr>
          <p:cNvPr id="3" name="Text Placeholder 2"/>
          <p:cNvSpPr>
            <a:spLocks noGrp="1"/>
          </p:cNvSpPr>
          <p:nvPr>
            <p:ph type="body" sz="half" idx="2"/>
          </p:nvPr>
        </p:nvSpPr>
        <p:spPr>
          <a:xfrm>
            <a:off x="1154953" y="1652336"/>
            <a:ext cx="9438285" cy="4800222"/>
          </a:xfrm>
        </p:spPr>
        <p:txBody>
          <a:bodyPr anchor="t" anchorCtr="0">
            <a:normAutofit/>
          </a:bodyPr>
          <a:lstStyle/>
          <a:p>
            <a:endParaRPr lang="en-GB" sz="1200" dirty="0"/>
          </a:p>
          <a:p>
            <a:pPr marL="342900" indent="-342900">
              <a:buClrTx/>
              <a:buFont typeface="Arial" panose="020B0604020202020204" pitchFamily="34" charset="0"/>
              <a:buChar char="•"/>
            </a:pPr>
            <a:r>
              <a:rPr lang="en-GB" sz="3200" dirty="0"/>
              <a:t>Personal Data (including Special Data)</a:t>
            </a:r>
          </a:p>
          <a:p>
            <a:pPr marL="342900" indent="-342900">
              <a:buClrTx/>
              <a:buFont typeface="Arial" panose="020B0604020202020204" pitchFamily="34" charset="0"/>
              <a:buChar char="•"/>
            </a:pPr>
            <a:r>
              <a:rPr lang="en-GB" sz="3200" dirty="0"/>
              <a:t>Data Subject</a:t>
            </a:r>
          </a:p>
          <a:p>
            <a:pPr marL="342900" indent="-342900">
              <a:buClrTx/>
              <a:buFont typeface="Arial" panose="020B0604020202020204" pitchFamily="34" charset="0"/>
              <a:buChar char="•"/>
            </a:pPr>
            <a:r>
              <a:rPr lang="en-GB" sz="3200" dirty="0"/>
              <a:t>Data Controller</a:t>
            </a:r>
          </a:p>
          <a:p>
            <a:pPr marL="342900" indent="-342900">
              <a:buClrTx/>
              <a:buFont typeface="Arial" panose="020B0604020202020204" pitchFamily="34" charset="0"/>
              <a:buChar char="•"/>
            </a:pPr>
            <a:r>
              <a:rPr lang="en-GB" sz="3200" dirty="0"/>
              <a:t>Data Processor</a:t>
            </a:r>
          </a:p>
          <a:p>
            <a:pPr marL="342900" indent="-342900">
              <a:buClrTx/>
              <a:buFont typeface="Arial" panose="020B0604020202020204" pitchFamily="34" charset="0"/>
              <a:buChar char="•"/>
            </a:pPr>
            <a:r>
              <a:rPr lang="en-GB" sz="3200" dirty="0"/>
              <a:t>Data Processing</a:t>
            </a:r>
          </a:p>
          <a:p>
            <a:endParaRPr lang="en-GB" sz="3200" b="1" dirty="0"/>
          </a:p>
        </p:txBody>
      </p:sp>
    </p:spTree>
    <p:extLst>
      <p:ext uri="{BB962C8B-B14F-4D97-AF65-F5344CB8AC3E}">
        <p14:creationId xmlns:p14="http://schemas.microsoft.com/office/powerpoint/2010/main" val="3086935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a:bodyPr>
          <a:lstStyle/>
          <a:p>
            <a:r>
              <a:rPr lang="en-GB" sz="4000" dirty="0"/>
              <a:t>3. Principles under GDPR </a:t>
            </a:r>
            <a:r>
              <a:rPr lang="en-GB" sz="2000" dirty="0"/>
              <a:t>(Article 5)</a:t>
            </a:r>
            <a:endParaRPr lang="en-US" sz="4000" dirty="0">
              <a:latin typeface="Arial" charset="0"/>
              <a:ea typeface="Arial" charset="0"/>
              <a:cs typeface="Arial" charset="0"/>
            </a:endParaRPr>
          </a:p>
        </p:txBody>
      </p:sp>
      <p:graphicFrame>
        <p:nvGraphicFramePr>
          <p:cNvPr id="4" name="Diagram 3"/>
          <p:cNvGraphicFramePr/>
          <p:nvPr>
            <p:extLst>
              <p:ext uri="{D42A27DB-BD31-4B8C-83A1-F6EECF244321}">
                <p14:modId xmlns:p14="http://schemas.microsoft.com/office/powerpoint/2010/main" val="1523264478"/>
              </p:ext>
            </p:extLst>
          </p:nvPr>
        </p:nvGraphicFramePr>
        <p:xfrm>
          <a:off x="1426563" y="1468578"/>
          <a:ext cx="8127340" cy="3402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1426563" y="4871545"/>
            <a:ext cx="8127340" cy="617941"/>
            <a:chOff x="2793773" y="1263508"/>
            <a:chExt cx="2539793" cy="2088841"/>
          </a:xfrm>
          <a:solidFill>
            <a:schemeClr val="accent5">
              <a:lumMod val="75000"/>
            </a:schemeClr>
          </a:solidFill>
        </p:grpSpPr>
        <p:sp>
          <p:nvSpPr>
            <p:cNvPr id="6" name="Rectangle 5"/>
            <p:cNvSpPr/>
            <p:nvPr/>
          </p:nvSpPr>
          <p:spPr>
            <a:xfrm>
              <a:off x="2793773" y="1828473"/>
              <a:ext cx="2539793" cy="1523876"/>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TextBox 6"/>
            <p:cNvSpPr txBox="1"/>
            <p:nvPr/>
          </p:nvSpPr>
          <p:spPr>
            <a:xfrm>
              <a:off x="2793773" y="1263508"/>
              <a:ext cx="2539793" cy="15238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accountability</a:t>
              </a:r>
            </a:p>
          </p:txBody>
        </p:sp>
      </p:grpSp>
      <p:sp>
        <p:nvSpPr>
          <p:cNvPr id="8" name="TextBox 7"/>
          <p:cNvSpPr txBox="1"/>
          <p:nvPr/>
        </p:nvSpPr>
        <p:spPr>
          <a:xfrm>
            <a:off x="1426563" y="5646698"/>
            <a:ext cx="8127340" cy="583325"/>
          </a:xfrm>
          <a:prstGeom prst="rect">
            <a:avLst/>
          </a:prstGeom>
          <a:solidFill>
            <a:schemeClr val="accent5">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governance</a:t>
            </a:r>
          </a:p>
        </p:txBody>
      </p:sp>
    </p:spTree>
    <p:extLst>
      <p:ext uri="{BB962C8B-B14F-4D97-AF65-F5344CB8AC3E}">
        <p14:creationId xmlns:p14="http://schemas.microsoft.com/office/powerpoint/2010/main" val="384807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6451A166-9FFC-43A8-AD45-28CE5C542B04}"/>
                                            </p:graphicEl>
                                          </p:spTgt>
                                        </p:tgtEl>
                                        <p:attrNameLst>
                                          <p:attrName>style.visibility</p:attrName>
                                        </p:attrNameLst>
                                      </p:cBhvr>
                                      <p:to>
                                        <p:strVal val="visible"/>
                                      </p:to>
                                    </p:set>
                                    <p:animEffect transition="in" filter="wipe(left)">
                                      <p:cBhvr>
                                        <p:cTn id="7" dur="500"/>
                                        <p:tgtEl>
                                          <p:spTgt spid="4">
                                            <p:graphicEl>
                                              <a:dgm id="{6451A166-9FFC-43A8-AD45-28CE5C542B0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A3018E80-E642-4949-BF9C-B0341B45AE97}"/>
                                            </p:graphicEl>
                                          </p:spTgt>
                                        </p:tgtEl>
                                        <p:attrNameLst>
                                          <p:attrName>style.visibility</p:attrName>
                                        </p:attrNameLst>
                                      </p:cBhvr>
                                      <p:to>
                                        <p:strVal val="visible"/>
                                      </p:to>
                                    </p:set>
                                    <p:animEffect transition="in" filter="wipe(left)">
                                      <p:cBhvr>
                                        <p:cTn id="12" dur="500"/>
                                        <p:tgtEl>
                                          <p:spTgt spid="4">
                                            <p:graphicEl>
                                              <a:dgm id="{A3018E80-E642-4949-BF9C-B0341B45AE9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dgm id="{62F97BBB-D197-4468-B47B-B21A0E54B48E}"/>
                                            </p:graphicEl>
                                          </p:spTgt>
                                        </p:tgtEl>
                                        <p:attrNameLst>
                                          <p:attrName>style.visibility</p:attrName>
                                        </p:attrNameLst>
                                      </p:cBhvr>
                                      <p:to>
                                        <p:strVal val="visible"/>
                                      </p:to>
                                    </p:set>
                                    <p:animEffect transition="in" filter="wipe(left)">
                                      <p:cBhvr>
                                        <p:cTn id="17" dur="500"/>
                                        <p:tgtEl>
                                          <p:spTgt spid="4">
                                            <p:graphicEl>
                                              <a:dgm id="{62F97BBB-D197-4468-B47B-B21A0E54B48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dgm id="{35DCFE44-066B-4A09-970C-73393C2ABE39}"/>
                                            </p:graphicEl>
                                          </p:spTgt>
                                        </p:tgtEl>
                                        <p:attrNameLst>
                                          <p:attrName>style.visibility</p:attrName>
                                        </p:attrNameLst>
                                      </p:cBhvr>
                                      <p:to>
                                        <p:strVal val="visible"/>
                                      </p:to>
                                    </p:set>
                                    <p:animEffect transition="in" filter="wipe(left)">
                                      <p:cBhvr>
                                        <p:cTn id="22" dur="500"/>
                                        <p:tgtEl>
                                          <p:spTgt spid="4">
                                            <p:graphicEl>
                                              <a:dgm id="{35DCFE44-066B-4A09-970C-73393C2ABE3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graphicEl>
                                              <a:dgm id="{1C5DE4CE-F3E1-4286-9A17-43F6CC466D06}"/>
                                            </p:graphicEl>
                                          </p:spTgt>
                                        </p:tgtEl>
                                        <p:attrNameLst>
                                          <p:attrName>style.visibility</p:attrName>
                                        </p:attrNameLst>
                                      </p:cBhvr>
                                      <p:to>
                                        <p:strVal val="visible"/>
                                      </p:to>
                                    </p:set>
                                    <p:animEffect transition="in" filter="wipe(left)">
                                      <p:cBhvr>
                                        <p:cTn id="27" dur="500"/>
                                        <p:tgtEl>
                                          <p:spTgt spid="4">
                                            <p:graphicEl>
                                              <a:dgm id="{1C5DE4CE-F3E1-4286-9A17-43F6CC466D0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graphicEl>
                                              <a:dgm id="{85AF2983-C073-4A9C-BCE4-14B877AC2C8F}"/>
                                            </p:graphicEl>
                                          </p:spTgt>
                                        </p:tgtEl>
                                        <p:attrNameLst>
                                          <p:attrName>style.visibility</p:attrName>
                                        </p:attrNameLst>
                                      </p:cBhvr>
                                      <p:to>
                                        <p:strVal val="visible"/>
                                      </p:to>
                                    </p:set>
                                    <p:animEffect transition="in" filter="wipe(left)">
                                      <p:cBhvr>
                                        <p:cTn id="32" dur="500"/>
                                        <p:tgtEl>
                                          <p:spTgt spid="4">
                                            <p:graphicEl>
                                              <a:dgm id="{85AF2983-C073-4A9C-BCE4-14B877AC2C8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343" y="378124"/>
            <a:ext cx="9338667" cy="864080"/>
          </a:xfrm>
        </p:spPr>
        <p:txBody>
          <a:bodyPr/>
          <a:lstStyle/>
          <a:p>
            <a:r>
              <a:rPr lang="en-GB" b="1" dirty="0">
                <a:solidFill>
                  <a:schemeClr val="accent1">
                    <a:lumMod val="60000"/>
                    <a:lumOff val="40000"/>
                  </a:schemeClr>
                </a:solidFill>
              </a:rPr>
              <a:t>Format for the evening</a:t>
            </a:r>
            <a:endParaRPr lang="en-GB" b="1"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3" name="Text Placeholder 2"/>
          <p:cNvSpPr>
            <a:spLocks noGrp="1"/>
          </p:cNvSpPr>
          <p:nvPr>
            <p:ph type="body" sz="half" idx="2"/>
          </p:nvPr>
        </p:nvSpPr>
        <p:spPr>
          <a:xfrm>
            <a:off x="569343" y="1742536"/>
            <a:ext cx="10990053" cy="3864634"/>
          </a:xfrm>
        </p:spPr>
        <p:txBody>
          <a:bodyPr anchor="t">
            <a:noAutofit/>
          </a:bodyPr>
          <a:lstStyle/>
          <a:p>
            <a:pPr marL="457200" indent="-457200">
              <a:spcBef>
                <a:spcPts val="0"/>
              </a:spcBef>
              <a:spcAft>
                <a:spcPts val="1200"/>
              </a:spcAft>
              <a:buClrTx/>
              <a:buSzPct val="90000"/>
              <a:buFont typeface="Arial" panose="020B0604020202020204" pitchFamily="34" charset="0"/>
              <a:buChar char="•"/>
            </a:pPr>
            <a:r>
              <a:rPr lang="en-GB" sz="2800" dirty="0"/>
              <a:t>Opening</a:t>
            </a:r>
          </a:p>
          <a:p>
            <a:pPr marL="457200" indent="-457200">
              <a:spcBef>
                <a:spcPts val="0"/>
              </a:spcBef>
              <a:spcAft>
                <a:spcPts val="1200"/>
              </a:spcAft>
              <a:buClrTx/>
              <a:buSzPct val="90000"/>
              <a:buFont typeface="Arial" panose="020B0604020202020204" pitchFamily="34" charset="0"/>
              <a:buChar char="•"/>
            </a:pPr>
            <a:r>
              <a:rPr lang="en-GB" sz="2800" dirty="0"/>
              <a:t>Welcome and introduction</a:t>
            </a:r>
          </a:p>
          <a:p>
            <a:pPr marL="457200" indent="-457200">
              <a:spcBef>
                <a:spcPts val="0"/>
              </a:spcBef>
              <a:spcAft>
                <a:spcPts val="1200"/>
              </a:spcAft>
              <a:buClrTx/>
              <a:buSzPct val="90000"/>
              <a:buFont typeface="Arial" panose="020B0604020202020204" pitchFamily="34" charset="0"/>
              <a:buChar char="•"/>
            </a:pPr>
            <a:r>
              <a:rPr lang="en-GB" sz="2800" dirty="0"/>
              <a:t>Overview of GDPR</a:t>
            </a:r>
          </a:p>
          <a:p>
            <a:pPr marL="457200" indent="-457200">
              <a:spcBef>
                <a:spcPts val="0"/>
              </a:spcBef>
              <a:spcAft>
                <a:spcPts val="1200"/>
              </a:spcAft>
              <a:buClrTx/>
              <a:buSzPct val="90000"/>
              <a:buFont typeface="Arial" panose="020B0604020202020204" pitchFamily="34" charset="0"/>
              <a:buChar char="•"/>
            </a:pPr>
            <a:r>
              <a:rPr lang="en-GB" sz="2800" dirty="0"/>
              <a:t>Key actions and support for Congregations and Presbyteries</a:t>
            </a:r>
          </a:p>
          <a:p>
            <a:pPr marL="457200" indent="-457200">
              <a:spcBef>
                <a:spcPts val="0"/>
              </a:spcBef>
              <a:spcAft>
                <a:spcPts val="1200"/>
              </a:spcAft>
              <a:buClrTx/>
              <a:buSzPct val="90000"/>
              <a:buFont typeface="Arial" panose="020B0604020202020204" pitchFamily="34" charset="0"/>
              <a:buChar char="•"/>
            </a:pPr>
            <a:r>
              <a:rPr lang="en-GB" sz="2800" dirty="0"/>
              <a:t>Questions</a:t>
            </a:r>
          </a:p>
          <a:p>
            <a:pPr marL="457200" indent="-457200">
              <a:spcBef>
                <a:spcPts val="0"/>
              </a:spcBef>
              <a:spcAft>
                <a:spcPts val="1200"/>
              </a:spcAft>
              <a:buClrTx/>
              <a:buSzPct val="90000"/>
              <a:buFont typeface="Arial" panose="020B0604020202020204" pitchFamily="34" charset="0"/>
              <a:buChar char="•"/>
            </a:pPr>
            <a:r>
              <a:rPr lang="en-GB" sz="2800" dirty="0"/>
              <a:t>Benediction</a:t>
            </a:r>
          </a:p>
        </p:txBody>
      </p:sp>
    </p:spTree>
    <p:extLst>
      <p:ext uri="{BB962C8B-B14F-4D97-AF65-F5344CB8AC3E}">
        <p14:creationId xmlns:p14="http://schemas.microsoft.com/office/powerpoint/2010/main" val="351573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fontScale="90000"/>
          </a:bodyPr>
          <a:lstStyle/>
          <a:p>
            <a:r>
              <a:rPr lang="en-GB" sz="4000" dirty="0"/>
              <a:t>3. Principles under GDPR </a:t>
            </a:r>
            <a:r>
              <a:rPr lang="en-GB" sz="2000" dirty="0"/>
              <a:t>(Article 5)</a:t>
            </a:r>
            <a:br>
              <a:rPr lang="en-GB" sz="2000" dirty="0"/>
            </a:br>
            <a:r>
              <a:rPr lang="en-US" sz="2000" dirty="0"/>
              <a:t>The Lawfulness and Transparency Principle</a:t>
            </a:r>
            <a:endParaRPr lang="en-US" sz="4000" dirty="0">
              <a:latin typeface="Arial" charset="0"/>
              <a:ea typeface="Arial" charset="0"/>
              <a:cs typeface="Arial" charset="0"/>
            </a:endParaRPr>
          </a:p>
        </p:txBody>
      </p:sp>
      <p:graphicFrame>
        <p:nvGraphicFramePr>
          <p:cNvPr id="4" name="Diagram 3"/>
          <p:cNvGraphicFramePr/>
          <p:nvPr>
            <p:extLst>
              <p:ext uri="{D42A27DB-BD31-4B8C-83A1-F6EECF244321}">
                <p14:modId xmlns:p14="http://schemas.microsoft.com/office/powerpoint/2010/main" val="2068170590"/>
              </p:ext>
            </p:extLst>
          </p:nvPr>
        </p:nvGraphicFramePr>
        <p:xfrm>
          <a:off x="1154954" y="1488457"/>
          <a:ext cx="8127340" cy="797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 Placeholder 2"/>
          <p:cNvSpPr>
            <a:spLocks noGrp="1"/>
          </p:cNvSpPr>
          <p:nvPr>
            <p:ph type="body" sz="half" idx="2"/>
          </p:nvPr>
        </p:nvSpPr>
        <p:spPr>
          <a:xfrm>
            <a:off x="1154954" y="2716842"/>
            <a:ext cx="8825659" cy="3502642"/>
          </a:xfrm>
        </p:spPr>
        <p:txBody>
          <a:bodyPr anchor="t">
            <a:normAutofit/>
          </a:bodyPr>
          <a:lstStyle/>
          <a:p>
            <a:r>
              <a:rPr lang="en-GB" sz="2800" dirty="0"/>
              <a:t>processed </a:t>
            </a:r>
            <a:r>
              <a:rPr lang="en-GB" sz="2800" b="1" dirty="0"/>
              <a:t>lawfully, fairly and in a transparent manner </a:t>
            </a:r>
            <a:r>
              <a:rPr lang="en-GB" sz="2800" dirty="0"/>
              <a:t>in relation to individuals</a:t>
            </a:r>
          </a:p>
          <a:p>
            <a:endParaRPr lang="en-GB" sz="2800" dirty="0"/>
          </a:p>
          <a:p>
            <a:r>
              <a:rPr lang="en-GB" sz="2800" i="1" dirty="0"/>
              <a:t>[</a:t>
            </a:r>
            <a:r>
              <a:rPr lang="en-GB" sz="2400" i="1" dirty="0"/>
              <a:t>To be used lawfully you must be able to rely on at least one of six legal bases for processing i.e. there must be a legitimate reason for us processing someone’s personal data</a:t>
            </a:r>
            <a:r>
              <a:rPr lang="en-GB" sz="2800" i="1" dirty="0"/>
              <a:t>]</a:t>
            </a:r>
            <a:endParaRPr lang="en-US" sz="2400" dirty="0"/>
          </a:p>
        </p:txBody>
      </p:sp>
    </p:spTree>
    <p:extLst>
      <p:ext uri="{BB962C8B-B14F-4D97-AF65-F5344CB8AC3E}">
        <p14:creationId xmlns:p14="http://schemas.microsoft.com/office/powerpoint/2010/main" val="2298963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fontScale="90000"/>
          </a:bodyPr>
          <a:lstStyle/>
          <a:p>
            <a:r>
              <a:rPr lang="en-GB" sz="4000" dirty="0"/>
              <a:t>3. Principles under GDPR </a:t>
            </a:r>
            <a:r>
              <a:rPr lang="en-GB" sz="2000" dirty="0"/>
              <a:t>(Article 5)</a:t>
            </a:r>
            <a:br>
              <a:rPr lang="en-GB" sz="2000" dirty="0"/>
            </a:br>
            <a:r>
              <a:rPr lang="en-GB" sz="2000" dirty="0"/>
              <a:t>The Purpose Limitation Principle</a:t>
            </a:r>
            <a:br>
              <a:rPr lang="en-GB" sz="2000" dirty="0"/>
            </a:br>
            <a:endParaRPr lang="en-US" sz="4000" dirty="0">
              <a:latin typeface="Arial" charset="0"/>
              <a:ea typeface="Arial" charset="0"/>
              <a:cs typeface="Arial" charset="0"/>
            </a:endParaRPr>
          </a:p>
        </p:txBody>
      </p:sp>
      <p:sp>
        <p:nvSpPr>
          <p:cNvPr id="10" name="Text Placeholder 2"/>
          <p:cNvSpPr>
            <a:spLocks noGrp="1"/>
          </p:cNvSpPr>
          <p:nvPr>
            <p:ph type="body" sz="half" idx="2"/>
          </p:nvPr>
        </p:nvSpPr>
        <p:spPr>
          <a:xfrm>
            <a:off x="1154954" y="2716842"/>
            <a:ext cx="8825659" cy="3859804"/>
          </a:xfrm>
        </p:spPr>
        <p:txBody>
          <a:bodyPr anchor="t">
            <a:normAutofit fontScale="92500" lnSpcReduction="10000"/>
          </a:bodyPr>
          <a:lstStyle/>
          <a:p>
            <a:r>
              <a:rPr lang="en-GB" sz="2800" dirty="0"/>
              <a:t>Collected for </a:t>
            </a:r>
            <a:r>
              <a:rPr lang="en-GB" sz="2800" b="1" dirty="0"/>
              <a:t>specified, explicit and legitimate purposes </a:t>
            </a:r>
            <a:r>
              <a:rPr lang="en-GB" sz="2800" dirty="0"/>
              <a:t>and not further processed in a manner that is incompatible with those stated purposes; </a:t>
            </a:r>
            <a:r>
              <a:rPr lang="en-GB" sz="2200" i="1" dirty="0"/>
              <a:t>further processing for archiving purposes in the public interest or for scientific, historical research or statistical purposes shall not be considered incompatible with the initial purpose.</a:t>
            </a:r>
            <a:endParaRPr lang="en-GB" sz="2600" i="1" dirty="0"/>
          </a:p>
          <a:p>
            <a:endParaRPr lang="en-GB" sz="2800" dirty="0"/>
          </a:p>
          <a:p>
            <a:r>
              <a:rPr lang="en-GB" sz="2800" i="1" dirty="0"/>
              <a:t>[Need to be clear about reason for collecting personal information and ensure it is only used for that purpose]</a:t>
            </a:r>
            <a:endParaRPr lang="en-US" sz="2800" i="1" dirty="0"/>
          </a:p>
        </p:txBody>
      </p:sp>
      <p:sp>
        <p:nvSpPr>
          <p:cNvPr id="6" name="Rectangle 5"/>
          <p:cNvSpPr/>
          <p:nvPr/>
        </p:nvSpPr>
        <p:spPr>
          <a:xfrm>
            <a:off x="1154955" y="1355097"/>
            <a:ext cx="8605272" cy="970660"/>
          </a:xfrm>
          <a:prstGeom prst="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sz="3200" b="1" dirty="0"/>
              <a:t>Used appropriately</a:t>
            </a:r>
          </a:p>
        </p:txBody>
      </p:sp>
    </p:spTree>
    <p:extLst>
      <p:ext uri="{BB962C8B-B14F-4D97-AF65-F5344CB8AC3E}">
        <p14:creationId xmlns:p14="http://schemas.microsoft.com/office/powerpoint/2010/main" val="2688750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fontScale="90000"/>
          </a:bodyPr>
          <a:lstStyle/>
          <a:p>
            <a:r>
              <a:rPr lang="en-GB" sz="4000" dirty="0"/>
              <a:t>3. Principles under GDPR </a:t>
            </a:r>
            <a:r>
              <a:rPr lang="en-GB" sz="2000" dirty="0"/>
              <a:t>(Article 5)</a:t>
            </a:r>
            <a:br>
              <a:rPr lang="en-GB" sz="2000" dirty="0"/>
            </a:br>
            <a:r>
              <a:rPr lang="en-GB" sz="2000" dirty="0"/>
              <a:t>The Data Minimisation Principle</a:t>
            </a:r>
            <a:br>
              <a:rPr lang="en-GB" sz="2000" dirty="0"/>
            </a:br>
            <a:endParaRPr lang="en-US" sz="4000" dirty="0">
              <a:latin typeface="Arial" charset="0"/>
              <a:ea typeface="Arial" charset="0"/>
              <a:cs typeface="Arial" charset="0"/>
            </a:endParaRPr>
          </a:p>
        </p:txBody>
      </p:sp>
      <p:sp>
        <p:nvSpPr>
          <p:cNvPr id="10" name="Text Placeholder 2"/>
          <p:cNvSpPr>
            <a:spLocks noGrp="1"/>
          </p:cNvSpPr>
          <p:nvPr>
            <p:ph type="body" sz="half" idx="2"/>
          </p:nvPr>
        </p:nvSpPr>
        <p:spPr>
          <a:xfrm>
            <a:off x="1154954" y="2716842"/>
            <a:ext cx="8825659" cy="3702246"/>
          </a:xfrm>
        </p:spPr>
        <p:txBody>
          <a:bodyPr anchor="t">
            <a:normAutofit fontScale="92500" lnSpcReduction="20000"/>
          </a:bodyPr>
          <a:lstStyle/>
          <a:p>
            <a:r>
              <a:rPr lang="en-GB" sz="2800" b="1" dirty="0"/>
              <a:t>adequate, relevant and limited to what is necessary </a:t>
            </a:r>
            <a:r>
              <a:rPr lang="en-GB" sz="2800" dirty="0"/>
              <a:t>in relation to the purposes for which they are processed.</a:t>
            </a:r>
          </a:p>
          <a:p>
            <a:endParaRPr lang="en-GB" sz="2800" dirty="0"/>
          </a:p>
          <a:p>
            <a:r>
              <a:rPr lang="en-GB" sz="2800" i="1" dirty="0"/>
              <a:t>[Don’t hold it if you can’t demonstrate a need]</a:t>
            </a:r>
          </a:p>
          <a:p>
            <a:endParaRPr lang="en-GB" sz="2800" i="1" dirty="0"/>
          </a:p>
          <a:p>
            <a:r>
              <a:rPr lang="en-GB" sz="2800" i="1" dirty="0"/>
              <a:t>[Only collect what information you need e.g. if you don’t need someone’s work phone number don’t collect it]</a:t>
            </a:r>
            <a:endParaRPr lang="en-US" sz="2800" i="1" dirty="0"/>
          </a:p>
        </p:txBody>
      </p:sp>
      <p:grpSp>
        <p:nvGrpSpPr>
          <p:cNvPr id="5" name="Group 4"/>
          <p:cNvGrpSpPr/>
          <p:nvPr/>
        </p:nvGrpSpPr>
        <p:grpSpPr>
          <a:xfrm>
            <a:off x="1154954" y="1329444"/>
            <a:ext cx="8684784" cy="874373"/>
            <a:chOff x="5587546" y="50617"/>
            <a:chExt cx="2539793" cy="1523876"/>
          </a:xfrm>
        </p:grpSpPr>
        <p:sp>
          <p:nvSpPr>
            <p:cNvPr id="7" name="Rectangle 6"/>
            <p:cNvSpPr/>
            <p:nvPr/>
          </p:nvSpPr>
          <p:spPr>
            <a:xfrm>
              <a:off x="5587546" y="50617"/>
              <a:ext cx="2539793" cy="1523876"/>
            </a:xfrm>
            <a:prstGeom prst="rect">
              <a:avLst/>
            </a:pr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TextBox 7"/>
            <p:cNvSpPr txBox="1"/>
            <p:nvPr/>
          </p:nvSpPr>
          <p:spPr>
            <a:xfrm>
              <a:off x="5587546" y="50617"/>
              <a:ext cx="2539793" cy="15238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3200" b="1" kern="1200" dirty="0"/>
                <a:t>used sparingly</a:t>
              </a:r>
            </a:p>
          </p:txBody>
        </p:sp>
      </p:grpSp>
    </p:spTree>
    <p:extLst>
      <p:ext uri="{BB962C8B-B14F-4D97-AF65-F5344CB8AC3E}">
        <p14:creationId xmlns:p14="http://schemas.microsoft.com/office/powerpoint/2010/main" val="1273248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fontScale="90000"/>
          </a:bodyPr>
          <a:lstStyle/>
          <a:p>
            <a:r>
              <a:rPr lang="en-GB" sz="4000" dirty="0"/>
              <a:t>3. Principles under GDPR </a:t>
            </a:r>
            <a:r>
              <a:rPr lang="en-GB" sz="2000" dirty="0"/>
              <a:t>(Article 5)</a:t>
            </a:r>
            <a:br>
              <a:rPr lang="en-GB" sz="2000" dirty="0"/>
            </a:br>
            <a:r>
              <a:rPr lang="en-GB" sz="2000" dirty="0"/>
              <a:t>The Accuracy Principle</a:t>
            </a:r>
            <a:endParaRPr lang="en-US" sz="4000" dirty="0">
              <a:latin typeface="Arial" charset="0"/>
              <a:ea typeface="Arial" charset="0"/>
              <a:cs typeface="Arial" charset="0"/>
            </a:endParaRPr>
          </a:p>
        </p:txBody>
      </p:sp>
      <p:sp>
        <p:nvSpPr>
          <p:cNvPr id="10" name="Text Placeholder 2"/>
          <p:cNvSpPr>
            <a:spLocks noGrp="1"/>
          </p:cNvSpPr>
          <p:nvPr>
            <p:ph type="body" sz="half" idx="2"/>
          </p:nvPr>
        </p:nvSpPr>
        <p:spPr>
          <a:xfrm>
            <a:off x="1154954" y="2716841"/>
            <a:ext cx="8825659" cy="3209825"/>
          </a:xfrm>
        </p:spPr>
        <p:txBody>
          <a:bodyPr anchor="t">
            <a:normAutofit fontScale="92500" lnSpcReduction="10000"/>
          </a:bodyPr>
          <a:lstStyle/>
          <a:p>
            <a:r>
              <a:rPr lang="en-GB" sz="2800" b="1" dirty="0"/>
              <a:t>accurate and, where necessary, kept up to date; </a:t>
            </a:r>
            <a:r>
              <a:rPr lang="en-GB" sz="2800" dirty="0"/>
              <a:t>every reasonable effort must be taken to ensure that personal data that is inaccurate having regard to the purposes for which is processed is erased or rectified without delay; </a:t>
            </a:r>
          </a:p>
          <a:p>
            <a:endParaRPr lang="en-GB" sz="2800" dirty="0"/>
          </a:p>
          <a:p>
            <a:r>
              <a:rPr lang="en-GB" sz="2800" i="1" dirty="0"/>
              <a:t>[Otherwise confidential information could, for example, go to the wrong address]</a:t>
            </a:r>
          </a:p>
        </p:txBody>
      </p:sp>
      <p:grpSp>
        <p:nvGrpSpPr>
          <p:cNvPr id="9" name="Group 8"/>
          <p:cNvGrpSpPr/>
          <p:nvPr/>
        </p:nvGrpSpPr>
        <p:grpSpPr>
          <a:xfrm>
            <a:off x="1154954" y="1329444"/>
            <a:ext cx="8486002" cy="953886"/>
            <a:chOff x="0" y="1649554"/>
            <a:chExt cx="2539793" cy="1523876"/>
          </a:xfrm>
        </p:grpSpPr>
        <p:sp>
          <p:nvSpPr>
            <p:cNvPr id="11" name="Rectangle 10"/>
            <p:cNvSpPr/>
            <p:nvPr/>
          </p:nvSpPr>
          <p:spPr>
            <a:xfrm>
              <a:off x="0" y="1649554"/>
              <a:ext cx="2539793" cy="1523876"/>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TextBox 11"/>
            <p:cNvSpPr txBox="1"/>
            <p:nvPr/>
          </p:nvSpPr>
          <p:spPr>
            <a:xfrm>
              <a:off x="0" y="1649554"/>
              <a:ext cx="2539793" cy="15238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3200" b="1" kern="1200" dirty="0"/>
                <a:t>accurate</a:t>
              </a:r>
            </a:p>
          </p:txBody>
        </p:sp>
      </p:grpSp>
    </p:spTree>
    <p:extLst>
      <p:ext uri="{BB962C8B-B14F-4D97-AF65-F5344CB8AC3E}">
        <p14:creationId xmlns:p14="http://schemas.microsoft.com/office/powerpoint/2010/main" val="3033051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fontScale="90000"/>
          </a:bodyPr>
          <a:lstStyle/>
          <a:p>
            <a:r>
              <a:rPr lang="en-GB" sz="4000" dirty="0"/>
              <a:t>3. Principles under GDPR </a:t>
            </a:r>
            <a:r>
              <a:rPr lang="en-GB" sz="2000" dirty="0"/>
              <a:t>(Article 5)</a:t>
            </a:r>
            <a:br>
              <a:rPr lang="en-GB" sz="2000" dirty="0"/>
            </a:br>
            <a:r>
              <a:rPr lang="en-GB" sz="2000" dirty="0"/>
              <a:t>The Storage Limitation Principle</a:t>
            </a:r>
            <a:endParaRPr lang="en-US" sz="4000" dirty="0">
              <a:latin typeface="Arial" charset="0"/>
              <a:ea typeface="Arial" charset="0"/>
              <a:cs typeface="Arial" charset="0"/>
            </a:endParaRPr>
          </a:p>
        </p:txBody>
      </p:sp>
      <p:sp>
        <p:nvSpPr>
          <p:cNvPr id="10" name="Text Placeholder 2"/>
          <p:cNvSpPr>
            <a:spLocks noGrp="1"/>
          </p:cNvSpPr>
          <p:nvPr>
            <p:ph type="body" sz="half" idx="2"/>
          </p:nvPr>
        </p:nvSpPr>
        <p:spPr>
          <a:xfrm>
            <a:off x="844062" y="2504662"/>
            <a:ext cx="10656276" cy="3578898"/>
          </a:xfrm>
        </p:spPr>
        <p:txBody>
          <a:bodyPr anchor="t">
            <a:noAutofit/>
          </a:bodyPr>
          <a:lstStyle/>
          <a:p>
            <a:r>
              <a:rPr lang="en-GB" sz="2600" dirty="0"/>
              <a:t>kept in a form which permits identification of data subjects </a:t>
            </a:r>
            <a:r>
              <a:rPr lang="en-GB" sz="2600" b="1" dirty="0"/>
              <a:t>for no longer than is necessary </a:t>
            </a:r>
            <a:r>
              <a:rPr lang="en-GB" sz="2000" dirty="0"/>
              <a:t>for the purposes for which the personal data is processed; personal data may be stored for longer periods insofar as it will be processed solely for archiving purposes in the public interest, or for scientific, historical research or statistical purposes subject to implementation of the appropriate technical and organisational measures required by the GDPR in order to safeguard the rights and freedoms of individuals</a:t>
            </a:r>
          </a:p>
          <a:p>
            <a:r>
              <a:rPr lang="en-GB" sz="2800" i="1" dirty="0"/>
              <a:t>[Clear out redundant personal data – data we no longer need or use for its original purpose]</a:t>
            </a:r>
          </a:p>
        </p:txBody>
      </p:sp>
      <p:grpSp>
        <p:nvGrpSpPr>
          <p:cNvPr id="7" name="Group 6"/>
          <p:cNvGrpSpPr/>
          <p:nvPr/>
        </p:nvGrpSpPr>
        <p:grpSpPr>
          <a:xfrm>
            <a:off x="1233459" y="1402245"/>
            <a:ext cx="8668648" cy="824120"/>
            <a:chOff x="2793773" y="1629683"/>
            <a:chExt cx="2539793" cy="1523876"/>
          </a:xfrm>
        </p:grpSpPr>
        <p:sp>
          <p:nvSpPr>
            <p:cNvPr id="8" name="Rectangle 7"/>
            <p:cNvSpPr/>
            <p:nvPr/>
          </p:nvSpPr>
          <p:spPr>
            <a:xfrm>
              <a:off x="2793773" y="1629683"/>
              <a:ext cx="2539793" cy="1523876"/>
            </a:xfrm>
            <a:prstGeom prst="rect">
              <a:avLst/>
            </a:prstGeom>
            <a:solidFill>
              <a:schemeClr val="accent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TextBox 12"/>
            <p:cNvSpPr txBox="1"/>
            <p:nvPr/>
          </p:nvSpPr>
          <p:spPr>
            <a:xfrm>
              <a:off x="2793773" y="1629683"/>
              <a:ext cx="2539793" cy="15238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3200" b="1" kern="1200" dirty="0"/>
                <a:t>not kept forever</a:t>
              </a:r>
            </a:p>
          </p:txBody>
        </p:sp>
      </p:grpSp>
    </p:spTree>
    <p:extLst>
      <p:ext uri="{BB962C8B-B14F-4D97-AF65-F5344CB8AC3E}">
        <p14:creationId xmlns:p14="http://schemas.microsoft.com/office/powerpoint/2010/main" val="1407133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fontScale="90000"/>
          </a:bodyPr>
          <a:lstStyle/>
          <a:p>
            <a:r>
              <a:rPr lang="en-GB" sz="4000" dirty="0"/>
              <a:t>3. Principles under GDPR </a:t>
            </a:r>
            <a:r>
              <a:rPr lang="en-GB" sz="2000" dirty="0"/>
              <a:t>(Article 5)</a:t>
            </a:r>
            <a:br>
              <a:rPr lang="en-GB" sz="2000" dirty="0"/>
            </a:br>
            <a:r>
              <a:rPr lang="en-US" sz="2000" dirty="0"/>
              <a:t>The Integrity and Confidentiality Principle</a:t>
            </a:r>
            <a:endParaRPr lang="en-US" sz="4000" dirty="0">
              <a:latin typeface="Arial" charset="0"/>
              <a:ea typeface="Arial" charset="0"/>
              <a:cs typeface="Arial" charset="0"/>
            </a:endParaRPr>
          </a:p>
        </p:txBody>
      </p:sp>
      <p:sp>
        <p:nvSpPr>
          <p:cNvPr id="10" name="Text Placeholder 2"/>
          <p:cNvSpPr>
            <a:spLocks noGrp="1"/>
          </p:cNvSpPr>
          <p:nvPr>
            <p:ph type="body" sz="half" idx="2"/>
          </p:nvPr>
        </p:nvSpPr>
        <p:spPr>
          <a:xfrm>
            <a:off x="1154954" y="2504661"/>
            <a:ext cx="9897359" cy="2385391"/>
          </a:xfrm>
        </p:spPr>
        <p:txBody>
          <a:bodyPr anchor="t">
            <a:noAutofit/>
          </a:bodyPr>
          <a:lstStyle/>
          <a:p>
            <a:r>
              <a:rPr lang="en-GB" sz="2800" dirty="0"/>
              <a:t>processed in a manner that ensures </a:t>
            </a:r>
            <a:r>
              <a:rPr lang="en-GB" sz="2800" b="1" dirty="0"/>
              <a:t>appropriate security of the personal data</a:t>
            </a:r>
            <a:r>
              <a:rPr lang="en-GB" sz="2800" dirty="0"/>
              <a:t>, including protection against unauthorised or unlawful processing and against accidental loss, destruction or damage, using appropriate technical or organisational measures.</a:t>
            </a:r>
          </a:p>
        </p:txBody>
      </p:sp>
      <p:sp>
        <p:nvSpPr>
          <p:cNvPr id="11" name="Rectangle 10"/>
          <p:cNvSpPr/>
          <p:nvPr/>
        </p:nvSpPr>
        <p:spPr>
          <a:xfrm>
            <a:off x="1154954" y="1382367"/>
            <a:ext cx="9102229" cy="863876"/>
          </a:xfrm>
          <a:prstGeom prst="rect">
            <a:avLst/>
          </a:pr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sz="3200" b="1" dirty="0"/>
              <a:t>secure</a:t>
            </a:r>
          </a:p>
        </p:txBody>
      </p:sp>
    </p:spTree>
    <p:extLst>
      <p:ext uri="{BB962C8B-B14F-4D97-AF65-F5344CB8AC3E}">
        <p14:creationId xmlns:p14="http://schemas.microsoft.com/office/powerpoint/2010/main" val="727439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fontScale="90000"/>
          </a:bodyPr>
          <a:lstStyle/>
          <a:p>
            <a:r>
              <a:rPr lang="en-GB" sz="4000" dirty="0"/>
              <a:t>3. Principles under GDPR </a:t>
            </a:r>
            <a:r>
              <a:rPr lang="en-GB" sz="2000" dirty="0"/>
              <a:t>(Article 5)</a:t>
            </a:r>
            <a:br>
              <a:rPr lang="en-GB" sz="2000" dirty="0"/>
            </a:br>
            <a:r>
              <a:rPr lang="en-US" sz="2000" dirty="0"/>
              <a:t>The Integrity and Confidentiality Principle3. </a:t>
            </a:r>
            <a:endParaRPr lang="en-US" sz="4000" dirty="0">
              <a:latin typeface="Arial" charset="0"/>
              <a:ea typeface="Arial" charset="0"/>
              <a:cs typeface="Arial" charset="0"/>
            </a:endParaRPr>
          </a:p>
        </p:txBody>
      </p:sp>
      <p:sp>
        <p:nvSpPr>
          <p:cNvPr id="10" name="Text Placeholder 2"/>
          <p:cNvSpPr>
            <a:spLocks noGrp="1"/>
          </p:cNvSpPr>
          <p:nvPr>
            <p:ph type="body" sz="half" idx="2"/>
          </p:nvPr>
        </p:nvSpPr>
        <p:spPr>
          <a:xfrm>
            <a:off x="422031" y="2504661"/>
            <a:ext cx="11588261" cy="4124739"/>
          </a:xfrm>
        </p:spPr>
        <p:txBody>
          <a:bodyPr anchor="t">
            <a:noAutofit/>
          </a:bodyPr>
          <a:lstStyle/>
          <a:p>
            <a:pPr lvl="1">
              <a:buClrTx/>
            </a:pPr>
            <a:r>
              <a:rPr lang="en-GB" sz="2400" dirty="0"/>
              <a:t>For example </a:t>
            </a:r>
          </a:p>
          <a:p>
            <a:pPr marL="896938" lvl="1" indent="-439738">
              <a:buClrTx/>
              <a:buFont typeface="Arial" panose="020B0604020202020204" pitchFamily="34" charset="0"/>
              <a:buChar char="•"/>
            </a:pPr>
            <a:r>
              <a:rPr lang="en-GB" sz="2400" dirty="0"/>
              <a:t>Passwords should be kept secure, should be strong, changed regularly</a:t>
            </a:r>
          </a:p>
          <a:p>
            <a:pPr marL="896938" lvl="1" indent="-439738">
              <a:buClrTx/>
              <a:buFont typeface="Arial" panose="020B0604020202020204" pitchFamily="34" charset="0"/>
              <a:buChar char="•"/>
            </a:pPr>
            <a:r>
              <a:rPr lang="en-GB" sz="2400" dirty="0"/>
              <a:t> Use bcc when emailing to a large number of people</a:t>
            </a:r>
          </a:p>
          <a:p>
            <a:pPr marL="896938" lvl="1" indent="-439738">
              <a:buClrTx/>
              <a:buFont typeface="Arial" panose="020B0604020202020204" pitchFamily="34" charset="0"/>
              <a:buChar char="•"/>
            </a:pPr>
            <a:r>
              <a:rPr lang="en-GB" sz="2400" dirty="0"/>
              <a:t> Confidential waste – shredded</a:t>
            </a:r>
          </a:p>
          <a:p>
            <a:pPr marL="896938" lvl="1" indent="-439738">
              <a:buClrTx/>
              <a:buFont typeface="Arial" panose="020B0604020202020204" pitchFamily="34" charset="0"/>
              <a:buChar char="•"/>
            </a:pPr>
            <a:r>
              <a:rPr lang="en-GB" sz="2400" dirty="0"/>
              <a:t> Preventative measure re virus attacks</a:t>
            </a:r>
          </a:p>
          <a:p>
            <a:pPr marL="896938" lvl="1" indent="-439738">
              <a:buClrTx/>
              <a:buFont typeface="Arial" panose="020B0604020202020204" pitchFamily="34" charset="0"/>
              <a:buChar char="•"/>
            </a:pPr>
            <a:r>
              <a:rPr lang="en-GB" sz="2400" dirty="0"/>
              <a:t> Keep back-ups</a:t>
            </a:r>
          </a:p>
          <a:p>
            <a:pPr marL="896938" lvl="1" indent="-439738">
              <a:buClrTx/>
              <a:buFont typeface="Arial" panose="020B0604020202020204" pitchFamily="34" charset="0"/>
              <a:buChar char="•"/>
            </a:pPr>
            <a:r>
              <a:rPr lang="en-GB" sz="2400" dirty="0"/>
              <a:t> Encrypt data taken off PCs / laptops</a:t>
            </a:r>
          </a:p>
          <a:p>
            <a:pPr marL="896938" lvl="1" indent="-439738">
              <a:buClrTx/>
              <a:buFont typeface="Arial" panose="020B0604020202020204" pitchFamily="34" charset="0"/>
              <a:buChar char="•"/>
            </a:pPr>
            <a:r>
              <a:rPr lang="en-GB" sz="2400" dirty="0"/>
              <a:t> Hard-copy material kept secure</a:t>
            </a:r>
          </a:p>
        </p:txBody>
      </p:sp>
      <p:sp>
        <p:nvSpPr>
          <p:cNvPr id="11" name="Rectangle 10"/>
          <p:cNvSpPr/>
          <p:nvPr/>
        </p:nvSpPr>
        <p:spPr>
          <a:xfrm>
            <a:off x="1154954" y="1382367"/>
            <a:ext cx="9102229" cy="863876"/>
          </a:xfrm>
          <a:prstGeom prst="rect">
            <a:avLst/>
          </a:pr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sz="3200" b="1" dirty="0"/>
              <a:t>secure</a:t>
            </a:r>
          </a:p>
        </p:txBody>
      </p:sp>
    </p:spTree>
    <p:extLst>
      <p:ext uri="{BB962C8B-B14F-4D97-AF65-F5344CB8AC3E}">
        <p14:creationId xmlns:p14="http://schemas.microsoft.com/office/powerpoint/2010/main" val="2840852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a:bodyPr>
          <a:lstStyle/>
          <a:p>
            <a:r>
              <a:rPr lang="en-GB" sz="4000" dirty="0"/>
              <a:t>3. Principles under GDPR </a:t>
            </a:r>
            <a:r>
              <a:rPr lang="en-GB" sz="2000" dirty="0"/>
              <a:t>(Article 5)</a:t>
            </a:r>
            <a:endParaRPr lang="en-US" sz="4000" dirty="0">
              <a:latin typeface="Arial" charset="0"/>
              <a:ea typeface="Arial" charset="0"/>
              <a:cs typeface="Arial" charset="0"/>
            </a:endParaRPr>
          </a:p>
        </p:txBody>
      </p:sp>
      <p:sp>
        <p:nvSpPr>
          <p:cNvPr id="10" name="Text Placeholder 2"/>
          <p:cNvSpPr>
            <a:spLocks noGrp="1"/>
          </p:cNvSpPr>
          <p:nvPr>
            <p:ph type="body" sz="half" idx="2"/>
          </p:nvPr>
        </p:nvSpPr>
        <p:spPr>
          <a:xfrm>
            <a:off x="756138" y="2504661"/>
            <a:ext cx="10726616" cy="3785970"/>
          </a:xfrm>
        </p:spPr>
        <p:txBody>
          <a:bodyPr anchor="t">
            <a:noAutofit/>
          </a:bodyPr>
          <a:lstStyle/>
          <a:p>
            <a:pPr marL="285750" lvl="0" indent="-285750">
              <a:lnSpc>
                <a:spcPct val="107000"/>
              </a:lnSpc>
              <a:spcBef>
                <a:spcPts val="0"/>
              </a:spcBef>
              <a:buClrTx/>
              <a:buSzTx/>
              <a:buFont typeface="Arial" charset="0"/>
              <a:buChar char="•"/>
            </a:pPr>
            <a:r>
              <a:rPr lang="en-GB" sz="2800" dirty="0"/>
              <a:t>The controller must be able </a:t>
            </a:r>
            <a:r>
              <a:rPr lang="en-GB" sz="2800" b="1" dirty="0"/>
              <a:t>to show that they are complying with these principles</a:t>
            </a:r>
          </a:p>
          <a:p>
            <a:pPr marL="285750" lvl="0" indent="-285750">
              <a:lnSpc>
                <a:spcPct val="107000"/>
              </a:lnSpc>
              <a:spcBef>
                <a:spcPts val="0"/>
              </a:spcBef>
              <a:buClrTx/>
              <a:buSzTx/>
              <a:buFont typeface="Arial" charset="0"/>
              <a:buChar char="•"/>
            </a:pPr>
            <a:r>
              <a:rPr lang="en-GB" sz="2800" dirty="0"/>
              <a:t>Requirement to have documentary evidence of consent, data processed and legal basis for processing</a:t>
            </a:r>
          </a:p>
          <a:p>
            <a:pPr marL="285750" lvl="0" indent="-285750">
              <a:lnSpc>
                <a:spcPct val="107000"/>
              </a:lnSpc>
              <a:spcBef>
                <a:spcPts val="0"/>
              </a:spcBef>
              <a:buClrTx/>
              <a:buSzTx/>
              <a:buFont typeface="Arial" charset="0"/>
              <a:buChar char="•"/>
            </a:pPr>
            <a:r>
              <a:rPr lang="en-GB" sz="2800" dirty="0"/>
              <a:t>Burden of proof on data controller to demonstrate compliance with principles of GDPR</a:t>
            </a:r>
          </a:p>
          <a:p>
            <a:pPr lvl="0">
              <a:lnSpc>
                <a:spcPct val="107000"/>
              </a:lnSpc>
              <a:spcBef>
                <a:spcPts val="0"/>
              </a:spcBef>
              <a:buClrTx/>
              <a:buSzTx/>
            </a:pPr>
            <a:endParaRPr lang="en-GB" sz="2800" i="1" dirty="0"/>
          </a:p>
        </p:txBody>
      </p:sp>
      <p:sp>
        <p:nvSpPr>
          <p:cNvPr id="6" name="Rectangle 5"/>
          <p:cNvSpPr/>
          <p:nvPr/>
        </p:nvSpPr>
        <p:spPr>
          <a:xfrm>
            <a:off x="1154953" y="1123950"/>
            <a:ext cx="8825659" cy="690356"/>
          </a:xfrm>
          <a:prstGeom prst="rect">
            <a:avLst/>
          </a:pr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sz="3200" b="1" dirty="0"/>
              <a:t>accountability</a:t>
            </a:r>
          </a:p>
        </p:txBody>
      </p:sp>
    </p:spTree>
    <p:extLst>
      <p:ext uri="{BB962C8B-B14F-4D97-AF65-F5344CB8AC3E}">
        <p14:creationId xmlns:p14="http://schemas.microsoft.com/office/powerpoint/2010/main" val="1220352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a:bodyPr>
          <a:lstStyle/>
          <a:p>
            <a:r>
              <a:rPr lang="en-GB" sz="4000" dirty="0"/>
              <a:t>3. Principles under GDPR </a:t>
            </a:r>
            <a:r>
              <a:rPr lang="en-GB" sz="2000" dirty="0"/>
              <a:t>(Article 5)</a:t>
            </a:r>
            <a:endParaRPr lang="en-US" sz="4000" dirty="0">
              <a:latin typeface="Arial" charset="0"/>
              <a:ea typeface="Arial" charset="0"/>
              <a:cs typeface="Arial" charset="0"/>
            </a:endParaRPr>
          </a:p>
        </p:txBody>
      </p:sp>
      <p:sp>
        <p:nvSpPr>
          <p:cNvPr id="10" name="Text Placeholder 2"/>
          <p:cNvSpPr>
            <a:spLocks noGrp="1"/>
          </p:cNvSpPr>
          <p:nvPr>
            <p:ph type="body" sz="half" idx="2"/>
          </p:nvPr>
        </p:nvSpPr>
        <p:spPr>
          <a:xfrm>
            <a:off x="1154954" y="2504661"/>
            <a:ext cx="9897359" cy="3785970"/>
          </a:xfrm>
        </p:spPr>
        <p:txBody>
          <a:bodyPr anchor="t">
            <a:noAutofit/>
          </a:bodyPr>
          <a:lstStyle/>
          <a:p>
            <a:pPr marL="285750" lvl="0" indent="-285750">
              <a:lnSpc>
                <a:spcPct val="107000"/>
              </a:lnSpc>
              <a:spcBef>
                <a:spcPts val="0"/>
              </a:spcBef>
              <a:buClrTx/>
              <a:buSzTx/>
              <a:buFont typeface="Arial" charset="0"/>
              <a:buChar char="•"/>
            </a:pPr>
            <a:r>
              <a:rPr lang="en-GB" sz="2800" dirty="0"/>
              <a:t>Data audit</a:t>
            </a:r>
          </a:p>
          <a:p>
            <a:pPr marL="285750" lvl="0" indent="-285750">
              <a:lnSpc>
                <a:spcPct val="107000"/>
              </a:lnSpc>
              <a:spcBef>
                <a:spcPts val="0"/>
              </a:spcBef>
              <a:buClrTx/>
              <a:buSzTx/>
              <a:buFont typeface="Arial" charset="0"/>
              <a:buChar char="•"/>
            </a:pPr>
            <a:r>
              <a:rPr lang="en-GB" sz="2800" dirty="0"/>
              <a:t>Data Protection Policies</a:t>
            </a:r>
          </a:p>
          <a:p>
            <a:pPr marL="285750" lvl="0" indent="-285750">
              <a:lnSpc>
                <a:spcPct val="107000"/>
              </a:lnSpc>
              <a:spcBef>
                <a:spcPts val="0"/>
              </a:spcBef>
              <a:buClrTx/>
              <a:buSzTx/>
              <a:buFont typeface="Arial" charset="0"/>
              <a:buChar char="•"/>
            </a:pPr>
            <a:r>
              <a:rPr lang="en-GB" sz="2800" dirty="0"/>
              <a:t>Staff Training</a:t>
            </a:r>
          </a:p>
          <a:p>
            <a:pPr marL="285750" lvl="0" indent="-285750">
              <a:lnSpc>
                <a:spcPct val="107000"/>
              </a:lnSpc>
              <a:spcBef>
                <a:spcPts val="0"/>
              </a:spcBef>
              <a:buClrTx/>
              <a:buSzTx/>
              <a:buFont typeface="Arial" charset="0"/>
              <a:buChar char="•"/>
            </a:pPr>
            <a:r>
              <a:rPr lang="en-GB" sz="2800" dirty="0"/>
              <a:t>Internal review</a:t>
            </a:r>
          </a:p>
          <a:p>
            <a:pPr marL="285750" lvl="0" indent="-285750">
              <a:lnSpc>
                <a:spcPct val="107000"/>
              </a:lnSpc>
              <a:spcBef>
                <a:spcPts val="0"/>
              </a:spcBef>
              <a:buClrTx/>
              <a:buSzTx/>
              <a:buFont typeface="Arial" charset="0"/>
              <a:buChar char="•"/>
            </a:pPr>
            <a:r>
              <a:rPr lang="en-GB" sz="2800" dirty="0"/>
              <a:t>Maintain record of processing activities</a:t>
            </a:r>
          </a:p>
          <a:p>
            <a:pPr marL="285750" lvl="0" indent="-285750">
              <a:lnSpc>
                <a:spcPct val="107000"/>
              </a:lnSpc>
              <a:spcBef>
                <a:spcPts val="0"/>
              </a:spcBef>
              <a:buClrTx/>
              <a:buSzTx/>
              <a:buFont typeface="Arial" charset="0"/>
              <a:buChar char="•"/>
            </a:pPr>
            <a:r>
              <a:rPr lang="en-GB" sz="2800" dirty="0"/>
              <a:t>Data Protection Officer (or Lead)</a:t>
            </a:r>
          </a:p>
          <a:p>
            <a:pPr marL="285750" lvl="0" indent="-285750">
              <a:lnSpc>
                <a:spcPct val="107000"/>
              </a:lnSpc>
              <a:spcBef>
                <a:spcPts val="0"/>
              </a:spcBef>
              <a:buClrTx/>
              <a:buSzTx/>
              <a:buFont typeface="Arial" charset="0"/>
              <a:buChar char="•"/>
            </a:pPr>
            <a:r>
              <a:rPr lang="en-GB" sz="2800" dirty="0"/>
              <a:t>Data minimisation, pseudonymisation, transparency</a:t>
            </a:r>
          </a:p>
        </p:txBody>
      </p:sp>
      <p:sp>
        <p:nvSpPr>
          <p:cNvPr id="6" name="Rectangle 5"/>
          <p:cNvSpPr/>
          <p:nvPr/>
        </p:nvSpPr>
        <p:spPr>
          <a:xfrm>
            <a:off x="1154953" y="1123950"/>
            <a:ext cx="8825659" cy="690356"/>
          </a:xfrm>
          <a:prstGeom prst="rect">
            <a:avLst/>
          </a:pr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sz="3200" b="1" dirty="0"/>
              <a:t>accountability</a:t>
            </a:r>
          </a:p>
        </p:txBody>
      </p:sp>
    </p:spTree>
    <p:extLst>
      <p:ext uri="{BB962C8B-B14F-4D97-AF65-F5344CB8AC3E}">
        <p14:creationId xmlns:p14="http://schemas.microsoft.com/office/powerpoint/2010/main" val="5247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a:bodyPr>
          <a:lstStyle/>
          <a:p>
            <a:r>
              <a:rPr lang="en-GB" sz="4000" dirty="0"/>
              <a:t>3. Principles under GDPR </a:t>
            </a:r>
            <a:r>
              <a:rPr lang="en-GB" sz="2000" dirty="0"/>
              <a:t>(Article 5)</a:t>
            </a:r>
            <a:endParaRPr lang="en-US" sz="4000" dirty="0">
              <a:latin typeface="Arial" charset="0"/>
              <a:ea typeface="Arial" charset="0"/>
              <a:cs typeface="Arial" charset="0"/>
            </a:endParaRPr>
          </a:p>
        </p:txBody>
      </p:sp>
      <p:sp>
        <p:nvSpPr>
          <p:cNvPr id="10" name="Text Placeholder 2"/>
          <p:cNvSpPr>
            <a:spLocks noGrp="1"/>
          </p:cNvSpPr>
          <p:nvPr>
            <p:ph type="body" sz="half" idx="2"/>
          </p:nvPr>
        </p:nvSpPr>
        <p:spPr>
          <a:xfrm>
            <a:off x="1154954" y="2504661"/>
            <a:ext cx="9897359" cy="3597965"/>
          </a:xfrm>
        </p:spPr>
        <p:txBody>
          <a:bodyPr anchor="t">
            <a:noAutofit/>
          </a:bodyPr>
          <a:lstStyle/>
          <a:p>
            <a:r>
              <a:rPr lang="en-GB" sz="2800" dirty="0"/>
              <a:t>The practical measures you put in place</a:t>
            </a:r>
            <a:r>
              <a:rPr lang="en-GB" sz="2800" b="1" dirty="0"/>
              <a:t>, the steps that you have taken so that you can demonstrate compliance under the principles above – these then are the means by which you have implemented good governance</a:t>
            </a:r>
            <a:r>
              <a:rPr lang="en-GB" sz="2800" dirty="0"/>
              <a:t>.   This can be achieved by documenting the decisions you take about processing personal data, undertaking training, reviewing policies and procedures such as data protection, privacy notices, consent etc.</a:t>
            </a:r>
          </a:p>
        </p:txBody>
      </p:sp>
      <p:sp>
        <p:nvSpPr>
          <p:cNvPr id="6" name="Rectangle 5"/>
          <p:cNvSpPr/>
          <p:nvPr/>
        </p:nvSpPr>
        <p:spPr>
          <a:xfrm>
            <a:off x="1154953" y="1123950"/>
            <a:ext cx="8825659" cy="690356"/>
          </a:xfrm>
          <a:prstGeom prst="rect">
            <a:avLst/>
          </a:pr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sz="3200" b="1" dirty="0"/>
              <a:t>governance</a:t>
            </a:r>
          </a:p>
        </p:txBody>
      </p:sp>
    </p:spTree>
    <p:extLst>
      <p:ext uri="{BB962C8B-B14F-4D97-AF65-F5344CB8AC3E}">
        <p14:creationId xmlns:p14="http://schemas.microsoft.com/office/powerpoint/2010/main" val="367093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343" y="378124"/>
            <a:ext cx="9338667" cy="864080"/>
          </a:xfrm>
        </p:spPr>
        <p:txBody>
          <a:bodyPr/>
          <a:lstStyle/>
          <a:p>
            <a:r>
              <a:rPr lang="en-GB" b="1" dirty="0">
                <a:solidFill>
                  <a:schemeClr val="accent1">
                    <a:lumMod val="60000"/>
                    <a:lumOff val="40000"/>
                  </a:schemeClr>
                </a:solidFill>
              </a:rPr>
              <a:t>Overview of GDPR</a:t>
            </a:r>
            <a:endParaRPr lang="en-GB" b="1"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3" name="Text Placeholder 2"/>
          <p:cNvSpPr>
            <a:spLocks noGrp="1"/>
          </p:cNvSpPr>
          <p:nvPr>
            <p:ph type="body" sz="half" idx="2"/>
          </p:nvPr>
        </p:nvSpPr>
        <p:spPr>
          <a:xfrm>
            <a:off x="569343" y="1536192"/>
            <a:ext cx="10990053" cy="4882896"/>
          </a:xfrm>
        </p:spPr>
        <p:txBody>
          <a:bodyPr anchor="t">
            <a:noAutofit/>
          </a:bodyPr>
          <a:lstStyle/>
          <a:p>
            <a:pPr marL="514350" indent="-514350">
              <a:spcBef>
                <a:spcPts val="0"/>
              </a:spcBef>
              <a:spcAft>
                <a:spcPts val="1200"/>
              </a:spcAft>
              <a:buClrTx/>
              <a:buSzPct val="90000"/>
              <a:buAutoNum type="arabicPeriod"/>
            </a:pPr>
            <a:r>
              <a:rPr lang="en-GB" sz="2800" dirty="0"/>
              <a:t>Background to GDPR</a:t>
            </a:r>
          </a:p>
          <a:p>
            <a:pPr marL="514350" indent="-514350">
              <a:spcBef>
                <a:spcPts val="0"/>
              </a:spcBef>
              <a:spcAft>
                <a:spcPts val="1200"/>
              </a:spcAft>
              <a:buClrTx/>
              <a:buSzPct val="90000"/>
              <a:buAutoNum type="arabicPeriod"/>
            </a:pPr>
            <a:r>
              <a:rPr lang="en-GB" sz="2800" dirty="0"/>
              <a:t>Essential Terminology</a:t>
            </a:r>
          </a:p>
          <a:p>
            <a:pPr marL="514350" indent="-514350">
              <a:spcBef>
                <a:spcPts val="0"/>
              </a:spcBef>
              <a:spcAft>
                <a:spcPts val="1200"/>
              </a:spcAft>
              <a:buClrTx/>
              <a:buSzPct val="90000"/>
              <a:buAutoNum type="arabicPeriod"/>
            </a:pPr>
            <a:r>
              <a:rPr lang="en-GB" sz="2800" dirty="0"/>
              <a:t>Key Principles</a:t>
            </a:r>
          </a:p>
          <a:p>
            <a:pPr marL="514350" indent="-514350">
              <a:spcBef>
                <a:spcPts val="0"/>
              </a:spcBef>
              <a:spcAft>
                <a:spcPts val="1200"/>
              </a:spcAft>
              <a:buClrTx/>
              <a:buSzPct val="90000"/>
              <a:buAutoNum type="arabicPeriod"/>
            </a:pPr>
            <a:r>
              <a:rPr lang="en-GB" sz="2800" dirty="0"/>
              <a:t>Legal Basis for processing</a:t>
            </a:r>
          </a:p>
          <a:p>
            <a:pPr marL="514350" indent="-514350">
              <a:spcBef>
                <a:spcPts val="0"/>
              </a:spcBef>
              <a:spcAft>
                <a:spcPts val="1200"/>
              </a:spcAft>
              <a:buClrTx/>
              <a:buSzPct val="90000"/>
              <a:buAutoNum type="arabicPeriod"/>
            </a:pPr>
            <a:r>
              <a:rPr lang="en-GB" sz="2800" dirty="0"/>
              <a:t>Data Subject rights</a:t>
            </a:r>
          </a:p>
          <a:p>
            <a:pPr marL="514350" indent="-514350">
              <a:spcBef>
                <a:spcPts val="0"/>
              </a:spcBef>
              <a:spcAft>
                <a:spcPts val="1200"/>
              </a:spcAft>
              <a:buClrTx/>
              <a:buSzPct val="90000"/>
              <a:buAutoNum type="arabicPeriod"/>
            </a:pPr>
            <a:r>
              <a:rPr lang="en-GB" sz="2800" dirty="0"/>
              <a:t>Data Protection Lead, Breaches, Penalties &amp; Children</a:t>
            </a:r>
          </a:p>
        </p:txBody>
      </p:sp>
    </p:spTree>
    <p:extLst>
      <p:ext uri="{BB962C8B-B14F-4D97-AF65-F5344CB8AC3E}">
        <p14:creationId xmlns:p14="http://schemas.microsoft.com/office/powerpoint/2010/main" val="912258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rmAutofit/>
          </a:bodyPr>
          <a:lstStyle/>
          <a:p>
            <a:r>
              <a:rPr lang="en-GB" sz="4000" dirty="0"/>
              <a:t>3. Principles under GDPR </a:t>
            </a:r>
            <a:r>
              <a:rPr lang="en-GB" sz="2000" dirty="0"/>
              <a:t>(Article 5)</a:t>
            </a:r>
            <a:endParaRPr lang="en-US" sz="4000" dirty="0">
              <a:latin typeface="Arial" charset="0"/>
              <a:ea typeface="Arial" charset="0"/>
              <a:cs typeface="Arial" charset="0"/>
            </a:endParaRPr>
          </a:p>
        </p:txBody>
      </p:sp>
      <p:graphicFrame>
        <p:nvGraphicFramePr>
          <p:cNvPr id="4" name="Diagram 3"/>
          <p:cNvGraphicFramePr/>
          <p:nvPr>
            <p:extLst>
              <p:ext uri="{D42A27DB-BD31-4B8C-83A1-F6EECF244321}">
                <p14:modId xmlns:p14="http://schemas.microsoft.com/office/powerpoint/2010/main" val="1976171935"/>
              </p:ext>
            </p:extLst>
          </p:nvPr>
        </p:nvGraphicFramePr>
        <p:xfrm>
          <a:off x="1426563" y="1468578"/>
          <a:ext cx="8127340" cy="3402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1426563" y="4871545"/>
            <a:ext cx="8127340" cy="617941"/>
            <a:chOff x="2793773" y="1263508"/>
            <a:chExt cx="2539793" cy="2088841"/>
          </a:xfrm>
          <a:solidFill>
            <a:schemeClr val="accent5">
              <a:lumMod val="75000"/>
            </a:schemeClr>
          </a:solidFill>
        </p:grpSpPr>
        <p:sp>
          <p:nvSpPr>
            <p:cNvPr id="6" name="Rectangle 5"/>
            <p:cNvSpPr/>
            <p:nvPr/>
          </p:nvSpPr>
          <p:spPr>
            <a:xfrm>
              <a:off x="2793773" y="1828473"/>
              <a:ext cx="2539793" cy="1523876"/>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TextBox 6"/>
            <p:cNvSpPr txBox="1"/>
            <p:nvPr/>
          </p:nvSpPr>
          <p:spPr>
            <a:xfrm>
              <a:off x="2793773" y="1263508"/>
              <a:ext cx="2539793" cy="152387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accountability</a:t>
              </a:r>
            </a:p>
          </p:txBody>
        </p:sp>
      </p:grpSp>
      <p:sp>
        <p:nvSpPr>
          <p:cNvPr id="8" name="TextBox 7"/>
          <p:cNvSpPr txBox="1"/>
          <p:nvPr/>
        </p:nvSpPr>
        <p:spPr>
          <a:xfrm>
            <a:off x="1426563" y="5646698"/>
            <a:ext cx="8127340" cy="583325"/>
          </a:xfrm>
          <a:prstGeom prst="rect">
            <a:avLst/>
          </a:prstGeom>
          <a:solidFill>
            <a:schemeClr val="accent5">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governance</a:t>
            </a:r>
          </a:p>
        </p:txBody>
      </p:sp>
    </p:spTree>
    <p:extLst>
      <p:ext uri="{BB962C8B-B14F-4D97-AF65-F5344CB8AC3E}">
        <p14:creationId xmlns:p14="http://schemas.microsoft.com/office/powerpoint/2010/main" val="321537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6451A166-9FFC-43A8-AD45-28CE5C542B04}"/>
                                            </p:graphicEl>
                                          </p:spTgt>
                                        </p:tgtEl>
                                        <p:attrNameLst>
                                          <p:attrName>style.visibility</p:attrName>
                                        </p:attrNameLst>
                                      </p:cBhvr>
                                      <p:to>
                                        <p:strVal val="visible"/>
                                      </p:to>
                                    </p:set>
                                    <p:animEffect transition="in" filter="wipe(left)">
                                      <p:cBhvr>
                                        <p:cTn id="7" dur="500"/>
                                        <p:tgtEl>
                                          <p:spTgt spid="4">
                                            <p:graphicEl>
                                              <a:dgm id="{6451A166-9FFC-43A8-AD45-28CE5C542B0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A3018E80-E642-4949-BF9C-B0341B45AE97}"/>
                                            </p:graphicEl>
                                          </p:spTgt>
                                        </p:tgtEl>
                                        <p:attrNameLst>
                                          <p:attrName>style.visibility</p:attrName>
                                        </p:attrNameLst>
                                      </p:cBhvr>
                                      <p:to>
                                        <p:strVal val="visible"/>
                                      </p:to>
                                    </p:set>
                                    <p:animEffect transition="in" filter="wipe(left)">
                                      <p:cBhvr>
                                        <p:cTn id="12" dur="500"/>
                                        <p:tgtEl>
                                          <p:spTgt spid="4">
                                            <p:graphicEl>
                                              <a:dgm id="{A3018E80-E642-4949-BF9C-B0341B45AE9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dgm id="{62F97BBB-D197-4468-B47B-B21A0E54B48E}"/>
                                            </p:graphicEl>
                                          </p:spTgt>
                                        </p:tgtEl>
                                        <p:attrNameLst>
                                          <p:attrName>style.visibility</p:attrName>
                                        </p:attrNameLst>
                                      </p:cBhvr>
                                      <p:to>
                                        <p:strVal val="visible"/>
                                      </p:to>
                                    </p:set>
                                    <p:animEffect transition="in" filter="wipe(left)">
                                      <p:cBhvr>
                                        <p:cTn id="17" dur="500"/>
                                        <p:tgtEl>
                                          <p:spTgt spid="4">
                                            <p:graphicEl>
                                              <a:dgm id="{62F97BBB-D197-4468-B47B-B21A0E54B48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dgm id="{35DCFE44-066B-4A09-970C-73393C2ABE39}"/>
                                            </p:graphicEl>
                                          </p:spTgt>
                                        </p:tgtEl>
                                        <p:attrNameLst>
                                          <p:attrName>style.visibility</p:attrName>
                                        </p:attrNameLst>
                                      </p:cBhvr>
                                      <p:to>
                                        <p:strVal val="visible"/>
                                      </p:to>
                                    </p:set>
                                    <p:animEffect transition="in" filter="wipe(left)">
                                      <p:cBhvr>
                                        <p:cTn id="22" dur="500"/>
                                        <p:tgtEl>
                                          <p:spTgt spid="4">
                                            <p:graphicEl>
                                              <a:dgm id="{35DCFE44-066B-4A09-970C-73393C2ABE3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graphicEl>
                                              <a:dgm id="{1C5DE4CE-F3E1-4286-9A17-43F6CC466D06}"/>
                                            </p:graphicEl>
                                          </p:spTgt>
                                        </p:tgtEl>
                                        <p:attrNameLst>
                                          <p:attrName>style.visibility</p:attrName>
                                        </p:attrNameLst>
                                      </p:cBhvr>
                                      <p:to>
                                        <p:strVal val="visible"/>
                                      </p:to>
                                    </p:set>
                                    <p:animEffect transition="in" filter="wipe(left)">
                                      <p:cBhvr>
                                        <p:cTn id="27" dur="500"/>
                                        <p:tgtEl>
                                          <p:spTgt spid="4">
                                            <p:graphicEl>
                                              <a:dgm id="{1C5DE4CE-F3E1-4286-9A17-43F6CC466D0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graphicEl>
                                              <a:dgm id="{85AF2983-C073-4A9C-BCE4-14B877AC2C8F}"/>
                                            </p:graphicEl>
                                          </p:spTgt>
                                        </p:tgtEl>
                                        <p:attrNameLst>
                                          <p:attrName>style.visibility</p:attrName>
                                        </p:attrNameLst>
                                      </p:cBhvr>
                                      <p:to>
                                        <p:strVal val="visible"/>
                                      </p:to>
                                    </p:set>
                                    <p:animEffect transition="in" filter="wipe(left)">
                                      <p:cBhvr>
                                        <p:cTn id="32" dur="500"/>
                                        <p:tgtEl>
                                          <p:spTgt spid="4">
                                            <p:graphicEl>
                                              <a:dgm id="{85AF2983-C073-4A9C-BCE4-14B877AC2C8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b="1" dirty="0">
                <a:solidFill>
                  <a:schemeClr val="accent1">
                    <a:lumMod val="60000"/>
                    <a:lumOff val="40000"/>
                  </a:schemeClr>
                </a:solidFill>
              </a:rPr>
              <a:t>4. Legal basis for processing</a:t>
            </a:r>
          </a:p>
        </p:txBody>
      </p:sp>
      <p:sp>
        <p:nvSpPr>
          <p:cNvPr id="5" name="Content Placeholder 4"/>
          <p:cNvSpPr>
            <a:spLocks noGrp="1"/>
          </p:cNvSpPr>
          <p:nvPr>
            <p:ph idx="1"/>
          </p:nvPr>
        </p:nvSpPr>
        <p:spPr>
          <a:xfrm>
            <a:off x="477078" y="1469931"/>
            <a:ext cx="10876722" cy="4351338"/>
          </a:xfrm>
        </p:spPr>
        <p:txBody>
          <a:bodyPr>
            <a:normAutofit lnSpcReduction="10000"/>
          </a:bodyPr>
          <a:lstStyle/>
          <a:p>
            <a:pPr marL="285750" lvl="0" indent="-285750">
              <a:lnSpc>
                <a:spcPct val="107000"/>
              </a:lnSpc>
              <a:spcBef>
                <a:spcPts val="0"/>
              </a:spcBef>
              <a:buClrTx/>
              <a:buSzTx/>
              <a:buFont typeface="Arial" charset="0"/>
              <a:buChar char="•"/>
            </a:pPr>
            <a:r>
              <a:rPr lang="en-GB" sz="3000" dirty="0"/>
              <a:t>Having a lawful basis for each processing activity is critical to an organisation’s ability to comply with GDPR</a:t>
            </a:r>
          </a:p>
          <a:p>
            <a:pPr marL="0" lvl="0" indent="0">
              <a:lnSpc>
                <a:spcPct val="107000"/>
              </a:lnSpc>
              <a:spcBef>
                <a:spcPts val="0"/>
              </a:spcBef>
              <a:buClrTx/>
              <a:buSzTx/>
              <a:buNone/>
            </a:pPr>
            <a:endParaRPr lang="en-GB" sz="3000" dirty="0"/>
          </a:p>
          <a:p>
            <a:pPr marL="285750" lvl="0" indent="-285750">
              <a:lnSpc>
                <a:spcPct val="107000"/>
              </a:lnSpc>
              <a:spcBef>
                <a:spcPts val="0"/>
              </a:spcBef>
              <a:buClrTx/>
              <a:buSzTx/>
              <a:buFont typeface="Arial" charset="0"/>
              <a:buChar char="•"/>
            </a:pPr>
            <a:r>
              <a:rPr lang="en-GB" sz="3000" dirty="0"/>
              <a:t>Processing of personal data is lawful only if, and to the extent that, it is permitted under EU data protection law.  </a:t>
            </a:r>
          </a:p>
          <a:p>
            <a:pPr marL="0" lvl="0" indent="0">
              <a:lnSpc>
                <a:spcPct val="107000"/>
              </a:lnSpc>
              <a:spcBef>
                <a:spcPts val="0"/>
              </a:spcBef>
              <a:buClrTx/>
              <a:buSzTx/>
              <a:buNone/>
            </a:pPr>
            <a:endParaRPr lang="en-GB" sz="3000" dirty="0"/>
          </a:p>
          <a:p>
            <a:pPr marL="285750" lvl="0" indent="-285750">
              <a:lnSpc>
                <a:spcPct val="107000"/>
              </a:lnSpc>
              <a:spcBef>
                <a:spcPts val="0"/>
              </a:spcBef>
              <a:buClrTx/>
              <a:buSzTx/>
              <a:buFont typeface="Arial" charset="0"/>
              <a:buChar char="•"/>
            </a:pPr>
            <a:r>
              <a:rPr lang="en-GB" sz="3000" dirty="0"/>
              <a:t>If the Controller does not have a lawful basis for a given data processing activity then that activity is essentially unlawful.</a:t>
            </a:r>
          </a:p>
          <a:p>
            <a:pPr algn="just"/>
            <a:endParaRPr lang="en-GB" sz="3000" dirty="0"/>
          </a:p>
          <a:p>
            <a:pPr algn="just"/>
            <a:endParaRPr lang="en-GB" sz="3000" dirty="0"/>
          </a:p>
          <a:p>
            <a:pPr algn="just"/>
            <a:endParaRPr lang="en-GB" sz="3000" dirty="0"/>
          </a:p>
        </p:txBody>
      </p:sp>
    </p:spTree>
    <p:extLst>
      <p:ext uri="{BB962C8B-B14F-4D97-AF65-F5344CB8AC3E}">
        <p14:creationId xmlns:p14="http://schemas.microsoft.com/office/powerpoint/2010/main" val="275609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b="1" dirty="0">
                <a:solidFill>
                  <a:schemeClr val="accent1">
                    <a:lumMod val="60000"/>
                    <a:lumOff val="40000"/>
                  </a:schemeClr>
                </a:solidFill>
              </a:rPr>
              <a:t>4. Legal basis for processing</a:t>
            </a:r>
          </a:p>
        </p:txBody>
      </p:sp>
      <p:sp>
        <p:nvSpPr>
          <p:cNvPr id="5" name="Content Placeholder 4"/>
          <p:cNvSpPr>
            <a:spLocks noGrp="1"/>
          </p:cNvSpPr>
          <p:nvPr>
            <p:ph idx="1"/>
          </p:nvPr>
        </p:nvSpPr>
        <p:spPr>
          <a:xfrm>
            <a:off x="1013790" y="1248508"/>
            <a:ext cx="10701131" cy="5092657"/>
          </a:xfrm>
        </p:spPr>
        <p:txBody>
          <a:bodyPr>
            <a:noAutofit/>
          </a:bodyPr>
          <a:lstStyle/>
          <a:p>
            <a:pPr marL="0" indent="0" algn="just">
              <a:buClrTx/>
              <a:buNone/>
            </a:pPr>
            <a:r>
              <a:rPr lang="en-GB" sz="2800" b="1" dirty="0"/>
              <a:t>Legal basis available (six)</a:t>
            </a:r>
            <a:r>
              <a:rPr lang="en-GB" sz="2800" dirty="0"/>
              <a:t>:</a:t>
            </a:r>
          </a:p>
          <a:p>
            <a:pPr lvl="1" algn="just">
              <a:buClrTx/>
              <a:buFont typeface="Arial" panose="020B0604020202020204" pitchFamily="34" charset="0"/>
              <a:buChar char="•"/>
            </a:pPr>
            <a:r>
              <a:rPr lang="en-GB" sz="2800" u="sng" dirty="0"/>
              <a:t>Consent of the data subject </a:t>
            </a:r>
            <a:r>
              <a:rPr lang="en-GB" sz="2000" i="1" dirty="0">
                <a:solidFill>
                  <a:schemeClr val="accent1">
                    <a:lumMod val="60000"/>
                    <a:lumOff val="40000"/>
                  </a:schemeClr>
                </a:solidFill>
              </a:rPr>
              <a:t>(Article 6(1)(a))</a:t>
            </a:r>
          </a:p>
          <a:p>
            <a:pPr lvl="1" algn="just">
              <a:buClrTx/>
              <a:buFont typeface="Arial" panose="020B0604020202020204" pitchFamily="34" charset="0"/>
              <a:buChar char="•"/>
            </a:pPr>
            <a:r>
              <a:rPr lang="en-GB" sz="2800" dirty="0"/>
              <a:t>Necessary for performance of a contract </a:t>
            </a:r>
            <a:r>
              <a:rPr lang="en-GB" sz="2000" i="1" dirty="0">
                <a:solidFill>
                  <a:schemeClr val="accent1">
                    <a:lumMod val="60000"/>
                    <a:lumOff val="40000"/>
                  </a:schemeClr>
                </a:solidFill>
              </a:rPr>
              <a:t>(Article 6(1)(b))</a:t>
            </a:r>
          </a:p>
          <a:p>
            <a:pPr lvl="1" algn="just">
              <a:buClrTx/>
              <a:buFont typeface="Arial" panose="020B0604020202020204" pitchFamily="34" charset="0"/>
              <a:buChar char="•"/>
            </a:pPr>
            <a:r>
              <a:rPr lang="en-GB" sz="2800" dirty="0"/>
              <a:t>Compliance with a legal obligation </a:t>
            </a:r>
            <a:r>
              <a:rPr lang="en-GB" sz="2000" i="1" dirty="0">
                <a:solidFill>
                  <a:schemeClr val="accent1">
                    <a:lumMod val="60000"/>
                    <a:lumOff val="40000"/>
                  </a:schemeClr>
                </a:solidFill>
              </a:rPr>
              <a:t>(Article 6(1)(c))</a:t>
            </a:r>
          </a:p>
          <a:p>
            <a:pPr lvl="1" algn="just">
              <a:buClrTx/>
              <a:buFont typeface="Arial" panose="020B0604020202020204" pitchFamily="34" charset="0"/>
              <a:buChar char="•"/>
            </a:pPr>
            <a:r>
              <a:rPr lang="en-GB" sz="2800" dirty="0"/>
              <a:t>Protect the vital Interests of a data subject </a:t>
            </a:r>
            <a:r>
              <a:rPr lang="en-GB" sz="2000" i="1" dirty="0">
                <a:solidFill>
                  <a:schemeClr val="accent1">
                    <a:lumMod val="60000"/>
                    <a:lumOff val="40000"/>
                  </a:schemeClr>
                </a:solidFill>
              </a:rPr>
              <a:t>(Article 6(1)(d))</a:t>
            </a:r>
          </a:p>
          <a:p>
            <a:pPr lvl="1" algn="just">
              <a:buClrTx/>
              <a:buFont typeface="Arial" panose="020B0604020202020204" pitchFamily="34" charset="0"/>
              <a:buChar char="•"/>
            </a:pPr>
            <a:r>
              <a:rPr lang="en-GB" sz="2800" dirty="0"/>
              <a:t>Task carried out in the Public Interest </a:t>
            </a:r>
            <a:r>
              <a:rPr lang="en-GB" sz="2000" i="1" dirty="0">
                <a:solidFill>
                  <a:schemeClr val="accent1">
                    <a:lumMod val="60000"/>
                    <a:lumOff val="40000"/>
                  </a:schemeClr>
                </a:solidFill>
              </a:rPr>
              <a:t>(Article 6(1)(e))</a:t>
            </a:r>
          </a:p>
          <a:p>
            <a:pPr lvl="1" algn="just">
              <a:buClrTx/>
              <a:buFont typeface="Arial" panose="020B0604020202020204" pitchFamily="34" charset="0"/>
              <a:buChar char="•"/>
            </a:pPr>
            <a:r>
              <a:rPr lang="en-GB" sz="2800" u="sng" dirty="0"/>
              <a:t>Legitimate interests pursued by the controller  </a:t>
            </a:r>
            <a:r>
              <a:rPr lang="en-GB" sz="2000" i="1" dirty="0">
                <a:solidFill>
                  <a:schemeClr val="accent1">
                    <a:lumMod val="60000"/>
                    <a:lumOff val="40000"/>
                  </a:schemeClr>
                </a:solidFill>
              </a:rPr>
              <a:t>(Article 6(1)(f))</a:t>
            </a:r>
          </a:p>
          <a:p>
            <a:pPr marL="457200" lvl="1" indent="0" algn="just">
              <a:buClrTx/>
              <a:buNone/>
            </a:pPr>
            <a:r>
              <a:rPr lang="en-GB" sz="2800" dirty="0">
                <a:solidFill>
                  <a:srgbClr val="FF0000"/>
                </a:solidFill>
              </a:rPr>
              <a:t>(then there are Special Categories of Data which can inform legal basis – examples later)</a:t>
            </a:r>
          </a:p>
        </p:txBody>
      </p:sp>
    </p:spTree>
    <p:extLst>
      <p:ext uri="{BB962C8B-B14F-4D97-AF65-F5344CB8AC3E}">
        <p14:creationId xmlns:p14="http://schemas.microsoft.com/office/powerpoint/2010/main" val="4014489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b="1" dirty="0">
                <a:solidFill>
                  <a:schemeClr val="accent1">
                    <a:lumMod val="60000"/>
                    <a:lumOff val="40000"/>
                  </a:schemeClr>
                </a:solidFill>
              </a:rPr>
              <a:t>4. Legal basis for processing</a:t>
            </a:r>
          </a:p>
        </p:txBody>
      </p:sp>
      <p:sp>
        <p:nvSpPr>
          <p:cNvPr id="5" name="Content Placeholder 4"/>
          <p:cNvSpPr>
            <a:spLocks noGrp="1"/>
          </p:cNvSpPr>
          <p:nvPr>
            <p:ph idx="1"/>
          </p:nvPr>
        </p:nvSpPr>
        <p:spPr>
          <a:xfrm>
            <a:off x="1013790" y="1708470"/>
            <a:ext cx="10701131" cy="4632695"/>
          </a:xfrm>
        </p:spPr>
        <p:txBody>
          <a:bodyPr>
            <a:noAutofit/>
          </a:bodyPr>
          <a:lstStyle/>
          <a:p>
            <a:pPr marL="0" indent="0" algn="just">
              <a:buClrTx/>
              <a:buNone/>
            </a:pPr>
            <a:r>
              <a:rPr lang="en-GB" sz="2800" b="1" dirty="0"/>
              <a:t>Most presbyteries or congregations will rely on</a:t>
            </a:r>
            <a:endParaRPr lang="en-GB" sz="2800" dirty="0"/>
          </a:p>
          <a:p>
            <a:pPr lvl="1" algn="just">
              <a:buClrTx/>
              <a:buFont typeface="Arial" panose="020B0604020202020204" pitchFamily="34" charset="0"/>
              <a:buChar char="•"/>
            </a:pPr>
            <a:endParaRPr lang="en-GB" sz="2000" i="1" dirty="0">
              <a:solidFill>
                <a:schemeClr val="accent1">
                  <a:lumMod val="60000"/>
                  <a:lumOff val="40000"/>
                </a:schemeClr>
              </a:solidFill>
            </a:endParaRPr>
          </a:p>
          <a:p>
            <a:pPr lvl="1" algn="just">
              <a:buClrTx/>
              <a:buFont typeface="Arial" panose="020B0604020202020204" pitchFamily="34" charset="0"/>
              <a:buChar char="•"/>
            </a:pPr>
            <a:r>
              <a:rPr lang="en-GB" sz="2800" dirty="0"/>
              <a:t>Legitimate interests</a:t>
            </a:r>
            <a:endParaRPr lang="en-GB" sz="2000" i="1" dirty="0">
              <a:solidFill>
                <a:schemeClr val="accent1">
                  <a:lumMod val="60000"/>
                  <a:lumOff val="40000"/>
                </a:schemeClr>
              </a:solidFill>
            </a:endParaRPr>
          </a:p>
          <a:p>
            <a:pPr lvl="1" algn="just">
              <a:buClrTx/>
              <a:buFont typeface="Arial" panose="020B0604020202020204" pitchFamily="34" charset="0"/>
              <a:buChar char="•"/>
            </a:pPr>
            <a:r>
              <a:rPr lang="en-GB" sz="2800" dirty="0"/>
              <a:t>Only rely on consent as a last resort</a:t>
            </a:r>
          </a:p>
          <a:p>
            <a:pPr lvl="1" algn="just">
              <a:buClrTx/>
              <a:buFont typeface="Arial" panose="020B0604020202020204" pitchFamily="34" charset="0"/>
              <a:buChar char="•"/>
            </a:pPr>
            <a:endParaRPr lang="en-GB" sz="2800" dirty="0"/>
          </a:p>
          <a:p>
            <a:pPr marL="457200" lvl="1" indent="0" algn="just">
              <a:buClrTx/>
              <a:buNone/>
            </a:pPr>
            <a:r>
              <a:rPr lang="en-GB" sz="2800" dirty="0"/>
              <a:t>If someone withdraws consent you will have difficulty processing the data in question</a:t>
            </a:r>
          </a:p>
        </p:txBody>
      </p:sp>
    </p:spTree>
    <p:extLst>
      <p:ext uri="{BB962C8B-B14F-4D97-AF65-F5344CB8AC3E}">
        <p14:creationId xmlns:p14="http://schemas.microsoft.com/office/powerpoint/2010/main" val="5641689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b="1" dirty="0">
                <a:solidFill>
                  <a:schemeClr val="accent1">
                    <a:lumMod val="60000"/>
                    <a:lumOff val="40000"/>
                  </a:schemeClr>
                </a:solidFill>
              </a:rPr>
              <a:t>4. Legal basis for processing </a:t>
            </a:r>
          </a:p>
        </p:txBody>
      </p:sp>
      <p:sp>
        <p:nvSpPr>
          <p:cNvPr id="5" name="Content Placeholder 4"/>
          <p:cNvSpPr>
            <a:spLocks noGrp="1"/>
          </p:cNvSpPr>
          <p:nvPr>
            <p:ph idx="1"/>
          </p:nvPr>
        </p:nvSpPr>
        <p:spPr>
          <a:xfrm>
            <a:off x="1005840" y="1700785"/>
            <a:ext cx="10709081" cy="3785616"/>
          </a:xfrm>
        </p:spPr>
        <p:txBody>
          <a:bodyPr>
            <a:noAutofit/>
          </a:bodyPr>
          <a:lstStyle/>
          <a:p>
            <a:pPr marL="457200" lvl="1" indent="0" algn="just">
              <a:buClrTx/>
              <a:buNone/>
            </a:pPr>
            <a:r>
              <a:rPr lang="en-GB" sz="2800" b="1" dirty="0"/>
              <a:t>Legitimate interests</a:t>
            </a:r>
          </a:p>
          <a:p>
            <a:pPr lvl="1" algn="just">
              <a:buClrTx/>
              <a:buFont typeface="Arial" panose="020B0604020202020204" pitchFamily="34" charset="0"/>
              <a:buChar char="•"/>
            </a:pPr>
            <a:r>
              <a:rPr lang="en-GB" sz="2800" dirty="0"/>
              <a:t>Can be that of the congregation or presbytery</a:t>
            </a:r>
          </a:p>
          <a:p>
            <a:pPr lvl="1" algn="just">
              <a:buClrTx/>
              <a:buFont typeface="Arial" panose="020B0604020202020204" pitchFamily="34" charset="0"/>
              <a:buChar char="•"/>
            </a:pPr>
            <a:r>
              <a:rPr lang="en-GB" sz="2800" dirty="0"/>
              <a:t>Or the legitimate interest of a third party</a:t>
            </a:r>
          </a:p>
          <a:p>
            <a:pPr marL="457200" lvl="1" indent="0" algn="just">
              <a:buClrTx/>
              <a:buNone/>
            </a:pPr>
            <a:endParaRPr lang="en-GB" sz="2800" dirty="0"/>
          </a:p>
          <a:p>
            <a:pPr marL="457200" lvl="1" indent="0" algn="just">
              <a:buClrTx/>
              <a:buNone/>
            </a:pPr>
            <a:r>
              <a:rPr lang="en-GB" sz="2800" i="1" dirty="0"/>
              <a:t>That an individual has a reasonable expectation that you will process their data for a particular purpose makes it likely that processing on this basis will be lawful</a:t>
            </a:r>
          </a:p>
        </p:txBody>
      </p:sp>
    </p:spTree>
    <p:extLst>
      <p:ext uri="{BB962C8B-B14F-4D97-AF65-F5344CB8AC3E}">
        <p14:creationId xmlns:p14="http://schemas.microsoft.com/office/powerpoint/2010/main" val="2749456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b="1" dirty="0">
                <a:solidFill>
                  <a:schemeClr val="accent1">
                    <a:lumMod val="60000"/>
                    <a:lumOff val="40000"/>
                  </a:schemeClr>
                </a:solidFill>
              </a:rPr>
              <a:t>4. Legal basis for processing</a:t>
            </a:r>
          </a:p>
        </p:txBody>
      </p:sp>
      <p:sp>
        <p:nvSpPr>
          <p:cNvPr id="5" name="Content Placeholder 4"/>
          <p:cNvSpPr>
            <a:spLocks noGrp="1"/>
          </p:cNvSpPr>
          <p:nvPr>
            <p:ph idx="1"/>
          </p:nvPr>
        </p:nvSpPr>
        <p:spPr>
          <a:xfrm>
            <a:off x="838200" y="1708470"/>
            <a:ext cx="10876722" cy="4337767"/>
          </a:xfrm>
        </p:spPr>
        <p:txBody>
          <a:bodyPr>
            <a:noAutofit/>
          </a:bodyPr>
          <a:lstStyle/>
          <a:p>
            <a:pPr marL="457200" lvl="1" indent="0">
              <a:buClrTx/>
              <a:buNone/>
            </a:pPr>
            <a:r>
              <a:rPr lang="en-GB" sz="2800" dirty="0"/>
              <a:t>Consent - use as basis of “last resort” </a:t>
            </a:r>
          </a:p>
          <a:p>
            <a:pPr marL="457200" lvl="1" indent="0">
              <a:buClrTx/>
              <a:buNone/>
            </a:pPr>
            <a:r>
              <a:rPr lang="en-GB" sz="2800" dirty="0"/>
              <a:t>Under GDPR must be;</a:t>
            </a:r>
          </a:p>
          <a:p>
            <a:pPr lvl="1">
              <a:buClrTx/>
              <a:buFont typeface="Arial" panose="020B0604020202020204" pitchFamily="34" charset="0"/>
              <a:buChar char="•"/>
            </a:pPr>
            <a:r>
              <a:rPr lang="en-GB" sz="2400" dirty="0"/>
              <a:t>Freely given, specific, informed and an unambiguous indication of the individual’s wishes</a:t>
            </a:r>
          </a:p>
          <a:p>
            <a:pPr lvl="1">
              <a:buClrTx/>
              <a:buFont typeface="Arial" panose="020B0604020202020204" pitchFamily="34" charset="0"/>
              <a:buChar char="•"/>
            </a:pPr>
            <a:r>
              <a:rPr lang="en-GB" sz="2400" dirty="0"/>
              <a:t>There must be some form of clear affirmative action i.e. a positive opt in</a:t>
            </a:r>
          </a:p>
          <a:p>
            <a:pPr lvl="1">
              <a:buClrTx/>
              <a:buFont typeface="Arial" panose="020B0604020202020204" pitchFamily="34" charset="0"/>
              <a:buChar char="•"/>
            </a:pPr>
            <a:r>
              <a:rPr lang="en-GB" sz="2400" dirty="0"/>
              <a:t>Must be capable of being withdrawn</a:t>
            </a:r>
          </a:p>
          <a:p>
            <a:pPr lvl="1">
              <a:buClrTx/>
              <a:buFont typeface="Arial" panose="020B0604020202020204" pitchFamily="34" charset="0"/>
              <a:buChar char="•"/>
            </a:pPr>
            <a:r>
              <a:rPr lang="en-GB" sz="2400" dirty="0"/>
              <a:t>Has to be verifiable</a:t>
            </a:r>
          </a:p>
          <a:p>
            <a:pPr lvl="1">
              <a:buClrTx/>
              <a:buFont typeface="Arial" panose="020B0604020202020204" pitchFamily="34" charset="0"/>
              <a:buChar char="•"/>
            </a:pPr>
            <a:r>
              <a:rPr lang="en-GB" sz="2400" dirty="0"/>
              <a:t>Must be separate from other written matters </a:t>
            </a:r>
          </a:p>
          <a:p>
            <a:pPr marL="457200" lvl="1" indent="0" algn="just">
              <a:buClrTx/>
              <a:buNone/>
            </a:pPr>
            <a:endParaRPr lang="en-GB" sz="2800" dirty="0"/>
          </a:p>
          <a:p>
            <a:pPr marL="457200" lvl="1" indent="0" algn="just">
              <a:buClrTx/>
              <a:buNone/>
            </a:pPr>
            <a:endParaRPr lang="en-GB" sz="2800" dirty="0"/>
          </a:p>
        </p:txBody>
      </p:sp>
    </p:spTree>
    <p:extLst>
      <p:ext uri="{BB962C8B-B14F-4D97-AF65-F5344CB8AC3E}">
        <p14:creationId xmlns:p14="http://schemas.microsoft.com/office/powerpoint/2010/main" val="2934053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b="1" dirty="0">
                <a:solidFill>
                  <a:schemeClr val="accent1">
                    <a:lumMod val="60000"/>
                    <a:lumOff val="40000"/>
                  </a:schemeClr>
                </a:solidFill>
              </a:rPr>
              <a:t>4. Legal basis for processing</a:t>
            </a:r>
          </a:p>
        </p:txBody>
      </p:sp>
      <p:sp>
        <p:nvSpPr>
          <p:cNvPr id="5" name="Content Placeholder 4"/>
          <p:cNvSpPr>
            <a:spLocks noGrp="1"/>
          </p:cNvSpPr>
          <p:nvPr>
            <p:ph idx="1"/>
          </p:nvPr>
        </p:nvSpPr>
        <p:spPr>
          <a:xfrm>
            <a:off x="838200" y="1708470"/>
            <a:ext cx="10876722" cy="4155617"/>
          </a:xfrm>
        </p:spPr>
        <p:txBody>
          <a:bodyPr>
            <a:noAutofit/>
          </a:bodyPr>
          <a:lstStyle/>
          <a:p>
            <a:pPr lvl="1">
              <a:buClrTx/>
              <a:buFont typeface="Arial" panose="020B0604020202020204" pitchFamily="34" charset="0"/>
              <a:buChar char="•"/>
            </a:pPr>
            <a:r>
              <a:rPr lang="en-GB" sz="2800" dirty="0"/>
              <a:t>Not required to refresh all existing DPA consents</a:t>
            </a:r>
          </a:p>
          <a:p>
            <a:pPr lvl="1">
              <a:buClrTx/>
              <a:buFont typeface="Arial" panose="020B0604020202020204" pitchFamily="34" charset="0"/>
              <a:buChar char="•"/>
            </a:pPr>
            <a:r>
              <a:rPr lang="en-GB" sz="2800" dirty="0"/>
              <a:t>But should meet GDPR requirements</a:t>
            </a:r>
          </a:p>
          <a:p>
            <a:pPr lvl="1">
              <a:buClrTx/>
              <a:buFont typeface="Arial" panose="020B0604020202020204" pitchFamily="34" charset="0"/>
              <a:buChar char="•"/>
            </a:pPr>
            <a:r>
              <a:rPr lang="en-GB" sz="2800" dirty="0"/>
              <a:t>If not, seek fresh GDPR compliant consents or find alternative to consent</a:t>
            </a:r>
          </a:p>
          <a:p>
            <a:pPr marL="457200" lvl="1" indent="0" algn="just">
              <a:buClrTx/>
              <a:buNone/>
            </a:pPr>
            <a:endParaRPr lang="en-GB" sz="2800" dirty="0"/>
          </a:p>
          <a:p>
            <a:pPr marL="457200" lvl="1" indent="0" algn="just">
              <a:buClrTx/>
              <a:buNone/>
            </a:pPr>
            <a:endParaRPr lang="en-GB" sz="2800" dirty="0"/>
          </a:p>
        </p:txBody>
      </p:sp>
    </p:spTree>
    <p:extLst>
      <p:ext uri="{BB962C8B-B14F-4D97-AF65-F5344CB8AC3E}">
        <p14:creationId xmlns:p14="http://schemas.microsoft.com/office/powerpoint/2010/main" val="1294533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b="1" dirty="0">
                <a:solidFill>
                  <a:schemeClr val="accent1">
                    <a:lumMod val="60000"/>
                    <a:lumOff val="40000"/>
                  </a:schemeClr>
                </a:solidFill>
              </a:rPr>
              <a:t>4. Legal basis for processing</a:t>
            </a:r>
          </a:p>
        </p:txBody>
      </p:sp>
      <p:sp>
        <p:nvSpPr>
          <p:cNvPr id="5" name="Content Placeholder 4"/>
          <p:cNvSpPr>
            <a:spLocks noGrp="1"/>
          </p:cNvSpPr>
          <p:nvPr>
            <p:ph idx="1"/>
          </p:nvPr>
        </p:nvSpPr>
        <p:spPr>
          <a:xfrm>
            <a:off x="1013790" y="1248508"/>
            <a:ext cx="10701131" cy="5092657"/>
          </a:xfrm>
        </p:spPr>
        <p:txBody>
          <a:bodyPr>
            <a:noAutofit/>
          </a:bodyPr>
          <a:lstStyle/>
          <a:p>
            <a:pPr marL="0" indent="0" algn="just">
              <a:buClrTx/>
              <a:buNone/>
            </a:pPr>
            <a:r>
              <a:rPr lang="en-GB" sz="2800" b="1" dirty="0"/>
              <a:t>Legal basis available (six)</a:t>
            </a:r>
            <a:r>
              <a:rPr lang="en-GB" sz="2800" dirty="0"/>
              <a:t>:</a:t>
            </a:r>
          </a:p>
          <a:p>
            <a:pPr lvl="1" algn="just">
              <a:buClrTx/>
              <a:buFont typeface="Arial" panose="020B0604020202020204" pitchFamily="34" charset="0"/>
              <a:buChar char="•"/>
            </a:pPr>
            <a:r>
              <a:rPr lang="en-GB" sz="2800" u="sng" dirty="0"/>
              <a:t>Consent of the data subject </a:t>
            </a:r>
            <a:r>
              <a:rPr lang="en-GB" sz="2000" i="1" dirty="0">
                <a:solidFill>
                  <a:schemeClr val="accent1">
                    <a:lumMod val="60000"/>
                    <a:lumOff val="40000"/>
                  </a:schemeClr>
                </a:solidFill>
              </a:rPr>
              <a:t>(Article 6(1)(a))</a:t>
            </a:r>
          </a:p>
          <a:p>
            <a:pPr lvl="1" algn="just">
              <a:buClrTx/>
              <a:buFont typeface="Arial" panose="020B0604020202020204" pitchFamily="34" charset="0"/>
              <a:buChar char="•"/>
            </a:pPr>
            <a:r>
              <a:rPr lang="en-GB" sz="2800" dirty="0"/>
              <a:t>Necessary for performance of a contract </a:t>
            </a:r>
            <a:r>
              <a:rPr lang="en-GB" sz="2000" i="1" dirty="0">
                <a:solidFill>
                  <a:schemeClr val="accent1">
                    <a:lumMod val="60000"/>
                    <a:lumOff val="40000"/>
                  </a:schemeClr>
                </a:solidFill>
              </a:rPr>
              <a:t>(Article 6(1)(b))</a:t>
            </a:r>
          </a:p>
          <a:p>
            <a:pPr lvl="1" algn="just">
              <a:buClrTx/>
              <a:buFont typeface="Arial" panose="020B0604020202020204" pitchFamily="34" charset="0"/>
              <a:buChar char="•"/>
            </a:pPr>
            <a:r>
              <a:rPr lang="en-GB" sz="2800" dirty="0"/>
              <a:t>Compliance with a legal obligation </a:t>
            </a:r>
            <a:r>
              <a:rPr lang="en-GB" sz="2000" i="1" dirty="0">
                <a:solidFill>
                  <a:schemeClr val="accent1">
                    <a:lumMod val="60000"/>
                    <a:lumOff val="40000"/>
                  </a:schemeClr>
                </a:solidFill>
              </a:rPr>
              <a:t>(Article 6(1)(c))</a:t>
            </a:r>
          </a:p>
          <a:p>
            <a:pPr lvl="1" algn="just">
              <a:buClrTx/>
              <a:buFont typeface="Arial" panose="020B0604020202020204" pitchFamily="34" charset="0"/>
              <a:buChar char="•"/>
            </a:pPr>
            <a:r>
              <a:rPr lang="en-GB" sz="2800" dirty="0"/>
              <a:t>Protect the vital Interests of a data subject </a:t>
            </a:r>
            <a:r>
              <a:rPr lang="en-GB" sz="2000" i="1" dirty="0">
                <a:solidFill>
                  <a:schemeClr val="accent1">
                    <a:lumMod val="60000"/>
                    <a:lumOff val="40000"/>
                  </a:schemeClr>
                </a:solidFill>
              </a:rPr>
              <a:t>(Article 6(1)(d))</a:t>
            </a:r>
          </a:p>
          <a:p>
            <a:pPr lvl="1" algn="just">
              <a:buClrTx/>
              <a:buFont typeface="Arial" panose="020B0604020202020204" pitchFamily="34" charset="0"/>
              <a:buChar char="•"/>
            </a:pPr>
            <a:r>
              <a:rPr lang="en-GB" sz="2800" dirty="0"/>
              <a:t>Task carried out in the Public Interest </a:t>
            </a:r>
            <a:r>
              <a:rPr lang="en-GB" sz="2000" i="1" dirty="0">
                <a:solidFill>
                  <a:schemeClr val="accent1">
                    <a:lumMod val="60000"/>
                    <a:lumOff val="40000"/>
                  </a:schemeClr>
                </a:solidFill>
              </a:rPr>
              <a:t>(Article 6(1)(e))</a:t>
            </a:r>
          </a:p>
          <a:p>
            <a:pPr lvl="1" algn="just">
              <a:buClrTx/>
              <a:buFont typeface="Arial" panose="020B0604020202020204" pitchFamily="34" charset="0"/>
              <a:buChar char="•"/>
            </a:pPr>
            <a:r>
              <a:rPr lang="en-GB" sz="2800" u="sng" dirty="0"/>
              <a:t>Legitimate interests pursued by the controller  </a:t>
            </a:r>
            <a:r>
              <a:rPr lang="en-GB" sz="2000" i="1" dirty="0">
                <a:solidFill>
                  <a:schemeClr val="accent1">
                    <a:lumMod val="60000"/>
                    <a:lumOff val="40000"/>
                  </a:schemeClr>
                </a:solidFill>
              </a:rPr>
              <a:t>(Article 6(1)(f))</a:t>
            </a:r>
          </a:p>
          <a:p>
            <a:pPr marL="457200" lvl="1" indent="0" algn="just">
              <a:buClrTx/>
              <a:buNone/>
            </a:pPr>
            <a:r>
              <a:rPr lang="en-GB" sz="2800" dirty="0">
                <a:solidFill>
                  <a:srgbClr val="FF0000"/>
                </a:solidFill>
              </a:rPr>
              <a:t>(then there are Special Categories of Data which can inform legal basis – examples later)</a:t>
            </a:r>
          </a:p>
        </p:txBody>
      </p:sp>
    </p:spTree>
    <p:extLst>
      <p:ext uri="{BB962C8B-B14F-4D97-AF65-F5344CB8AC3E}">
        <p14:creationId xmlns:p14="http://schemas.microsoft.com/office/powerpoint/2010/main" val="42659935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Autofit/>
          </a:bodyPr>
          <a:lstStyle/>
          <a:p>
            <a:r>
              <a:rPr lang="en-GB" sz="4400" b="1" dirty="0">
                <a:solidFill>
                  <a:schemeClr val="accent1">
                    <a:lumMod val="60000"/>
                    <a:lumOff val="40000"/>
                  </a:schemeClr>
                </a:solidFill>
              </a:rPr>
              <a:t>2. Essential terminology</a:t>
            </a:r>
            <a:br>
              <a:rPr lang="en-GB" sz="4400" dirty="0">
                <a:latin typeface="Arial" charset="0"/>
                <a:ea typeface="Arial" charset="0"/>
                <a:cs typeface="Arial" charset="0"/>
              </a:rPr>
            </a:br>
            <a:endParaRPr lang="en-US" sz="4400" dirty="0">
              <a:latin typeface="Arial" charset="0"/>
              <a:ea typeface="Arial" charset="0"/>
              <a:cs typeface="Arial" charset="0"/>
            </a:endParaRPr>
          </a:p>
        </p:txBody>
      </p:sp>
      <p:sp>
        <p:nvSpPr>
          <p:cNvPr id="3" name="Text Placeholder 2"/>
          <p:cNvSpPr>
            <a:spLocks noGrp="1"/>
          </p:cNvSpPr>
          <p:nvPr>
            <p:ph type="body" sz="half" idx="2"/>
          </p:nvPr>
        </p:nvSpPr>
        <p:spPr>
          <a:xfrm>
            <a:off x="1154953" y="1298448"/>
            <a:ext cx="8825659" cy="5193792"/>
          </a:xfrm>
        </p:spPr>
        <p:txBody>
          <a:bodyPr>
            <a:normAutofit lnSpcReduction="10000"/>
          </a:bodyPr>
          <a:lstStyle/>
          <a:p>
            <a:pPr>
              <a:buClrTx/>
            </a:pPr>
            <a:r>
              <a:rPr lang="en-GB" sz="2800" b="1" dirty="0"/>
              <a:t>Under GDPR there are special categories of personal data;</a:t>
            </a:r>
          </a:p>
          <a:p>
            <a:pPr marL="342900" indent="-342900">
              <a:buClrTx/>
              <a:buFont typeface="Arial" panose="020B0604020202020204" pitchFamily="34" charset="0"/>
              <a:buChar char="•"/>
            </a:pPr>
            <a:r>
              <a:rPr lang="en-GB" sz="2800" dirty="0"/>
              <a:t>Racial or ethnic origin</a:t>
            </a:r>
          </a:p>
          <a:p>
            <a:pPr marL="342900" indent="-342900">
              <a:buClrTx/>
              <a:buFont typeface="Arial" panose="020B0604020202020204" pitchFamily="34" charset="0"/>
              <a:buChar char="•"/>
            </a:pPr>
            <a:r>
              <a:rPr lang="en-GB" sz="2800" dirty="0"/>
              <a:t>Political opinions</a:t>
            </a:r>
          </a:p>
          <a:p>
            <a:pPr marL="342900" indent="-342900">
              <a:buClrTx/>
              <a:buFont typeface="Arial" panose="020B0604020202020204" pitchFamily="34" charset="0"/>
              <a:buChar char="•"/>
            </a:pPr>
            <a:r>
              <a:rPr lang="en-GB" sz="2800" dirty="0"/>
              <a:t>Religious or philosophical beliefs</a:t>
            </a:r>
          </a:p>
          <a:p>
            <a:pPr marL="342900" indent="-342900">
              <a:buClrTx/>
              <a:buFont typeface="Arial" panose="020B0604020202020204" pitchFamily="34" charset="0"/>
              <a:buChar char="•"/>
            </a:pPr>
            <a:r>
              <a:rPr lang="en-GB" sz="2800" dirty="0"/>
              <a:t>Trades Union membership</a:t>
            </a:r>
          </a:p>
          <a:p>
            <a:pPr marL="342900" indent="-342900">
              <a:buClrTx/>
              <a:buFont typeface="Arial" panose="020B0604020202020204" pitchFamily="34" charset="0"/>
              <a:buChar char="•"/>
            </a:pPr>
            <a:r>
              <a:rPr lang="en-GB" sz="2800" dirty="0"/>
              <a:t>Physical or mental health or condition</a:t>
            </a:r>
          </a:p>
          <a:p>
            <a:pPr marL="342900" indent="-342900">
              <a:buClrTx/>
              <a:buFont typeface="Arial" panose="020B0604020202020204" pitchFamily="34" charset="0"/>
              <a:buChar char="•"/>
            </a:pPr>
            <a:r>
              <a:rPr lang="en-GB" sz="2800" dirty="0"/>
              <a:t>Sexual life or sexual orientation</a:t>
            </a:r>
          </a:p>
          <a:p>
            <a:pPr marL="342900" indent="-342900">
              <a:buClrTx/>
              <a:buFont typeface="Arial" panose="020B0604020202020204" pitchFamily="34" charset="0"/>
              <a:buChar char="•"/>
            </a:pPr>
            <a:r>
              <a:rPr lang="en-GB" sz="2800" dirty="0"/>
              <a:t>Genetic data</a:t>
            </a:r>
          </a:p>
          <a:p>
            <a:pPr marL="342900" indent="-342900">
              <a:buClrTx/>
              <a:buFont typeface="Arial" panose="020B0604020202020204" pitchFamily="34" charset="0"/>
              <a:buChar char="•"/>
            </a:pPr>
            <a:r>
              <a:rPr lang="en-GB" sz="2800" dirty="0"/>
              <a:t>Biometric data</a:t>
            </a:r>
          </a:p>
          <a:p>
            <a:endParaRPr lang="en-US" dirty="0"/>
          </a:p>
        </p:txBody>
      </p:sp>
    </p:spTree>
    <p:extLst>
      <p:ext uri="{BB962C8B-B14F-4D97-AF65-F5344CB8AC3E}">
        <p14:creationId xmlns:p14="http://schemas.microsoft.com/office/powerpoint/2010/main" val="244933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b="1" dirty="0">
                <a:solidFill>
                  <a:schemeClr val="accent1">
                    <a:lumMod val="60000"/>
                    <a:lumOff val="40000"/>
                  </a:schemeClr>
                </a:solidFill>
              </a:rPr>
              <a:t>4. Legal basis for processing</a:t>
            </a:r>
          </a:p>
        </p:txBody>
      </p:sp>
      <p:sp>
        <p:nvSpPr>
          <p:cNvPr id="5" name="Content Placeholder 4"/>
          <p:cNvSpPr>
            <a:spLocks noGrp="1"/>
          </p:cNvSpPr>
          <p:nvPr>
            <p:ph idx="1"/>
          </p:nvPr>
        </p:nvSpPr>
        <p:spPr>
          <a:xfrm>
            <a:off x="838200" y="1708470"/>
            <a:ext cx="10876722" cy="4868176"/>
          </a:xfrm>
        </p:spPr>
        <p:txBody>
          <a:bodyPr>
            <a:noAutofit/>
          </a:bodyPr>
          <a:lstStyle/>
          <a:p>
            <a:pPr marL="0" indent="0" algn="just">
              <a:buClrTx/>
              <a:buNone/>
            </a:pPr>
            <a:r>
              <a:rPr lang="en-GB" sz="2800" b="1" dirty="0"/>
              <a:t>Special Categories </a:t>
            </a:r>
            <a:r>
              <a:rPr lang="en-GB" sz="2800" dirty="0"/>
              <a:t>– there are 10 subsidiary legal bases for processing Special Categories of data identified in the legislation. Most relevant ones include:</a:t>
            </a:r>
          </a:p>
          <a:p>
            <a:pPr lvl="1" algn="just">
              <a:buClrTx/>
              <a:buFont typeface="Arial" panose="020B0604020202020204" pitchFamily="34" charset="0"/>
              <a:buChar char="•"/>
            </a:pPr>
            <a:r>
              <a:rPr lang="en-GB" sz="2800" dirty="0"/>
              <a:t>Obligations under employment </a:t>
            </a:r>
            <a:r>
              <a:rPr lang="en-GB" sz="2000" i="1" dirty="0">
                <a:solidFill>
                  <a:schemeClr val="accent1">
                    <a:lumMod val="60000"/>
                    <a:lumOff val="40000"/>
                  </a:schemeClr>
                </a:solidFill>
              </a:rPr>
              <a:t>(Article 9(2)(b))</a:t>
            </a:r>
            <a:endParaRPr lang="en-GB" sz="2800" i="1" dirty="0">
              <a:solidFill>
                <a:schemeClr val="accent1">
                  <a:lumMod val="60000"/>
                  <a:lumOff val="40000"/>
                </a:schemeClr>
              </a:solidFill>
            </a:endParaRPr>
          </a:p>
          <a:p>
            <a:pPr lvl="1" algn="just">
              <a:buClrTx/>
              <a:buFont typeface="Arial" panose="020B0604020202020204" pitchFamily="34" charset="0"/>
              <a:buChar char="•"/>
            </a:pPr>
            <a:r>
              <a:rPr lang="en-GB" sz="2800" dirty="0"/>
              <a:t>Vital Interests – subject cannot give consent </a:t>
            </a:r>
            <a:r>
              <a:rPr lang="en-GB" sz="2000" i="1" dirty="0">
                <a:solidFill>
                  <a:srgbClr val="B01513">
                    <a:lumMod val="60000"/>
                    <a:lumOff val="40000"/>
                  </a:srgbClr>
                </a:solidFill>
              </a:rPr>
              <a:t>(Article 9(2)(c))</a:t>
            </a:r>
            <a:endParaRPr lang="en-GB" sz="2800" i="1" dirty="0">
              <a:solidFill>
                <a:srgbClr val="B01513">
                  <a:lumMod val="60000"/>
                  <a:lumOff val="40000"/>
                </a:srgbClr>
              </a:solidFill>
            </a:endParaRPr>
          </a:p>
          <a:p>
            <a:pPr lvl="1" algn="just">
              <a:buClrTx/>
              <a:buFont typeface="Arial" panose="020B0604020202020204" pitchFamily="34" charset="0"/>
              <a:buChar char="•"/>
            </a:pPr>
            <a:r>
              <a:rPr lang="en-GB" sz="2800" dirty="0"/>
              <a:t>Not for Profit body, no 3</a:t>
            </a:r>
            <a:r>
              <a:rPr lang="en-GB" sz="2800" baseline="30000" dirty="0"/>
              <a:t>rd</a:t>
            </a:r>
            <a:r>
              <a:rPr lang="en-GB" sz="2800" dirty="0"/>
              <a:t> party disclosure</a:t>
            </a:r>
            <a:r>
              <a:rPr lang="en-GB" sz="2000" i="1" dirty="0">
                <a:solidFill>
                  <a:srgbClr val="B01513">
                    <a:lumMod val="60000"/>
                    <a:lumOff val="40000"/>
                  </a:srgbClr>
                </a:solidFill>
              </a:rPr>
              <a:t> (Article 9(2)(c))</a:t>
            </a:r>
            <a:endParaRPr lang="en-GB" sz="2800" i="1" dirty="0">
              <a:solidFill>
                <a:srgbClr val="B01513">
                  <a:lumMod val="60000"/>
                  <a:lumOff val="40000"/>
                </a:srgbClr>
              </a:solidFill>
            </a:endParaRPr>
          </a:p>
          <a:p>
            <a:pPr lvl="1" algn="just">
              <a:buClrTx/>
              <a:buFont typeface="Arial" panose="020B0604020202020204" pitchFamily="34" charset="0"/>
              <a:buChar char="•"/>
            </a:pPr>
            <a:r>
              <a:rPr lang="en-GB" sz="2800" dirty="0"/>
              <a:t>Archiving Data in the Public Interest </a:t>
            </a:r>
            <a:r>
              <a:rPr lang="en-GB" sz="2000" i="1" dirty="0">
                <a:solidFill>
                  <a:srgbClr val="B01513">
                    <a:lumMod val="60000"/>
                    <a:lumOff val="40000"/>
                  </a:srgbClr>
                </a:solidFill>
              </a:rPr>
              <a:t>(Article 9(2)(j))</a:t>
            </a:r>
            <a:endParaRPr lang="en-GB" sz="2800" i="1" dirty="0">
              <a:solidFill>
                <a:srgbClr val="B01513">
                  <a:lumMod val="60000"/>
                  <a:lumOff val="40000"/>
                </a:srgbClr>
              </a:solidFill>
            </a:endParaRPr>
          </a:p>
          <a:p>
            <a:pPr marL="457200" lvl="1" indent="0" algn="just">
              <a:buClrTx/>
              <a:buNone/>
            </a:pPr>
            <a:endParaRPr lang="en-GB" sz="2800" dirty="0"/>
          </a:p>
          <a:p>
            <a:pPr marL="457200" lvl="1" indent="0" algn="just">
              <a:buClrTx/>
              <a:buNone/>
            </a:pPr>
            <a:r>
              <a:rPr lang="en-GB" sz="2800" dirty="0"/>
              <a:t>(… we will see some examples later )</a:t>
            </a:r>
            <a:endParaRPr lang="en-GB" sz="3600" dirty="0"/>
          </a:p>
          <a:p>
            <a:pPr marL="457200" lvl="1" indent="0" algn="just">
              <a:buClrTx/>
              <a:buNone/>
            </a:pPr>
            <a:endParaRPr lang="en-GB" sz="2800" dirty="0"/>
          </a:p>
          <a:p>
            <a:pPr marL="457200" lvl="1" indent="0" algn="just">
              <a:buClrTx/>
              <a:buNone/>
            </a:pPr>
            <a:endParaRPr lang="en-GB" sz="2800" dirty="0"/>
          </a:p>
          <a:p>
            <a:pPr marL="457200" lvl="1" indent="0" algn="just">
              <a:buClrTx/>
              <a:buNone/>
            </a:pPr>
            <a:endParaRPr lang="en-GB" sz="2800" dirty="0"/>
          </a:p>
        </p:txBody>
      </p:sp>
    </p:spTree>
    <p:extLst>
      <p:ext uri="{BB962C8B-B14F-4D97-AF65-F5344CB8AC3E}">
        <p14:creationId xmlns:p14="http://schemas.microsoft.com/office/powerpoint/2010/main" val="230148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343" y="378124"/>
            <a:ext cx="9338667" cy="864080"/>
          </a:xfrm>
        </p:spPr>
        <p:txBody>
          <a:bodyPr/>
          <a:lstStyle/>
          <a:p>
            <a:r>
              <a:rPr lang="en-GB" b="1" dirty="0">
                <a:solidFill>
                  <a:schemeClr val="accent1">
                    <a:lumMod val="60000"/>
                    <a:lumOff val="40000"/>
                  </a:schemeClr>
                </a:solidFill>
              </a:rPr>
              <a:t>1. Background to GDPR</a:t>
            </a:r>
            <a:endParaRPr lang="en-GB" b="1"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3" name="Text Placeholder 2"/>
          <p:cNvSpPr>
            <a:spLocks noGrp="1"/>
          </p:cNvSpPr>
          <p:nvPr>
            <p:ph type="body" sz="half" idx="2"/>
          </p:nvPr>
        </p:nvSpPr>
        <p:spPr>
          <a:xfrm>
            <a:off x="569343" y="1742536"/>
            <a:ext cx="10990053" cy="4206572"/>
          </a:xfrm>
        </p:spPr>
        <p:txBody>
          <a:bodyPr anchor="t">
            <a:noAutofit/>
          </a:bodyPr>
          <a:lstStyle/>
          <a:p>
            <a:pPr marL="457200" indent="-457200">
              <a:spcBef>
                <a:spcPts val="0"/>
              </a:spcBef>
              <a:spcAft>
                <a:spcPts val="1200"/>
              </a:spcAft>
              <a:buClrTx/>
              <a:buSzPct val="90000"/>
              <a:buFont typeface="Arial" panose="020B0604020202020204" pitchFamily="34" charset="0"/>
              <a:buChar char="•"/>
            </a:pPr>
            <a:r>
              <a:rPr lang="en-GB" sz="2800" dirty="0"/>
              <a:t>EU Data Protection Directive 95/46</a:t>
            </a:r>
          </a:p>
          <a:p>
            <a:pPr marL="457200" indent="-457200">
              <a:spcBef>
                <a:spcPts val="0"/>
              </a:spcBef>
              <a:spcAft>
                <a:spcPts val="1200"/>
              </a:spcAft>
              <a:buClrTx/>
              <a:buSzPct val="90000"/>
              <a:buFont typeface="Arial" panose="020B0604020202020204" pitchFamily="34" charset="0"/>
              <a:buChar char="•"/>
            </a:pPr>
            <a:r>
              <a:rPr lang="en-GB" sz="2800" dirty="0"/>
              <a:t>The Data Protection Act 1988 and Data Protection (Amendment) Act 2003</a:t>
            </a:r>
          </a:p>
          <a:p>
            <a:pPr marL="457200" indent="-457200">
              <a:spcBef>
                <a:spcPts val="0"/>
              </a:spcBef>
              <a:spcAft>
                <a:spcPts val="1200"/>
              </a:spcAft>
              <a:buClrTx/>
              <a:buSzPct val="90000"/>
              <a:buFont typeface="Arial" panose="020B0604020202020204" pitchFamily="34" charset="0"/>
              <a:buChar char="•"/>
            </a:pPr>
            <a:r>
              <a:rPr lang="en-GB" sz="2800" dirty="0"/>
              <a:t>Regulated by the Data Protection Commissioner</a:t>
            </a:r>
          </a:p>
          <a:p>
            <a:pPr marL="457200" indent="-457200">
              <a:spcBef>
                <a:spcPts val="0"/>
              </a:spcBef>
              <a:spcAft>
                <a:spcPts val="1200"/>
              </a:spcAft>
              <a:buClrTx/>
              <a:buSzPct val="90000"/>
              <a:buFont typeface="Arial" panose="020B0604020202020204" pitchFamily="34" charset="0"/>
              <a:buChar char="•"/>
            </a:pPr>
            <a:r>
              <a:rPr lang="en-GB" sz="2800" dirty="0"/>
              <a:t>GDPR replaces 1988 and 2003 Acts</a:t>
            </a:r>
          </a:p>
          <a:p>
            <a:pPr marL="457200" indent="-457200">
              <a:spcBef>
                <a:spcPts val="0"/>
              </a:spcBef>
              <a:spcAft>
                <a:spcPts val="1200"/>
              </a:spcAft>
              <a:buClrTx/>
              <a:buSzPct val="90000"/>
              <a:buFont typeface="Arial" panose="020B0604020202020204" pitchFamily="34" charset="0"/>
              <a:buChar char="•"/>
            </a:pPr>
            <a:r>
              <a:rPr lang="en-GB" sz="2800" dirty="0"/>
              <a:t>16 May 2017 Dept. </a:t>
            </a:r>
            <a:r>
              <a:rPr lang="en-GB" sz="2800"/>
              <a:t>Justice </a:t>
            </a:r>
            <a:r>
              <a:rPr lang="en-GB" sz="2800" dirty="0"/>
              <a:t>&amp; Equality published the Data Protection Bill 2017</a:t>
            </a:r>
          </a:p>
          <a:p>
            <a:pPr marL="457200" indent="-457200">
              <a:spcBef>
                <a:spcPts val="0"/>
              </a:spcBef>
              <a:spcAft>
                <a:spcPts val="1200"/>
              </a:spcAft>
              <a:buClrTx/>
              <a:buSzPct val="90000"/>
              <a:buFont typeface="Arial" panose="020B0604020202020204" pitchFamily="34" charset="0"/>
              <a:buChar char="•"/>
            </a:pPr>
            <a:r>
              <a:rPr lang="en-GB" sz="2800" dirty="0"/>
              <a:t>Regulation applies to all EU member states on 25 May 2018</a:t>
            </a:r>
          </a:p>
        </p:txBody>
      </p:sp>
    </p:spTree>
    <p:extLst>
      <p:ext uri="{BB962C8B-B14F-4D97-AF65-F5344CB8AC3E}">
        <p14:creationId xmlns:p14="http://schemas.microsoft.com/office/powerpoint/2010/main" val="13553080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b="1" dirty="0">
                <a:solidFill>
                  <a:schemeClr val="accent1">
                    <a:lumMod val="60000"/>
                    <a:lumOff val="40000"/>
                  </a:schemeClr>
                </a:solidFill>
              </a:rPr>
              <a:t>4. Legal basis for processing</a:t>
            </a:r>
          </a:p>
        </p:txBody>
      </p:sp>
      <p:sp>
        <p:nvSpPr>
          <p:cNvPr id="5" name="Content Placeholder 4"/>
          <p:cNvSpPr>
            <a:spLocks noGrp="1"/>
          </p:cNvSpPr>
          <p:nvPr>
            <p:ph idx="1"/>
          </p:nvPr>
        </p:nvSpPr>
        <p:spPr>
          <a:xfrm>
            <a:off x="838200" y="1708470"/>
            <a:ext cx="10876722" cy="4155617"/>
          </a:xfrm>
        </p:spPr>
        <p:txBody>
          <a:bodyPr>
            <a:noAutofit/>
          </a:bodyPr>
          <a:lstStyle/>
          <a:p>
            <a:pPr marL="457200" lvl="1" indent="0">
              <a:buClrTx/>
              <a:buNone/>
            </a:pPr>
            <a:r>
              <a:rPr lang="en-GB" sz="2800" i="1" dirty="0">
                <a:solidFill>
                  <a:srgbClr val="B01513">
                    <a:lumMod val="60000"/>
                    <a:lumOff val="40000"/>
                  </a:srgbClr>
                </a:solidFill>
              </a:rPr>
              <a:t>Article 9(2)(d))</a:t>
            </a:r>
            <a:endParaRPr lang="en-GB" sz="2800" dirty="0"/>
          </a:p>
          <a:p>
            <a:pPr marL="457200" lvl="1" indent="0">
              <a:buClrTx/>
              <a:buNone/>
            </a:pPr>
            <a:r>
              <a:rPr lang="en-GB" sz="2800" dirty="0"/>
              <a:t>Processing carried out by a not for profit body with a political, philosophical, </a:t>
            </a:r>
            <a:r>
              <a:rPr lang="en-GB" sz="2800" b="1" dirty="0"/>
              <a:t>religious</a:t>
            </a:r>
            <a:r>
              <a:rPr lang="en-GB" sz="2800" dirty="0"/>
              <a:t> or trade union aim provided the processing relates only to members or former members (or those who have regular contact with it in connection with those purposes) and provided there is </a:t>
            </a:r>
            <a:r>
              <a:rPr lang="en-GB" sz="2800" b="1" dirty="0"/>
              <a:t>no disclosure to a third party</a:t>
            </a:r>
            <a:r>
              <a:rPr lang="en-GB" sz="2800" dirty="0"/>
              <a:t> without consent.</a:t>
            </a:r>
          </a:p>
          <a:p>
            <a:pPr marL="457200" lvl="1" indent="0">
              <a:buClrTx/>
              <a:buNone/>
            </a:pPr>
            <a:endParaRPr lang="en-GB" sz="2800" dirty="0"/>
          </a:p>
        </p:txBody>
      </p:sp>
    </p:spTree>
    <p:extLst>
      <p:ext uri="{BB962C8B-B14F-4D97-AF65-F5344CB8AC3E}">
        <p14:creationId xmlns:p14="http://schemas.microsoft.com/office/powerpoint/2010/main" val="12008600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5" y="475868"/>
            <a:ext cx="8875054" cy="693175"/>
          </a:xfrm>
        </p:spPr>
        <p:txBody>
          <a:bodyPr>
            <a:normAutofit fontScale="90000"/>
          </a:bodyPr>
          <a:lstStyle/>
          <a:p>
            <a:r>
              <a:rPr lang="en-US" b="1" dirty="0">
                <a:solidFill>
                  <a:schemeClr val="accent1">
                    <a:lumMod val="60000"/>
                    <a:lumOff val="40000"/>
                  </a:schemeClr>
                </a:solidFill>
              </a:rPr>
              <a:t>5. Data Subject Rights</a:t>
            </a:r>
          </a:p>
        </p:txBody>
      </p:sp>
      <p:sp>
        <p:nvSpPr>
          <p:cNvPr id="3" name="Rectangle 2"/>
          <p:cNvSpPr/>
          <p:nvPr/>
        </p:nvSpPr>
        <p:spPr>
          <a:xfrm>
            <a:off x="1187354" y="1639903"/>
            <a:ext cx="9873581" cy="3780522"/>
          </a:xfrm>
          <a:prstGeom prst="rect">
            <a:avLst/>
          </a:prstGeom>
        </p:spPr>
        <p:txBody>
          <a:bodyPr wrap="square">
            <a:spAutoFit/>
          </a:bodyPr>
          <a:lstStyle/>
          <a:p>
            <a:pPr marL="514350" lvl="0" indent="-514350">
              <a:lnSpc>
                <a:spcPct val="107000"/>
              </a:lnSpc>
              <a:buAutoNum type="arabicPeriod"/>
            </a:pPr>
            <a:r>
              <a:rPr lang="en-GB" sz="2800" dirty="0">
                <a:latin typeface="Calibri" charset="0"/>
                <a:ea typeface="Calibri" charset="0"/>
                <a:cs typeface="Times New Roman" charset="0"/>
              </a:rPr>
              <a:t>The right to be informed (Privacy Notice)</a:t>
            </a:r>
          </a:p>
          <a:p>
            <a:pPr marL="514350" lvl="0" indent="-514350">
              <a:lnSpc>
                <a:spcPct val="107000"/>
              </a:lnSpc>
              <a:buAutoNum type="arabicPeriod"/>
            </a:pPr>
            <a:r>
              <a:rPr lang="en-GB" sz="2800" dirty="0">
                <a:latin typeface="Calibri" charset="0"/>
                <a:ea typeface="Calibri" charset="0"/>
                <a:cs typeface="Times New Roman" charset="0"/>
              </a:rPr>
              <a:t>The right of access (Subject Access Request)</a:t>
            </a:r>
          </a:p>
          <a:p>
            <a:pPr marL="514350" lvl="0" indent="-514350">
              <a:lnSpc>
                <a:spcPct val="107000"/>
              </a:lnSpc>
              <a:buAutoNum type="arabicPeriod"/>
            </a:pPr>
            <a:r>
              <a:rPr lang="en-GB" sz="2800" dirty="0">
                <a:latin typeface="Calibri" charset="0"/>
                <a:ea typeface="Calibri" charset="0"/>
                <a:cs typeface="Times New Roman" charset="0"/>
              </a:rPr>
              <a:t>The right to rectification</a:t>
            </a:r>
          </a:p>
          <a:p>
            <a:pPr marL="514350" lvl="0" indent="-514350">
              <a:lnSpc>
                <a:spcPct val="107000"/>
              </a:lnSpc>
              <a:buAutoNum type="arabicPeriod"/>
            </a:pPr>
            <a:r>
              <a:rPr lang="en-GB" sz="2800" dirty="0">
                <a:latin typeface="Calibri" charset="0"/>
                <a:ea typeface="Calibri" charset="0"/>
                <a:cs typeface="Times New Roman" charset="0"/>
              </a:rPr>
              <a:t>The right to erasure (right to be forgotten)</a:t>
            </a:r>
          </a:p>
          <a:p>
            <a:pPr marL="514350" lvl="0" indent="-514350">
              <a:lnSpc>
                <a:spcPct val="107000"/>
              </a:lnSpc>
              <a:buAutoNum type="arabicPeriod"/>
            </a:pPr>
            <a:r>
              <a:rPr lang="en-GB" sz="2800" dirty="0">
                <a:latin typeface="Calibri" charset="0"/>
                <a:ea typeface="Calibri" charset="0"/>
                <a:cs typeface="Times New Roman" charset="0"/>
              </a:rPr>
              <a:t>The right to restrict processing</a:t>
            </a:r>
          </a:p>
          <a:p>
            <a:pPr marL="514350" lvl="0" indent="-514350">
              <a:lnSpc>
                <a:spcPct val="107000"/>
              </a:lnSpc>
              <a:buAutoNum type="arabicPeriod"/>
            </a:pPr>
            <a:r>
              <a:rPr lang="en-GB" sz="2800" dirty="0">
                <a:latin typeface="Calibri" charset="0"/>
                <a:ea typeface="Calibri" charset="0"/>
                <a:cs typeface="Times New Roman" charset="0"/>
              </a:rPr>
              <a:t>The right to data portability</a:t>
            </a:r>
          </a:p>
          <a:p>
            <a:pPr marL="514350" lvl="0" indent="-514350">
              <a:lnSpc>
                <a:spcPct val="107000"/>
              </a:lnSpc>
              <a:buAutoNum type="arabicPeriod"/>
            </a:pPr>
            <a:r>
              <a:rPr lang="en-GB" sz="2800" dirty="0">
                <a:latin typeface="Calibri" charset="0"/>
                <a:ea typeface="Calibri" charset="0"/>
                <a:cs typeface="Times New Roman" charset="0"/>
              </a:rPr>
              <a:t>The right to object</a:t>
            </a:r>
          </a:p>
          <a:p>
            <a:pPr marL="514350" lvl="0" indent="-514350">
              <a:lnSpc>
                <a:spcPct val="107000"/>
              </a:lnSpc>
              <a:buAutoNum type="arabicPeriod"/>
            </a:pPr>
            <a:r>
              <a:rPr lang="en-GB" sz="2800" dirty="0">
                <a:latin typeface="Calibri" charset="0"/>
                <a:ea typeface="Calibri" charset="0"/>
                <a:cs typeface="Times New Roman" charset="0"/>
              </a:rPr>
              <a:t>Rights in relation to automated decision making and profiling</a:t>
            </a:r>
            <a:r>
              <a:rPr lang="en-GB" sz="2800" dirty="0"/>
              <a:t> </a:t>
            </a:r>
            <a:endParaRPr lang="en-US" sz="2800" dirty="0"/>
          </a:p>
        </p:txBody>
      </p:sp>
    </p:spTree>
    <p:extLst>
      <p:ext uri="{BB962C8B-B14F-4D97-AF65-F5344CB8AC3E}">
        <p14:creationId xmlns:p14="http://schemas.microsoft.com/office/powerpoint/2010/main" val="17179843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5" y="475868"/>
            <a:ext cx="8875054" cy="693175"/>
          </a:xfrm>
        </p:spPr>
        <p:txBody>
          <a:bodyPr>
            <a:normAutofit fontScale="90000"/>
          </a:bodyPr>
          <a:lstStyle/>
          <a:p>
            <a:r>
              <a:rPr lang="en-US" b="1" dirty="0">
                <a:solidFill>
                  <a:schemeClr val="accent1">
                    <a:lumMod val="60000"/>
                    <a:lumOff val="40000"/>
                  </a:schemeClr>
                </a:solidFill>
              </a:rPr>
              <a:t>5. Data Subject rights</a:t>
            </a:r>
          </a:p>
        </p:txBody>
      </p:sp>
      <p:sp>
        <p:nvSpPr>
          <p:cNvPr id="3" name="Rectangle 2"/>
          <p:cNvSpPr/>
          <p:nvPr/>
        </p:nvSpPr>
        <p:spPr>
          <a:xfrm>
            <a:off x="1187354" y="1639903"/>
            <a:ext cx="9873581" cy="5030864"/>
          </a:xfrm>
          <a:prstGeom prst="rect">
            <a:avLst/>
          </a:prstGeom>
        </p:spPr>
        <p:txBody>
          <a:bodyPr wrap="square">
            <a:spAutoFit/>
          </a:bodyPr>
          <a:lstStyle/>
          <a:p>
            <a:pPr lvl="1">
              <a:spcBef>
                <a:spcPts val="1000"/>
              </a:spcBef>
              <a:buSzPct val="80000"/>
            </a:pPr>
            <a:r>
              <a:rPr lang="en-US" sz="2800" b="1" dirty="0"/>
              <a:t>Right to be informed</a:t>
            </a:r>
          </a:p>
          <a:p>
            <a:pPr marL="742950" lvl="1" indent="-285750">
              <a:spcBef>
                <a:spcPts val="1000"/>
              </a:spcBef>
              <a:buSzPct val="80000"/>
              <a:buFont typeface="Arial" panose="020B0604020202020204" pitchFamily="34" charset="0"/>
              <a:buChar char="•"/>
            </a:pPr>
            <a:r>
              <a:rPr lang="en-GB" sz="2600" dirty="0">
                <a:solidFill>
                  <a:prstClr val="black"/>
                </a:solidFill>
                <a:ea typeface="+mj-ea"/>
                <a:cs typeface="+mj-cs"/>
              </a:rPr>
              <a:t>Obligation to provide “fair processing information” typically through a privacy notice and incl.</a:t>
            </a:r>
          </a:p>
          <a:p>
            <a:pPr marL="1200150" lvl="2" indent="-285750">
              <a:spcBef>
                <a:spcPts val="1000"/>
              </a:spcBef>
              <a:buSzPct val="80000"/>
              <a:buFont typeface="Arial" panose="020B0604020202020204" pitchFamily="34" charset="0"/>
              <a:buChar char="•"/>
            </a:pPr>
            <a:r>
              <a:rPr lang="en-GB" sz="2600" dirty="0">
                <a:solidFill>
                  <a:prstClr val="black"/>
                </a:solidFill>
                <a:ea typeface="+mj-ea"/>
                <a:cs typeface="+mj-cs"/>
              </a:rPr>
              <a:t>Identity and contact details of the controller</a:t>
            </a:r>
          </a:p>
          <a:p>
            <a:pPr marL="1200150" lvl="2" indent="-285750">
              <a:spcBef>
                <a:spcPts val="1000"/>
              </a:spcBef>
              <a:buSzPct val="80000"/>
              <a:buFont typeface="Arial" panose="020B0604020202020204" pitchFamily="34" charset="0"/>
              <a:buChar char="•"/>
            </a:pPr>
            <a:r>
              <a:rPr lang="en-GB" sz="2600" dirty="0">
                <a:solidFill>
                  <a:prstClr val="black"/>
                </a:solidFill>
                <a:ea typeface="+mj-ea"/>
                <a:cs typeface="+mj-cs"/>
              </a:rPr>
              <a:t>Lawful basis of processing</a:t>
            </a:r>
          </a:p>
          <a:p>
            <a:pPr marL="1200150" lvl="2" indent="-285750">
              <a:spcBef>
                <a:spcPts val="1000"/>
              </a:spcBef>
              <a:buSzPct val="80000"/>
              <a:buFont typeface="Arial" panose="020B0604020202020204" pitchFamily="34" charset="0"/>
              <a:buChar char="•"/>
            </a:pPr>
            <a:r>
              <a:rPr lang="en-GB" sz="2600" dirty="0">
                <a:solidFill>
                  <a:prstClr val="black"/>
                </a:solidFill>
                <a:ea typeface="+mj-ea"/>
                <a:cs typeface="+mj-cs"/>
              </a:rPr>
              <a:t>Retention periods</a:t>
            </a:r>
          </a:p>
          <a:p>
            <a:pPr marL="1200150" lvl="2" indent="-285750">
              <a:spcBef>
                <a:spcPts val="1000"/>
              </a:spcBef>
              <a:buSzPct val="80000"/>
              <a:buFont typeface="Arial" panose="020B0604020202020204" pitchFamily="34" charset="0"/>
              <a:buChar char="•"/>
            </a:pPr>
            <a:r>
              <a:rPr lang="en-GB" sz="2600" dirty="0">
                <a:solidFill>
                  <a:prstClr val="black"/>
                </a:solidFill>
                <a:ea typeface="+mj-ea"/>
                <a:cs typeface="+mj-cs"/>
              </a:rPr>
              <a:t>Existence of data subject’s rights</a:t>
            </a:r>
          </a:p>
          <a:p>
            <a:pPr marL="1200150" lvl="2" indent="-285750">
              <a:spcBef>
                <a:spcPts val="1000"/>
              </a:spcBef>
              <a:buSzPct val="80000"/>
              <a:buFont typeface="Arial" panose="020B0604020202020204" pitchFamily="34" charset="0"/>
              <a:buChar char="•"/>
            </a:pPr>
            <a:r>
              <a:rPr lang="en-GB" sz="2600" dirty="0">
                <a:solidFill>
                  <a:prstClr val="black"/>
                </a:solidFill>
                <a:ea typeface="+mj-ea"/>
                <a:cs typeface="+mj-cs"/>
              </a:rPr>
              <a:t>Right to withdraw consent </a:t>
            </a:r>
          </a:p>
          <a:p>
            <a:pPr marL="1200150" lvl="2" indent="-285750">
              <a:spcBef>
                <a:spcPts val="1000"/>
              </a:spcBef>
              <a:buSzPct val="80000"/>
              <a:buFont typeface="Arial" panose="020B0604020202020204" pitchFamily="34" charset="0"/>
              <a:buChar char="•"/>
            </a:pPr>
            <a:r>
              <a:rPr lang="en-GB" sz="2600" dirty="0">
                <a:solidFill>
                  <a:prstClr val="black"/>
                </a:solidFill>
                <a:ea typeface="+mj-ea"/>
                <a:cs typeface="+mj-cs"/>
              </a:rPr>
              <a:t>Right to complain to supervising authority</a:t>
            </a:r>
            <a:endParaRPr lang="en-GB" sz="2600" dirty="0">
              <a:latin typeface="Calibri" charset="0"/>
              <a:ea typeface="Calibri" charset="0"/>
              <a:cs typeface="Times New Roman" charset="0"/>
            </a:endParaRPr>
          </a:p>
          <a:p>
            <a:pPr lvl="0">
              <a:lnSpc>
                <a:spcPct val="107000"/>
              </a:lnSpc>
            </a:pPr>
            <a:endParaRPr lang="en-GB" sz="2600" dirty="0">
              <a:latin typeface="Calibri" charset="0"/>
              <a:ea typeface="Calibri" charset="0"/>
              <a:cs typeface="Times New Roman" charset="0"/>
            </a:endParaRPr>
          </a:p>
        </p:txBody>
      </p:sp>
    </p:spTree>
    <p:extLst>
      <p:ext uri="{BB962C8B-B14F-4D97-AF65-F5344CB8AC3E}">
        <p14:creationId xmlns:p14="http://schemas.microsoft.com/office/powerpoint/2010/main" val="2251032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5" y="475868"/>
            <a:ext cx="8875054" cy="693175"/>
          </a:xfrm>
        </p:spPr>
        <p:txBody>
          <a:bodyPr>
            <a:normAutofit fontScale="90000"/>
          </a:bodyPr>
          <a:lstStyle/>
          <a:p>
            <a:r>
              <a:rPr lang="en-US" b="1" dirty="0">
                <a:solidFill>
                  <a:schemeClr val="accent1">
                    <a:lumMod val="60000"/>
                    <a:lumOff val="40000"/>
                  </a:schemeClr>
                </a:solidFill>
              </a:rPr>
              <a:t>5. Data subject rights</a:t>
            </a:r>
          </a:p>
        </p:txBody>
      </p:sp>
      <p:sp>
        <p:nvSpPr>
          <p:cNvPr id="3" name="Rectangle 2"/>
          <p:cNvSpPr/>
          <p:nvPr/>
        </p:nvSpPr>
        <p:spPr>
          <a:xfrm>
            <a:off x="1187354" y="1639903"/>
            <a:ext cx="9873581" cy="4112664"/>
          </a:xfrm>
          <a:prstGeom prst="rect">
            <a:avLst/>
          </a:prstGeom>
        </p:spPr>
        <p:txBody>
          <a:bodyPr wrap="square">
            <a:spAutoFit/>
          </a:bodyPr>
          <a:lstStyle/>
          <a:p>
            <a:pPr lvl="1">
              <a:spcBef>
                <a:spcPts val="1000"/>
              </a:spcBef>
              <a:buSzPct val="80000"/>
            </a:pPr>
            <a:r>
              <a:rPr lang="en-US" sz="2800" b="1" dirty="0"/>
              <a:t>Right of access</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No fee payable for Subject Access Requests (SARs)</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Elevated risk of SARs as a consequence</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Info supplied with 1 month (previously 40 days)</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Data can include opinions, voice recordings and manual records</a:t>
            </a:r>
          </a:p>
          <a:p>
            <a:pPr lvl="0">
              <a:lnSpc>
                <a:spcPct val="107000"/>
              </a:lnSpc>
            </a:pPr>
            <a:endParaRPr lang="en-GB" sz="2800" dirty="0">
              <a:latin typeface="Calibri" charset="0"/>
              <a:ea typeface="Calibri" charset="0"/>
              <a:cs typeface="Times New Roman" charset="0"/>
            </a:endParaRPr>
          </a:p>
          <a:p>
            <a:pPr lvl="0">
              <a:lnSpc>
                <a:spcPct val="107000"/>
              </a:lnSpc>
            </a:pPr>
            <a:endParaRPr lang="en-GB" sz="2800" dirty="0">
              <a:latin typeface="Calibri" charset="0"/>
              <a:ea typeface="Calibri" charset="0"/>
              <a:cs typeface="Times New Roman" charset="0"/>
            </a:endParaRPr>
          </a:p>
        </p:txBody>
      </p:sp>
    </p:spTree>
    <p:extLst>
      <p:ext uri="{BB962C8B-B14F-4D97-AF65-F5344CB8AC3E}">
        <p14:creationId xmlns:p14="http://schemas.microsoft.com/office/powerpoint/2010/main" val="4215188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5" y="475868"/>
            <a:ext cx="8875054" cy="693175"/>
          </a:xfrm>
        </p:spPr>
        <p:txBody>
          <a:bodyPr>
            <a:normAutofit fontScale="90000"/>
          </a:bodyPr>
          <a:lstStyle/>
          <a:p>
            <a:r>
              <a:rPr lang="en-US" b="1" dirty="0">
                <a:solidFill>
                  <a:schemeClr val="accent1">
                    <a:lumMod val="60000"/>
                    <a:lumOff val="40000"/>
                  </a:schemeClr>
                </a:solidFill>
              </a:rPr>
              <a:t>5. Data Subject rights</a:t>
            </a:r>
          </a:p>
        </p:txBody>
      </p:sp>
      <p:sp>
        <p:nvSpPr>
          <p:cNvPr id="3" name="Rectangle 2"/>
          <p:cNvSpPr/>
          <p:nvPr/>
        </p:nvSpPr>
        <p:spPr>
          <a:xfrm>
            <a:off x="1187354" y="1639903"/>
            <a:ext cx="9873581" cy="4415311"/>
          </a:xfrm>
          <a:prstGeom prst="rect">
            <a:avLst/>
          </a:prstGeom>
        </p:spPr>
        <p:txBody>
          <a:bodyPr wrap="square">
            <a:spAutoFit/>
          </a:bodyPr>
          <a:lstStyle/>
          <a:p>
            <a:pPr lvl="1">
              <a:spcBef>
                <a:spcPts val="1000"/>
              </a:spcBef>
              <a:buSzPct val="80000"/>
            </a:pPr>
            <a:r>
              <a:rPr lang="en-US" sz="2800" b="1" dirty="0"/>
              <a:t>Right to Rectification &amp; Erasure</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Require controller to rectify personal data if it is inaccurate or incomplete</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Within one month, or 2 months if complex</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Ask controller to delete their personal data in certain circumstances e.g. if processing is not justified or individual withdraws consent</a:t>
            </a:r>
          </a:p>
          <a:p>
            <a:pPr lvl="0">
              <a:lnSpc>
                <a:spcPct val="107000"/>
              </a:lnSpc>
            </a:pPr>
            <a:endParaRPr lang="en-GB" sz="2800" dirty="0">
              <a:latin typeface="Calibri" charset="0"/>
              <a:ea typeface="Calibri" charset="0"/>
              <a:cs typeface="Times New Roman" charset="0"/>
            </a:endParaRPr>
          </a:p>
          <a:p>
            <a:pPr lvl="0">
              <a:lnSpc>
                <a:spcPct val="107000"/>
              </a:lnSpc>
            </a:pPr>
            <a:endParaRPr lang="en-GB" sz="2800" dirty="0">
              <a:latin typeface="Calibri" charset="0"/>
              <a:ea typeface="Calibri" charset="0"/>
              <a:cs typeface="Times New Roman" charset="0"/>
            </a:endParaRPr>
          </a:p>
        </p:txBody>
      </p:sp>
    </p:spTree>
    <p:extLst>
      <p:ext uri="{BB962C8B-B14F-4D97-AF65-F5344CB8AC3E}">
        <p14:creationId xmlns:p14="http://schemas.microsoft.com/office/powerpoint/2010/main" val="23581488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5" y="475868"/>
            <a:ext cx="8875054" cy="693175"/>
          </a:xfrm>
        </p:spPr>
        <p:txBody>
          <a:bodyPr>
            <a:normAutofit fontScale="90000"/>
          </a:bodyPr>
          <a:lstStyle/>
          <a:p>
            <a:r>
              <a:rPr lang="en-US" b="1" dirty="0">
                <a:solidFill>
                  <a:schemeClr val="accent1">
                    <a:lumMod val="60000"/>
                    <a:lumOff val="40000"/>
                  </a:schemeClr>
                </a:solidFill>
              </a:rPr>
              <a:t>5. Data subject rights</a:t>
            </a:r>
          </a:p>
        </p:txBody>
      </p:sp>
      <p:sp>
        <p:nvSpPr>
          <p:cNvPr id="3" name="Rectangle 2"/>
          <p:cNvSpPr/>
          <p:nvPr/>
        </p:nvSpPr>
        <p:spPr>
          <a:xfrm>
            <a:off x="1187354" y="1639903"/>
            <a:ext cx="9873581" cy="4415311"/>
          </a:xfrm>
          <a:prstGeom prst="rect">
            <a:avLst/>
          </a:prstGeom>
        </p:spPr>
        <p:txBody>
          <a:bodyPr wrap="square">
            <a:spAutoFit/>
          </a:bodyPr>
          <a:lstStyle/>
          <a:p>
            <a:pPr lvl="1">
              <a:spcBef>
                <a:spcPts val="1000"/>
              </a:spcBef>
              <a:buSzPct val="80000"/>
            </a:pPr>
            <a:r>
              <a:rPr lang="en-US" sz="2800" b="1" dirty="0"/>
              <a:t>Right to restrict processing</a:t>
            </a:r>
          </a:p>
          <a:p>
            <a:pPr lvl="1">
              <a:spcBef>
                <a:spcPts val="1000"/>
              </a:spcBef>
              <a:buSzPct val="80000"/>
            </a:pPr>
            <a:r>
              <a:rPr lang="en-GB" sz="2800" dirty="0">
                <a:solidFill>
                  <a:prstClr val="black"/>
                </a:solidFill>
                <a:ea typeface="+mj-ea"/>
                <a:cs typeface="+mj-cs"/>
              </a:rPr>
              <a:t>Data subject may be entitled to limit the purpose for which the controller can process data e.g.</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When accuracy of data is contested</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Data no longer needed by controller but individual requires to establish, exercise or defend a legal claim</a:t>
            </a:r>
          </a:p>
          <a:p>
            <a:pPr lvl="0">
              <a:lnSpc>
                <a:spcPct val="107000"/>
              </a:lnSpc>
            </a:pPr>
            <a:endParaRPr lang="en-GB" sz="2800" dirty="0">
              <a:latin typeface="Calibri" charset="0"/>
              <a:ea typeface="Calibri" charset="0"/>
              <a:cs typeface="Times New Roman" charset="0"/>
            </a:endParaRPr>
          </a:p>
          <a:p>
            <a:pPr lvl="0">
              <a:lnSpc>
                <a:spcPct val="107000"/>
              </a:lnSpc>
            </a:pPr>
            <a:endParaRPr lang="en-GB" sz="2800" dirty="0">
              <a:latin typeface="Calibri" charset="0"/>
              <a:ea typeface="Calibri" charset="0"/>
              <a:cs typeface="Times New Roman" charset="0"/>
            </a:endParaRPr>
          </a:p>
        </p:txBody>
      </p:sp>
    </p:spTree>
    <p:extLst>
      <p:ext uri="{BB962C8B-B14F-4D97-AF65-F5344CB8AC3E}">
        <p14:creationId xmlns:p14="http://schemas.microsoft.com/office/powerpoint/2010/main" val="18158169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5" y="475868"/>
            <a:ext cx="8875054" cy="693175"/>
          </a:xfrm>
        </p:spPr>
        <p:txBody>
          <a:bodyPr>
            <a:normAutofit fontScale="90000"/>
          </a:bodyPr>
          <a:lstStyle/>
          <a:p>
            <a:r>
              <a:rPr lang="en-US" b="1" dirty="0">
                <a:solidFill>
                  <a:schemeClr val="accent1">
                    <a:lumMod val="60000"/>
                    <a:lumOff val="40000"/>
                  </a:schemeClr>
                </a:solidFill>
              </a:rPr>
              <a:t>5. Data Subject rights</a:t>
            </a:r>
          </a:p>
        </p:txBody>
      </p:sp>
      <p:sp>
        <p:nvSpPr>
          <p:cNvPr id="3" name="Rectangle 2"/>
          <p:cNvSpPr/>
          <p:nvPr/>
        </p:nvSpPr>
        <p:spPr>
          <a:xfrm>
            <a:off x="1187354" y="1639903"/>
            <a:ext cx="9873581" cy="2435282"/>
          </a:xfrm>
          <a:prstGeom prst="rect">
            <a:avLst/>
          </a:prstGeom>
        </p:spPr>
        <p:txBody>
          <a:bodyPr wrap="square">
            <a:spAutoFit/>
          </a:bodyPr>
          <a:lstStyle/>
          <a:p>
            <a:pPr lvl="1">
              <a:spcBef>
                <a:spcPts val="1000"/>
              </a:spcBef>
              <a:buSzPct val="80000"/>
            </a:pPr>
            <a:r>
              <a:rPr lang="en-GB" sz="2800" b="1" dirty="0">
                <a:solidFill>
                  <a:prstClr val="black"/>
                </a:solidFill>
                <a:ea typeface="+mj-ea"/>
                <a:cs typeface="+mj-cs"/>
              </a:rPr>
              <a:t>Right to portability</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Data subjects have the right to transfer their data to another data controller.</a:t>
            </a:r>
          </a:p>
          <a:p>
            <a:pPr lvl="0">
              <a:lnSpc>
                <a:spcPct val="107000"/>
              </a:lnSpc>
            </a:pPr>
            <a:endParaRPr lang="en-GB" sz="2800" dirty="0">
              <a:latin typeface="Calibri" charset="0"/>
              <a:ea typeface="Calibri" charset="0"/>
              <a:cs typeface="Times New Roman" charset="0"/>
            </a:endParaRPr>
          </a:p>
          <a:p>
            <a:pPr lvl="0">
              <a:lnSpc>
                <a:spcPct val="107000"/>
              </a:lnSpc>
            </a:pPr>
            <a:endParaRPr lang="en-GB" sz="2800" dirty="0">
              <a:latin typeface="Calibri" charset="0"/>
              <a:ea typeface="Calibri" charset="0"/>
              <a:cs typeface="Times New Roman" charset="0"/>
            </a:endParaRPr>
          </a:p>
        </p:txBody>
      </p:sp>
    </p:spTree>
    <p:extLst>
      <p:ext uri="{BB962C8B-B14F-4D97-AF65-F5344CB8AC3E}">
        <p14:creationId xmlns:p14="http://schemas.microsoft.com/office/powerpoint/2010/main" val="34559954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5" y="475868"/>
            <a:ext cx="8875054" cy="693175"/>
          </a:xfrm>
        </p:spPr>
        <p:txBody>
          <a:bodyPr>
            <a:normAutofit fontScale="90000"/>
          </a:bodyPr>
          <a:lstStyle/>
          <a:p>
            <a:r>
              <a:rPr lang="en-US" b="1" dirty="0">
                <a:solidFill>
                  <a:schemeClr val="accent1">
                    <a:lumMod val="60000"/>
                    <a:lumOff val="40000"/>
                  </a:schemeClr>
                </a:solidFill>
              </a:rPr>
              <a:t>5. Data subject rights</a:t>
            </a:r>
          </a:p>
        </p:txBody>
      </p:sp>
      <p:sp>
        <p:nvSpPr>
          <p:cNvPr id="3" name="Rectangle 2"/>
          <p:cNvSpPr/>
          <p:nvPr/>
        </p:nvSpPr>
        <p:spPr>
          <a:xfrm>
            <a:off x="1187354" y="1639903"/>
            <a:ext cx="9873581" cy="2866169"/>
          </a:xfrm>
          <a:prstGeom prst="rect">
            <a:avLst/>
          </a:prstGeom>
        </p:spPr>
        <p:txBody>
          <a:bodyPr wrap="square">
            <a:spAutoFit/>
          </a:bodyPr>
          <a:lstStyle/>
          <a:p>
            <a:pPr lvl="1">
              <a:spcBef>
                <a:spcPts val="1000"/>
              </a:spcBef>
              <a:buSzPct val="80000"/>
            </a:pPr>
            <a:r>
              <a:rPr lang="en-US" sz="2800" b="1" dirty="0"/>
              <a:t>Right to object to processing</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Data subjects have the right to object to, for example, direct marketing, processing for historical research and statistics</a:t>
            </a:r>
          </a:p>
          <a:p>
            <a:pPr lvl="0">
              <a:lnSpc>
                <a:spcPct val="107000"/>
              </a:lnSpc>
            </a:pPr>
            <a:endParaRPr lang="en-GB" sz="2800" dirty="0">
              <a:latin typeface="Calibri" charset="0"/>
              <a:ea typeface="Calibri" charset="0"/>
              <a:cs typeface="Times New Roman" charset="0"/>
            </a:endParaRPr>
          </a:p>
          <a:p>
            <a:pPr lvl="0">
              <a:lnSpc>
                <a:spcPct val="107000"/>
              </a:lnSpc>
            </a:pPr>
            <a:endParaRPr lang="en-GB" sz="2800" dirty="0">
              <a:latin typeface="Calibri" charset="0"/>
              <a:ea typeface="Calibri" charset="0"/>
              <a:cs typeface="Times New Roman" charset="0"/>
            </a:endParaRPr>
          </a:p>
        </p:txBody>
      </p:sp>
    </p:spTree>
    <p:extLst>
      <p:ext uri="{BB962C8B-B14F-4D97-AF65-F5344CB8AC3E}">
        <p14:creationId xmlns:p14="http://schemas.microsoft.com/office/powerpoint/2010/main" val="21896090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5" y="475868"/>
            <a:ext cx="8875054" cy="693175"/>
          </a:xfrm>
        </p:spPr>
        <p:txBody>
          <a:bodyPr>
            <a:normAutofit fontScale="90000"/>
          </a:bodyPr>
          <a:lstStyle/>
          <a:p>
            <a:r>
              <a:rPr lang="en-US" b="1" dirty="0">
                <a:solidFill>
                  <a:schemeClr val="accent1">
                    <a:lumMod val="60000"/>
                    <a:lumOff val="40000"/>
                  </a:schemeClr>
                </a:solidFill>
              </a:rPr>
              <a:t>5. Data Protection Lead</a:t>
            </a:r>
          </a:p>
        </p:txBody>
      </p:sp>
      <p:sp>
        <p:nvSpPr>
          <p:cNvPr id="3" name="Rectangle 2"/>
          <p:cNvSpPr/>
          <p:nvPr/>
        </p:nvSpPr>
        <p:spPr>
          <a:xfrm>
            <a:off x="1187354" y="1639903"/>
            <a:ext cx="9873581" cy="3122650"/>
          </a:xfrm>
          <a:prstGeom prst="rect">
            <a:avLst/>
          </a:prstGeom>
        </p:spPr>
        <p:txBody>
          <a:bodyPr wrap="square">
            <a:spAutoFit/>
          </a:bodyPr>
          <a:lstStyle/>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Inform and advise on obligations</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Monitor compliance</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Training</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First point of contact for authorities</a:t>
            </a:r>
          </a:p>
          <a:p>
            <a:pPr lvl="0">
              <a:lnSpc>
                <a:spcPct val="107000"/>
              </a:lnSpc>
            </a:pPr>
            <a:endParaRPr lang="en-GB" sz="2800" dirty="0">
              <a:latin typeface="Calibri" charset="0"/>
              <a:ea typeface="Calibri" charset="0"/>
              <a:cs typeface="Times New Roman" charset="0"/>
            </a:endParaRPr>
          </a:p>
          <a:p>
            <a:pPr lvl="0">
              <a:lnSpc>
                <a:spcPct val="107000"/>
              </a:lnSpc>
            </a:pPr>
            <a:endParaRPr lang="en-GB" sz="2800" dirty="0">
              <a:latin typeface="Calibri" charset="0"/>
              <a:ea typeface="Calibri" charset="0"/>
              <a:cs typeface="Times New Roman" charset="0"/>
            </a:endParaRPr>
          </a:p>
        </p:txBody>
      </p:sp>
    </p:spTree>
    <p:extLst>
      <p:ext uri="{BB962C8B-B14F-4D97-AF65-F5344CB8AC3E}">
        <p14:creationId xmlns:p14="http://schemas.microsoft.com/office/powerpoint/2010/main" val="7754371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55" y="475868"/>
            <a:ext cx="8875054" cy="693175"/>
          </a:xfrm>
        </p:spPr>
        <p:txBody>
          <a:bodyPr>
            <a:normAutofit fontScale="90000"/>
          </a:bodyPr>
          <a:lstStyle/>
          <a:p>
            <a:r>
              <a:rPr lang="en-US" b="1" dirty="0">
                <a:solidFill>
                  <a:schemeClr val="accent1">
                    <a:lumMod val="60000"/>
                    <a:lumOff val="40000"/>
                  </a:schemeClr>
                </a:solidFill>
              </a:rPr>
              <a:t>6. Breach Notification</a:t>
            </a:r>
          </a:p>
        </p:txBody>
      </p:sp>
      <p:sp>
        <p:nvSpPr>
          <p:cNvPr id="3" name="Rectangle 2"/>
          <p:cNvSpPr/>
          <p:nvPr/>
        </p:nvSpPr>
        <p:spPr>
          <a:xfrm>
            <a:off x="1187354" y="1639903"/>
            <a:ext cx="9873581" cy="4355038"/>
          </a:xfrm>
          <a:prstGeom prst="rect">
            <a:avLst/>
          </a:prstGeom>
        </p:spPr>
        <p:txBody>
          <a:bodyPr wrap="square">
            <a:spAutoFit/>
          </a:bodyPr>
          <a:lstStyle/>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“a breach of security leading to the destruction, loss, alteration, unauthorised disclosure of, or access to, personal data ...  is more than just losing personal data”</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 notify the relevant authorities … if it is likely to result in a risk to the rights and freedoms of individuals”</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High risk – notify individual</a:t>
            </a:r>
          </a:p>
          <a:p>
            <a:pPr marL="742950" lvl="1" indent="-285750">
              <a:spcBef>
                <a:spcPts val="1000"/>
              </a:spcBef>
              <a:buSzPct val="80000"/>
              <a:buFont typeface="Arial" panose="020B0604020202020204" pitchFamily="34" charset="0"/>
              <a:buChar char="•"/>
            </a:pPr>
            <a:r>
              <a:rPr lang="en-GB" sz="2800" dirty="0">
                <a:solidFill>
                  <a:prstClr val="black"/>
                </a:solidFill>
                <a:ea typeface="+mj-ea"/>
                <a:cs typeface="+mj-cs"/>
              </a:rPr>
              <a:t>Breach notification </a:t>
            </a:r>
            <a:r>
              <a:rPr lang="en-GB" sz="2800" dirty="0">
                <a:solidFill>
                  <a:prstClr val="black"/>
                </a:solidFill>
              </a:rPr>
              <a:t>– </a:t>
            </a:r>
            <a:r>
              <a:rPr lang="en-GB" sz="2800" dirty="0">
                <a:solidFill>
                  <a:prstClr val="black"/>
                </a:solidFill>
                <a:ea typeface="+mj-ea"/>
                <a:cs typeface="+mj-cs"/>
              </a:rPr>
              <a:t>contents</a:t>
            </a:r>
          </a:p>
        </p:txBody>
      </p:sp>
    </p:spTree>
    <p:extLst>
      <p:ext uri="{BB962C8B-B14F-4D97-AF65-F5344CB8AC3E}">
        <p14:creationId xmlns:p14="http://schemas.microsoft.com/office/powerpoint/2010/main" val="246155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3415" y="257355"/>
            <a:ext cx="8825659" cy="944912"/>
          </a:xfrm>
        </p:spPr>
        <p:txBody>
          <a:bodyPr/>
          <a:lstStyle/>
          <a:p>
            <a:r>
              <a:rPr lang="en-GB" sz="4400" b="1" dirty="0">
                <a:solidFill>
                  <a:schemeClr val="accent1">
                    <a:lumMod val="60000"/>
                    <a:lumOff val="40000"/>
                  </a:schemeClr>
                </a:solidFill>
              </a:rPr>
              <a:t>1. </a:t>
            </a:r>
            <a:r>
              <a:rPr lang="en-GB" b="1" dirty="0">
                <a:solidFill>
                  <a:schemeClr val="accent1">
                    <a:lumMod val="60000"/>
                    <a:lumOff val="40000"/>
                  </a:schemeClr>
                </a:solidFill>
              </a:rPr>
              <a:t>Background</a:t>
            </a:r>
            <a:r>
              <a:rPr lang="en-GB" sz="4400" b="1" dirty="0">
                <a:solidFill>
                  <a:schemeClr val="accent1">
                    <a:lumMod val="60000"/>
                    <a:lumOff val="40000"/>
                  </a:schemeClr>
                </a:solidFill>
              </a:rPr>
              <a:t> to GDPR</a:t>
            </a:r>
            <a:endParaRPr lang="en-GB" sz="4400" b="1"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5" name="Text Placeholder 2"/>
          <p:cNvSpPr>
            <a:spLocks noGrp="1"/>
          </p:cNvSpPr>
          <p:nvPr>
            <p:ph type="body" sz="half" idx="2"/>
          </p:nvPr>
        </p:nvSpPr>
        <p:spPr>
          <a:xfrm>
            <a:off x="738554" y="1248508"/>
            <a:ext cx="10269415" cy="5081954"/>
          </a:xfrm>
        </p:spPr>
        <p:txBody>
          <a:bodyPr anchor="t">
            <a:noAutofit/>
          </a:bodyPr>
          <a:lstStyle/>
          <a:p>
            <a:pPr>
              <a:spcBef>
                <a:spcPts val="0"/>
              </a:spcBef>
              <a:spcAft>
                <a:spcPts val="1200"/>
              </a:spcAft>
              <a:buClrTx/>
              <a:buSzPct val="90000"/>
            </a:pPr>
            <a:r>
              <a:rPr lang="en-GB" sz="2800" b="1" dirty="0"/>
              <a:t>Why do we need GDPR</a:t>
            </a:r>
            <a:r>
              <a:rPr lang="en-GB" sz="2800" b="1" dirty="0">
                <a:latin typeface="Arial" panose="020B0604020202020204" pitchFamily="34" charset="0"/>
                <a:cs typeface="Arial" panose="020B0604020202020204" pitchFamily="34" charset="0"/>
              </a:rPr>
              <a:t>?</a:t>
            </a:r>
          </a:p>
          <a:p>
            <a:pPr marL="457200" indent="-457200">
              <a:spcBef>
                <a:spcPts val="0"/>
              </a:spcBef>
              <a:spcAft>
                <a:spcPts val="1200"/>
              </a:spcAft>
              <a:buClrTx/>
              <a:buSzPct val="90000"/>
              <a:buFont typeface="Arial" panose="020B0604020202020204" pitchFamily="34" charset="0"/>
              <a:buChar char="•"/>
            </a:pPr>
            <a:r>
              <a:rPr lang="en-GB" sz="2800" dirty="0"/>
              <a:t>EU Directive drafted prior to internet age – not “fit for purpose”</a:t>
            </a:r>
          </a:p>
          <a:p>
            <a:pPr marL="457200" indent="-457200">
              <a:spcBef>
                <a:spcPts val="0"/>
              </a:spcBef>
              <a:spcAft>
                <a:spcPts val="1200"/>
              </a:spcAft>
              <a:buClrTx/>
              <a:buSzPct val="90000"/>
              <a:buFont typeface="Arial" panose="020B0604020202020204" pitchFamily="34" charset="0"/>
              <a:buChar char="•"/>
            </a:pPr>
            <a:r>
              <a:rPr lang="en-GB" sz="2800" dirty="0"/>
              <a:t>Personal data is now used in ways that didn't exist in 90s</a:t>
            </a:r>
          </a:p>
          <a:p>
            <a:pPr marL="457200" indent="-457200">
              <a:spcBef>
                <a:spcPts val="0"/>
              </a:spcBef>
              <a:spcAft>
                <a:spcPts val="1200"/>
              </a:spcAft>
              <a:buClrTx/>
              <a:buSzPct val="90000"/>
              <a:buFont typeface="Arial" panose="020B0604020202020204" pitchFamily="34" charset="0"/>
              <a:buChar char="•"/>
            </a:pPr>
            <a:r>
              <a:rPr lang="en-GB" sz="2800" dirty="0"/>
              <a:t>The types of personal data collected and held have also changed – biometric data, genetic data, images</a:t>
            </a:r>
          </a:p>
          <a:p>
            <a:pPr marL="457200" lvl="0" indent="-457200">
              <a:spcBef>
                <a:spcPts val="0"/>
              </a:spcBef>
              <a:spcAft>
                <a:spcPts val="1200"/>
              </a:spcAft>
              <a:buClrTx/>
              <a:buSzPct val="90000"/>
              <a:buFont typeface="Arial" panose="020B0604020202020204" pitchFamily="34" charset="0"/>
              <a:buChar char="•"/>
            </a:pPr>
            <a:r>
              <a:rPr lang="en-GB" sz="2800" dirty="0">
                <a:solidFill>
                  <a:prstClr val="black"/>
                </a:solidFill>
                <a:cs typeface="Arial" panose="020B0604020202020204" pitchFamily="34" charset="0"/>
              </a:rPr>
              <a:t>This new legislation, GDPR, aimed at giving us, as individuals, more information and control over our personal data - comes into effect from 25 May</a:t>
            </a:r>
          </a:p>
          <a:p>
            <a:pPr marL="457200" indent="-457200">
              <a:spcBef>
                <a:spcPts val="0"/>
              </a:spcBef>
              <a:spcAft>
                <a:spcPts val="1200"/>
              </a:spcAft>
              <a:buClrTx/>
              <a:buSzPct val="90000"/>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30262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950" y="365126"/>
            <a:ext cx="10128849" cy="993028"/>
          </a:xfrm>
        </p:spPr>
        <p:txBody>
          <a:bodyPr/>
          <a:lstStyle/>
          <a:p>
            <a:r>
              <a:rPr lang="en-GB" sz="3800" b="1" dirty="0">
                <a:solidFill>
                  <a:schemeClr val="accent1">
                    <a:lumMod val="60000"/>
                    <a:lumOff val="40000"/>
                  </a:schemeClr>
                </a:solidFill>
              </a:rPr>
              <a:t>6. Penalties</a:t>
            </a:r>
          </a:p>
        </p:txBody>
      </p:sp>
      <p:sp>
        <p:nvSpPr>
          <p:cNvPr id="5" name="Content Placeholder 4"/>
          <p:cNvSpPr>
            <a:spLocks noGrp="1"/>
          </p:cNvSpPr>
          <p:nvPr>
            <p:ph idx="1"/>
          </p:nvPr>
        </p:nvSpPr>
        <p:spPr>
          <a:xfrm>
            <a:off x="838199" y="1597446"/>
            <a:ext cx="10515600" cy="4869455"/>
          </a:xfrm>
        </p:spPr>
        <p:txBody>
          <a:bodyPr>
            <a:noAutofit/>
          </a:bodyPr>
          <a:lstStyle/>
          <a:p>
            <a:pPr algn="just">
              <a:buClrTx/>
              <a:buFont typeface="Arial" panose="020B0604020202020204" pitchFamily="34" charset="0"/>
              <a:buChar char="•"/>
            </a:pPr>
            <a:r>
              <a:rPr lang="en-GB" sz="2400" dirty="0"/>
              <a:t>For (mainly) a breach of record keeping, contracting and security clauses:</a:t>
            </a:r>
          </a:p>
          <a:p>
            <a:pPr marL="457200" lvl="1" indent="0" algn="just">
              <a:buClrTx/>
              <a:buNone/>
            </a:pPr>
            <a:r>
              <a:rPr lang="en-GB" sz="2000" dirty="0">
                <a:solidFill>
                  <a:srgbClr val="C00000"/>
                </a:solidFill>
              </a:rPr>
              <a:t>Maximum fine of up to €10million, or 2% of annual worldwide turnover, which is greater</a:t>
            </a:r>
            <a:r>
              <a:rPr lang="en-GB" sz="2000" dirty="0"/>
              <a:t>.</a:t>
            </a:r>
          </a:p>
          <a:p>
            <a:pPr algn="just">
              <a:buClrTx/>
              <a:buFont typeface="Arial" panose="020B0604020202020204" pitchFamily="34" charset="0"/>
              <a:buChar char="•"/>
            </a:pPr>
            <a:r>
              <a:rPr lang="en-GB" sz="2400" dirty="0"/>
              <a:t>For (mainly) a breach of the basic principles, data subject rights, transfer to third countries, non-compliance with an Information Commissioner’s order:</a:t>
            </a:r>
          </a:p>
          <a:p>
            <a:pPr marL="457200" lvl="1" indent="0" algn="just">
              <a:buClrTx/>
              <a:buNone/>
            </a:pPr>
            <a:r>
              <a:rPr lang="en-GB" sz="2000" dirty="0">
                <a:solidFill>
                  <a:srgbClr val="C00000"/>
                </a:solidFill>
              </a:rPr>
              <a:t>Maximum fine of up to €20million, or 4% of annual worldwide turnover, whichever is greater</a:t>
            </a:r>
            <a:r>
              <a:rPr lang="en-GB" sz="2000" dirty="0"/>
              <a:t>.</a:t>
            </a:r>
          </a:p>
          <a:p>
            <a:pPr algn="just">
              <a:buClrTx/>
              <a:buFont typeface="Arial" panose="020B0604020202020204" pitchFamily="34" charset="0"/>
              <a:buChar char="•"/>
            </a:pPr>
            <a:r>
              <a:rPr lang="en-GB" sz="2400" dirty="0"/>
              <a:t>EU DPAs intend to co-ordinate their supervisory and enforcement powers across the Member States but it is unclear as to what effect Brexit will have on this.</a:t>
            </a:r>
          </a:p>
          <a:p>
            <a:pPr lvl="2">
              <a:buClrTx/>
              <a:buFont typeface="Arial" panose="020B0604020202020204" pitchFamily="34" charset="0"/>
              <a:buChar char="•"/>
            </a:pPr>
            <a:endParaRPr lang="en-GB" sz="1800" dirty="0"/>
          </a:p>
          <a:p>
            <a:endParaRPr lang="en-GB" sz="2400" dirty="0"/>
          </a:p>
          <a:p>
            <a:pPr lvl="1"/>
            <a:endParaRPr lang="en-GB" sz="2000" dirty="0"/>
          </a:p>
        </p:txBody>
      </p:sp>
    </p:spTree>
    <p:extLst>
      <p:ext uri="{BB962C8B-B14F-4D97-AF65-F5344CB8AC3E}">
        <p14:creationId xmlns:p14="http://schemas.microsoft.com/office/powerpoint/2010/main" val="11994605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950" y="365126"/>
            <a:ext cx="10128849" cy="993028"/>
          </a:xfrm>
        </p:spPr>
        <p:txBody>
          <a:bodyPr/>
          <a:lstStyle/>
          <a:p>
            <a:r>
              <a:rPr lang="en-GB" sz="3800" b="1" dirty="0">
                <a:solidFill>
                  <a:schemeClr val="accent1">
                    <a:lumMod val="60000"/>
                    <a:lumOff val="40000"/>
                  </a:schemeClr>
                </a:solidFill>
              </a:rPr>
              <a:t>6. Children</a:t>
            </a:r>
          </a:p>
        </p:txBody>
      </p:sp>
      <p:sp>
        <p:nvSpPr>
          <p:cNvPr id="5" name="Content Placeholder 4"/>
          <p:cNvSpPr>
            <a:spLocks noGrp="1"/>
          </p:cNvSpPr>
          <p:nvPr>
            <p:ph idx="1"/>
          </p:nvPr>
        </p:nvSpPr>
        <p:spPr>
          <a:xfrm>
            <a:off x="838199" y="1597446"/>
            <a:ext cx="10515600" cy="4869455"/>
          </a:xfrm>
        </p:spPr>
        <p:txBody>
          <a:bodyPr>
            <a:noAutofit/>
          </a:bodyPr>
          <a:lstStyle/>
          <a:p>
            <a:pPr algn="just">
              <a:buClrTx/>
              <a:buFont typeface="Arial" panose="020B0604020202020204" pitchFamily="34" charset="0"/>
              <a:buChar char="•"/>
            </a:pPr>
            <a:r>
              <a:rPr lang="en-GB" sz="2400" dirty="0"/>
              <a:t>New provision to enhance the protection of children's personal data</a:t>
            </a:r>
          </a:p>
          <a:p>
            <a:pPr algn="just">
              <a:buClrTx/>
              <a:buFont typeface="Arial" panose="020B0604020202020204" pitchFamily="34" charset="0"/>
              <a:buChar char="•"/>
            </a:pPr>
            <a:r>
              <a:rPr lang="en-GB" sz="2400" dirty="0"/>
              <a:t>Services to Children  - Privacy Notice written in a way that a child will understand</a:t>
            </a:r>
          </a:p>
          <a:p>
            <a:pPr algn="just">
              <a:buClrTx/>
              <a:buFont typeface="Arial" panose="020B0604020202020204" pitchFamily="34" charset="0"/>
              <a:buChar char="•"/>
            </a:pPr>
            <a:r>
              <a:rPr lang="en-GB" sz="2400" dirty="0"/>
              <a:t>Online services to children  - consent from parent or guardian</a:t>
            </a:r>
          </a:p>
          <a:p>
            <a:pPr algn="just">
              <a:buClrTx/>
              <a:buFont typeface="Arial" panose="020B0604020202020204" pitchFamily="34" charset="0"/>
              <a:buChar char="•"/>
            </a:pPr>
            <a:r>
              <a:rPr lang="en-GB" sz="2400" dirty="0"/>
              <a:t>Child under 16 can’t give consent (under 13 in UK)</a:t>
            </a:r>
          </a:p>
          <a:p>
            <a:pPr algn="just">
              <a:buClrTx/>
              <a:buFont typeface="Arial" panose="020B0604020202020204" pitchFamily="34" charset="0"/>
              <a:buChar char="•"/>
            </a:pPr>
            <a:r>
              <a:rPr lang="en-GB" sz="2400" dirty="0"/>
              <a:t>Parental consent not required for preventative or counselling services</a:t>
            </a:r>
          </a:p>
          <a:p>
            <a:pPr algn="just">
              <a:buClrTx/>
              <a:buFont typeface="Arial" panose="020B0604020202020204" pitchFamily="34" charset="0"/>
              <a:buChar char="•"/>
            </a:pPr>
            <a:r>
              <a:rPr lang="en-GB" sz="2400" dirty="0"/>
              <a:t>Same rights as adults</a:t>
            </a:r>
          </a:p>
          <a:p>
            <a:pPr lvl="2">
              <a:buClrTx/>
              <a:buFont typeface="Arial" panose="020B0604020202020204" pitchFamily="34" charset="0"/>
              <a:buChar char="•"/>
            </a:pPr>
            <a:endParaRPr lang="en-GB" sz="1800" dirty="0"/>
          </a:p>
          <a:p>
            <a:endParaRPr lang="en-GB" sz="2400" dirty="0"/>
          </a:p>
          <a:p>
            <a:pPr lvl="1"/>
            <a:endParaRPr lang="en-GB" sz="2000" dirty="0"/>
          </a:p>
        </p:txBody>
      </p:sp>
    </p:spTree>
    <p:extLst>
      <p:ext uri="{BB962C8B-B14F-4D97-AF65-F5344CB8AC3E}">
        <p14:creationId xmlns:p14="http://schemas.microsoft.com/office/powerpoint/2010/main" val="15759920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717" y="199995"/>
            <a:ext cx="9338667" cy="864080"/>
          </a:xfrm>
        </p:spPr>
        <p:txBody>
          <a:bodyPr/>
          <a:lstStyle/>
          <a:p>
            <a:r>
              <a:rPr lang="en-GB" b="1" dirty="0">
                <a:solidFill>
                  <a:schemeClr val="accent1">
                    <a:lumMod val="60000"/>
                    <a:lumOff val="40000"/>
                  </a:schemeClr>
                </a:solidFill>
              </a:rPr>
              <a:t>Overview of GDPR</a:t>
            </a:r>
            <a:endParaRPr lang="en-GB" b="1"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3" name="Text Placeholder 2"/>
          <p:cNvSpPr>
            <a:spLocks noGrp="1"/>
          </p:cNvSpPr>
          <p:nvPr>
            <p:ph type="body" sz="half" idx="2"/>
          </p:nvPr>
        </p:nvSpPr>
        <p:spPr>
          <a:xfrm>
            <a:off x="569343" y="1235034"/>
            <a:ext cx="11199104" cy="5184054"/>
          </a:xfrm>
        </p:spPr>
        <p:txBody>
          <a:bodyPr anchor="t">
            <a:noAutofit/>
          </a:bodyPr>
          <a:lstStyle/>
          <a:p>
            <a:pPr>
              <a:spcBef>
                <a:spcPts val="0"/>
              </a:spcBef>
              <a:spcAft>
                <a:spcPts val="1200"/>
              </a:spcAft>
              <a:buClrTx/>
              <a:buSzPct val="90000"/>
            </a:pPr>
            <a:r>
              <a:rPr lang="en-GB" sz="2800" b="1" dirty="0"/>
              <a:t>Background to GDPR</a:t>
            </a:r>
          </a:p>
          <a:p>
            <a:pPr>
              <a:spcBef>
                <a:spcPts val="0"/>
              </a:spcBef>
              <a:buClrTx/>
              <a:buSzPct val="90000"/>
            </a:pPr>
            <a:r>
              <a:rPr lang="en-GB" sz="2800" b="1" dirty="0"/>
              <a:t>Essential Terminology </a:t>
            </a:r>
          </a:p>
          <a:p>
            <a:pPr>
              <a:spcBef>
                <a:spcPts val="0"/>
              </a:spcBef>
              <a:spcAft>
                <a:spcPts val="1200"/>
              </a:spcAft>
              <a:buClrTx/>
              <a:buSzPct val="90000"/>
            </a:pPr>
            <a:r>
              <a:rPr lang="en-GB" sz="2400" i="1" dirty="0">
                <a:solidFill>
                  <a:srgbClr val="FF0000"/>
                </a:solidFill>
              </a:rPr>
              <a:t>	</a:t>
            </a:r>
            <a:r>
              <a:rPr lang="en-GB" sz="2000" i="1" dirty="0">
                <a:solidFill>
                  <a:srgbClr val="FF0000"/>
                </a:solidFill>
              </a:rPr>
              <a:t>(Personal Data, Data Subject, Data Controller, Data Processor, Processing</a:t>
            </a:r>
            <a:r>
              <a:rPr lang="en-GB" sz="2000" dirty="0">
                <a:solidFill>
                  <a:srgbClr val="FF0000"/>
                </a:solidFill>
              </a:rPr>
              <a:t>)</a:t>
            </a:r>
          </a:p>
          <a:p>
            <a:pPr>
              <a:spcBef>
                <a:spcPts val="0"/>
              </a:spcBef>
              <a:buClrTx/>
              <a:buSzPct val="90000"/>
            </a:pPr>
            <a:r>
              <a:rPr lang="en-GB" sz="2800" b="1" dirty="0"/>
              <a:t>Key Principles</a:t>
            </a:r>
          </a:p>
          <a:p>
            <a:pPr>
              <a:spcBef>
                <a:spcPts val="0"/>
              </a:spcBef>
              <a:spcAft>
                <a:spcPts val="1200"/>
              </a:spcAft>
              <a:buClrTx/>
              <a:buSzPct val="90000"/>
            </a:pPr>
            <a:r>
              <a:rPr lang="en-GB" sz="2400" i="1" dirty="0">
                <a:solidFill>
                  <a:srgbClr val="FF0000"/>
                </a:solidFill>
              </a:rPr>
              <a:t>	</a:t>
            </a:r>
            <a:r>
              <a:rPr lang="en-GB" sz="2000" i="1" dirty="0">
                <a:solidFill>
                  <a:srgbClr val="FF0000"/>
                </a:solidFill>
              </a:rPr>
              <a:t>(Integrity, appropriately, sparingly, accurate, not kept forever, and kept secure)</a:t>
            </a:r>
          </a:p>
          <a:p>
            <a:pPr>
              <a:spcBef>
                <a:spcPts val="0"/>
              </a:spcBef>
              <a:buClrTx/>
              <a:buSzPct val="90000"/>
            </a:pPr>
            <a:r>
              <a:rPr lang="en-GB" sz="2800" b="1" dirty="0"/>
              <a:t>Legal Basis for processing</a:t>
            </a:r>
          </a:p>
          <a:p>
            <a:pPr>
              <a:spcBef>
                <a:spcPts val="0"/>
              </a:spcBef>
              <a:spcAft>
                <a:spcPts val="1200"/>
              </a:spcAft>
              <a:buClrTx/>
              <a:buSzPct val="90000"/>
            </a:pPr>
            <a:r>
              <a:rPr lang="en-GB" sz="2400" i="1" dirty="0">
                <a:solidFill>
                  <a:srgbClr val="FF0000"/>
                </a:solidFill>
              </a:rPr>
              <a:t>	</a:t>
            </a:r>
            <a:r>
              <a:rPr lang="en-GB" sz="2000" i="1" dirty="0">
                <a:solidFill>
                  <a:srgbClr val="FF0000"/>
                </a:solidFill>
              </a:rPr>
              <a:t>(six bases and ten special categories)</a:t>
            </a:r>
          </a:p>
          <a:p>
            <a:pPr>
              <a:spcBef>
                <a:spcPts val="0"/>
              </a:spcBef>
              <a:buClrTx/>
              <a:buSzPct val="90000"/>
            </a:pPr>
            <a:r>
              <a:rPr lang="en-GB" sz="2800" b="1" dirty="0"/>
              <a:t>Data Subject rights</a:t>
            </a:r>
          </a:p>
          <a:p>
            <a:pPr>
              <a:spcBef>
                <a:spcPts val="0"/>
              </a:spcBef>
              <a:spcAft>
                <a:spcPts val="1200"/>
              </a:spcAft>
              <a:buClrTx/>
              <a:buSzPct val="90000"/>
            </a:pPr>
            <a:r>
              <a:rPr lang="en-GB" sz="2400" i="1" dirty="0">
                <a:solidFill>
                  <a:srgbClr val="FF0000"/>
                </a:solidFill>
              </a:rPr>
              <a:t>	</a:t>
            </a:r>
            <a:r>
              <a:rPr lang="en-GB" sz="2000" i="1" dirty="0">
                <a:solidFill>
                  <a:srgbClr val="FF0000"/>
                </a:solidFill>
              </a:rPr>
              <a:t>(informed, access, rectification, erasure, processing , portability, object)</a:t>
            </a:r>
          </a:p>
          <a:p>
            <a:pPr>
              <a:spcBef>
                <a:spcPts val="0"/>
              </a:spcBef>
              <a:spcAft>
                <a:spcPts val="1200"/>
              </a:spcAft>
              <a:buClrTx/>
              <a:buSzPct val="90000"/>
            </a:pPr>
            <a:r>
              <a:rPr lang="en-GB" sz="2800" b="1" dirty="0"/>
              <a:t>Data Protection Lead, Breaches, Penalties &amp; Children</a:t>
            </a:r>
          </a:p>
        </p:txBody>
      </p:sp>
    </p:spTree>
    <p:extLst>
      <p:ext uri="{BB962C8B-B14F-4D97-AF65-F5344CB8AC3E}">
        <p14:creationId xmlns:p14="http://schemas.microsoft.com/office/powerpoint/2010/main" val="19544114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950" y="365126"/>
            <a:ext cx="10128849" cy="993028"/>
          </a:xfrm>
        </p:spPr>
        <p:txBody>
          <a:bodyPr/>
          <a:lstStyle/>
          <a:p>
            <a:r>
              <a:rPr lang="en-GB" sz="3800" b="1" dirty="0">
                <a:solidFill>
                  <a:schemeClr val="accent1">
                    <a:lumMod val="60000"/>
                    <a:lumOff val="40000"/>
                  </a:schemeClr>
                </a:solidFill>
              </a:rPr>
              <a:t>Summary</a:t>
            </a:r>
          </a:p>
        </p:txBody>
      </p:sp>
      <p:sp>
        <p:nvSpPr>
          <p:cNvPr id="5" name="Content Placeholder 4"/>
          <p:cNvSpPr>
            <a:spLocks noGrp="1"/>
          </p:cNvSpPr>
          <p:nvPr>
            <p:ph idx="1"/>
          </p:nvPr>
        </p:nvSpPr>
        <p:spPr>
          <a:xfrm>
            <a:off x="838199" y="1597446"/>
            <a:ext cx="10515600" cy="4869455"/>
          </a:xfrm>
        </p:spPr>
        <p:txBody>
          <a:bodyPr>
            <a:noAutofit/>
          </a:bodyPr>
          <a:lstStyle/>
          <a:p>
            <a:pPr algn="just">
              <a:buClrTx/>
              <a:buFont typeface="Arial" panose="020B0604020202020204" pitchFamily="34" charset="0"/>
              <a:buChar char="•"/>
            </a:pPr>
            <a:r>
              <a:rPr lang="en-GB" sz="2400" dirty="0"/>
              <a:t>Don’t panic : prepare</a:t>
            </a:r>
          </a:p>
          <a:p>
            <a:pPr algn="just">
              <a:buClrTx/>
              <a:buFont typeface="Arial" panose="020B0604020202020204" pitchFamily="34" charset="0"/>
              <a:buChar char="•"/>
            </a:pPr>
            <a:r>
              <a:rPr lang="en-GB" sz="2400" dirty="0"/>
              <a:t>Requirement to comply</a:t>
            </a:r>
          </a:p>
          <a:p>
            <a:pPr algn="just">
              <a:buClrTx/>
              <a:buFont typeface="Arial" panose="020B0604020202020204" pitchFamily="34" charset="0"/>
              <a:buChar char="•"/>
            </a:pPr>
            <a:r>
              <a:rPr lang="en-GB" sz="2400" dirty="0"/>
              <a:t>Follow the six key principles - used with integrity, used appropriately, used sparingly, kept accurate, not kept for ever, kept secure, AND underpinned with accountability and governance.</a:t>
            </a:r>
          </a:p>
          <a:p>
            <a:pPr algn="just">
              <a:buClrTx/>
              <a:buFont typeface="Arial" panose="020B0604020202020204" pitchFamily="34" charset="0"/>
              <a:buChar char="•"/>
            </a:pPr>
            <a:r>
              <a:rPr lang="en-GB" sz="2400" dirty="0"/>
              <a:t>Consider your processing activities and the appropriate lawful basis for processing </a:t>
            </a:r>
          </a:p>
          <a:p>
            <a:pPr algn="just">
              <a:buClrTx/>
              <a:buFont typeface="Arial" panose="020B0604020202020204" pitchFamily="34" charset="0"/>
              <a:buChar char="•"/>
            </a:pPr>
            <a:r>
              <a:rPr lang="en-GB" sz="2400" dirty="0"/>
              <a:t>Remember data subject rights, consequences of breaches</a:t>
            </a:r>
          </a:p>
          <a:p>
            <a:pPr algn="just">
              <a:buClrTx/>
              <a:buFont typeface="Arial" panose="020B0604020202020204" pitchFamily="34" charset="0"/>
              <a:buChar char="•"/>
            </a:pPr>
            <a:r>
              <a:rPr lang="en-GB" sz="2400" dirty="0"/>
              <a:t>Penalties</a:t>
            </a:r>
            <a:endParaRPr lang="en-GB" sz="1800" dirty="0"/>
          </a:p>
          <a:p>
            <a:pPr marL="114300" indent="0">
              <a:buClrTx/>
              <a:buNone/>
            </a:pPr>
            <a:r>
              <a:rPr lang="en-GB" sz="2400" dirty="0">
                <a:solidFill>
                  <a:schemeClr val="accent1">
                    <a:lumMod val="60000"/>
                    <a:lumOff val="40000"/>
                  </a:schemeClr>
                </a:solidFill>
              </a:rPr>
              <a:t>……. so how do you achieve compliance and how can PCI help</a:t>
            </a:r>
            <a:r>
              <a:rPr lang="en-GB" sz="2400" dirty="0">
                <a:solidFill>
                  <a:schemeClr val="accent1">
                    <a:lumMod val="60000"/>
                    <a:lumOff val="40000"/>
                  </a:schemeClr>
                </a:solidFill>
                <a:latin typeface="Arial" panose="020B0604020202020204" pitchFamily="34" charset="0"/>
                <a:cs typeface="Arial" panose="020B0604020202020204" pitchFamily="34" charset="0"/>
              </a:rPr>
              <a:t>?</a:t>
            </a:r>
          </a:p>
          <a:p>
            <a:endParaRPr lang="en-GB" sz="2400" dirty="0"/>
          </a:p>
          <a:p>
            <a:pPr lvl="1"/>
            <a:endParaRPr lang="en-GB" sz="2000" dirty="0"/>
          </a:p>
        </p:txBody>
      </p:sp>
    </p:spTree>
    <p:extLst>
      <p:ext uri="{BB962C8B-B14F-4D97-AF65-F5344CB8AC3E}">
        <p14:creationId xmlns:p14="http://schemas.microsoft.com/office/powerpoint/2010/main" val="40141672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46495"/>
          </a:xfrm>
        </p:spPr>
        <p:txBody>
          <a:bodyPr/>
          <a:lstStyle/>
          <a:p>
            <a:r>
              <a:rPr lang="en-US" sz="3600" dirty="0"/>
              <a:t>Key Actions and Support</a:t>
            </a:r>
          </a:p>
        </p:txBody>
      </p:sp>
      <p:sp>
        <p:nvSpPr>
          <p:cNvPr id="3" name="Content Placeholder 2"/>
          <p:cNvSpPr>
            <a:spLocks noGrp="1"/>
          </p:cNvSpPr>
          <p:nvPr>
            <p:ph idx="1"/>
          </p:nvPr>
        </p:nvSpPr>
        <p:spPr>
          <a:xfrm>
            <a:off x="758538" y="1693154"/>
            <a:ext cx="8946541" cy="4195481"/>
          </a:xfrm>
        </p:spPr>
        <p:txBody>
          <a:bodyPr>
            <a:normAutofit lnSpcReduction="10000"/>
          </a:bodyPr>
          <a:lstStyle/>
          <a:p>
            <a:r>
              <a:rPr lang="en-US" sz="2400" dirty="0"/>
              <a:t>The DPC’s website contains a document indicating 12 steps to compliance so we will use that for the basis of the rest of our presentation</a:t>
            </a:r>
          </a:p>
          <a:p>
            <a:endParaRPr lang="en-US" sz="2400" dirty="0"/>
          </a:p>
          <a:p>
            <a:r>
              <a:rPr lang="en-US" sz="2400" dirty="0"/>
              <a:t>The guidance being made available to help you in achieving compliance are under development and will be made available through the PCI website on a roll-out basis  (Toolkit)</a:t>
            </a:r>
          </a:p>
          <a:p>
            <a:endParaRPr lang="en-US" sz="2400" dirty="0"/>
          </a:p>
          <a:p>
            <a:r>
              <a:rPr lang="en-US" sz="2400" dirty="0"/>
              <a:t>25 May 2018</a:t>
            </a:r>
          </a:p>
        </p:txBody>
      </p:sp>
    </p:spTree>
    <p:extLst>
      <p:ext uri="{BB962C8B-B14F-4D97-AF65-F5344CB8AC3E}">
        <p14:creationId xmlns:p14="http://schemas.microsoft.com/office/powerpoint/2010/main" val="9409641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0256"/>
          </a:xfrm>
        </p:spPr>
        <p:txBody>
          <a:bodyPr>
            <a:noAutofit/>
          </a:bodyPr>
          <a:lstStyle/>
          <a:p>
            <a:r>
              <a:rPr lang="en-GB" sz="3600" dirty="0"/>
              <a:t>12 steps to ensure compliance</a:t>
            </a:r>
            <a:endParaRPr lang="en-GB" sz="3600" b="1" dirty="0">
              <a:solidFill>
                <a:srgbClr val="FFFF00"/>
              </a:solidFill>
            </a:endParaRPr>
          </a:p>
        </p:txBody>
      </p:sp>
      <p:graphicFrame>
        <p:nvGraphicFramePr>
          <p:cNvPr id="6" name="Table 5"/>
          <p:cNvGraphicFramePr>
            <a:graphicFrameLocks noGrp="1"/>
          </p:cNvGraphicFramePr>
          <p:nvPr>
            <p:extLst/>
          </p:nvPr>
        </p:nvGraphicFramePr>
        <p:xfrm>
          <a:off x="742121" y="1502303"/>
          <a:ext cx="10525148" cy="4572000"/>
        </p:xfrm>
        <a:graphic>
          <a:graphicData uri="http://schemas.openxmlformats.org/drawingml/2006/table">
            <a:tbl>
              <a:tblPr firstRow="1" bandRow="1">
                <a:tableStyleId>{00A15C55-8517-42AA-B614-E9B94910E393}</a:tableStyleId>
              </a:tblPr>
              <a:tblGrid>
                <a:gridCol w="1520560">
                  <a:extLst>
                    <a:ext uri="{9D8B030D-6E8A-4147-A177-3AD203B41FA5}">
                      <a16:colId xmlns:a16="http://schemas.microsoft.com/office/drawing/2014/main" val="3208484893"/>
                    </a:ext>
                  </a:extLst>
                </a:gridCol>
                <a:gridCol w="1701055">
                  <a:extLst>
                    <a:ext uri="{9D8B030D-6E8A-4147-A177-3AD203B41FA5}">
                      <a16:colId xmlns:a16="http://schemas.microsoft.com/office/drawing/2014/main" val="4045595430"/>
                    </a:ext>
                  </a:extLst>
                </a:gridCol>
                <a:gridCol w="4079884">
                  <a:extLst>
                    <a:ext uri="{9D8B030D-6E8A-4147-A177-3AD203B41FA5}">
                      <a16:colId xmlns:a16="http://schemas.microsoft.com/office/drawing/2014/main" val="1066133758"/>
                    </a:ext>
                  </a:extLst>
                </a:gridCol>
                <a:gridCol w="3223649">
                  <a:extLst>
                    <a:ext uri="{9D8B030D-6E8A-4147-A177-3AD203B41FA5}">
                      <a16:colId xmlns:a16="http://schemas.microsoft.com/office/drawing/2014/main" val="2000529559"/>
                    </a:ext>
                  </a:extLst>
                </a:gridCol>
              </a:tblGrid>
              <a:tr h="60267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3846373">
                <a:tc>
                  <a:txBody>
                    <a:bodyPr/>
                    <a:lstStyle/>
                    <a:p>
                      <a:r>
                        <a:rPr lang="en-GB" sz="1800" dirty="0"/>
                        <a:t>1. Become aware</a:t>
                      </a:r>
                    </a:p>
                  </a:txBody>
                  <a:tcPr/>
                </a:tc>
                <a:tc>
                  <a:txBody>
                    <a:bodyPr/>
                    <a:lstStyle/>
                    <a:p>
                      <a:r>
                        <a:rPr lang="en-GB" sz="1800" dirty="0"/>
                        <a:t>Make everyone in your organisation aware of the GDPR and what needs to be done</a:t>
                      </a:r>
                    </a:p>
                  </a:txBody>
                  <a:tcPr/>
                </a:tc>
                <a:tc>
                  <a:txBody>
                    <a:bodyPr/>
                    <a:lstStyle/>
                    <a:p>
                      <a:r>
                        <a:rPr lang="en-GB" sz="1800" dirty="0"/>
                        <a:t>Decide how you are going to communicate with everyone within your organisation the requirements and responsibilities under GDPR</a:t>
                      </a:r>
                    </a:p>
                    <a:p>
                      <a:endParaRPr lang="en-GB" sz="1800" dirty="0"/>
                    </a:p>
                    <a:p>
                      <a:r>
                        <a:rPr lang="en-GB" sz="1800" dirty="0"/>
                        <a:t>For example</a:t>
                      </a:r>
                      <a:r>
                        <a:rPr lang="en-GB" sz="1800" baseline="0" dirty="0"/>
                        <a:t> – arrange training session for Kirk Session, Congregational Committee and Group/Organisation Leaders using this presentation.  Consider insert in announcements, church magazine etc.</a:t>
                      </a:r>
                      <a:endParaRPr lang="en-GB" sz="1800" dirty="0"/>
                    </a:p>
                    <a:p>
                      <a:endParaRPr lang="en-GB" sz="1800" dirty="0"/>
                    </a:p>
                  </a:txBody>
                  <a:tcPr/>
                </a:tc>
                <a:tc>
                  <a:txBody>
                    <a:bodyPr/>
                    <a:lstStyle/>
                    <a:p>
                      <a:pPr marL="171450" indent="-171450">
                        <a:buFont typeface="Arial" panose="020B0604020202020204" pitchFamily="34" charset="0"/>
                        <a:buChar char="•"/>
                      </a:pPr>
                      <a:r>
                        <a:rPr lang="en-GB" sz="1800" b="1" dirty="0"/>
                        <a:t>This</a:t>
                      </a:r>
                      <a:r>
                        <a:rPr lang="en-GB" sz="1800" b="1" baseline="0" dirty="0"/>
                        <a:t> presentation</a:t>
                      </a:r>
                    </a:p>
                    <a:p>
                      <a:pPr marL="171450" indent="-171450">
                        <a:buFont typeface="Arial" panose="020B0604020202020204" pitchFamily="34" charset="0"/>
                        <a:buChar char="•"/>
                      </a:pPr>
                      <a:r>
                        <a:rPr lang="en-GB" sz="1800" b="1" baseline="0" dirty="0"/>
                        <a:t>Brief Guide to GDPR</a:t>
                      </a:r>
                    </a:p>
                    <a:p>
                      <a:pPr marL="171450" indent="-171450">
                        <a:buFont typeface="Arial" panose="020B0604020202020204" pitchFamily="34" charset="0"/>
                        <a:buChar char="•"/>
                      </a:pPr>
                      <a:r>
                        <a:rPr lang="en-GB" sz="1800" b="1" baseline="0" dirty="0"/>
                        <a:t>We may review some CBT (Computer Based Training) material as an option - TBC</a:t>
                      </a:r>
                      <a:endParaRPr lang="en-GB" sz="1800" b="1" dirty="0"/>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538015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0256"/>
          </a:xfrm>
        </p:spPr>
        <p:txBody>
          <a:bodyPr>
            <a:noAutofit/>
          </a:bodyPr>
          <a:lstStyle/>
          <a:p>
            <a:r>
              <a:rPr lang="en-GB" sz="3600" dirty="0"/>
              <a:t>12 steps to ensure compliance</a:t>
            </a:r>
            <a:endParaRPr lang="en-GB" sz="3600" b="1" dirty="0">
              <a:solidFill>
                <a:srgbClr val="FFFF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880374463"/>
              </p:ext>
            </p:extLst>
          </p:nvPr>
        </p:nvGraphicFramePr>
        <p:xfrm>
          <a:off x="742122" y="1541302"/>
          <a:ext cx="10478651" cy="4297680"/>
        </p:xfrm>
        <a:graphic>
          <a:graphicData uri="http://schemas.openxmlformats.org/drawingml/2006/table">
            <a:tbl>
              <a:tblPr firstRow="1" bandRow="1">
                <a:tableStyleId>{00A15C55-8517-42AA-B614-E9B94910E393}</a:tableStyleId>
              </a:tblPr>
              <a:tblGrid>
                <a:gridCol w="1669257">
                  <a:extLst>
                    <a:ext uri="{9D8B030D-6E8A-4147-A177-3AD203B41FA5}">
                      <a16:colId xmlns:a16="http://schemas.microsoft.com/office/drawing/2014/main" val="3208484893"/>
                    </a:ext>
                  </a:extLst>
                </a:gridCol>
                <a:gridCol w="3413515">
                  <a:extLst>
                    <a:ext uri="{9D8B030D-6E8A-4147-A177-3AD203B41FA5}">
                      <a16:colId xmlns:a16="http://schemas.microsoft.com/office/drawing/2014/main" val="4045595430"/>
                    </a:ext>
                  </a:extLst>
                </a:gridCol>
                <a:gridCol w="1761815">
                  <a:extLst>
                    <a:ext uri="{9D8B030D-6E8A-4147-A177-3AD203B41FA5}">
                      <a16:colId xmlns:a16="http://schemas.microsoft.com/office/drawing/2014/main" val="1066133758"/>
                    </a:ext>
                  </a:extLst>
                </a:gridCol>
                <a:gridCol w="3634064">
                  <a:extLst>
                    <a:ext uri="{9D8B030D-6E8A-4147-A177-3AD203B41FA5}">
                      <a16:colId xmlns:a16="http://schemas.microsoft.com/office/drawing/2014/main" val="2000529559"/>
                    </a:ext>
                  </a:extLst>
                </a:gridCol>
              </a:tblGrid>
              <a:tr h="6015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3514060">
                <a:tc>
                  <a:txBody>
                    <a:bodyPr/>
                    <a:lstStyle/>
                    <a:p>
                      <a:r>
                        <a:rPr lang="en-GB" sz="1800" dirty="0"/>
                        <a:t>2.  Complete a</a:t>
                      </a:r>
                      <a:r>
                        <a:rPr lang="en-GB" sz="1800" baseline="0" dirty="0"/>
                        <a:t> written inventory of Personal Data </a:t>
                      </a:r>
                      <a:endParaRPr lang="en-GB" sz="1800" dirty="0"/>
                    </a:p>
                  </a:txBody>
                  <a:tcPr/>
                </a:tc>
                <a:tc>
                  <a:txBody>
                    <a:bodyPr/>
                    <a:lstStyle/>
                    <a:p>
                      <a:r>
                        <a:rPr lang="en-GB" sz="1800" dirty="0"/>
                        <a:t>Inventory all personal data and record for</a:t>
                      </a:r>
                      <a:r>
                        <a:rPr lang="en-GB" sz="1800" baseline="0" dirty="0"/>
                        <a:t> example</a:t>
                      </a:r>
                      <a:r>
                        <a:rPr lang="en-GB" sz="1800" dirty="0"/>
                        <a:t>:</a:t>
                      </a:r>
                    </a:p>
                    <a:p>
                      <a:pPr marL="171450" indent="-171450">
                        <a:buFont typeface="Arial" panose="020B0604020202020204" pitchFamily="34" charset="0"/>
                        <a:buChar char="•"/>
                      </a:pPr>
                      <a:r>
                        <a:rPr lang="en-GB" sz="1800" dirty="0"/>
                        <a:t>Why</a:t>
                      </a:r>
                      <a:r>
                        <a:rPr lang="en-GB" sz="1800" baseline="0" dirty="0"/>
                        <a:t> you are holding it</a:t>
                      </a:r>
                      <a:r>
                        <a:rPr lang="en-GB" sz="1800" baseline="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800" baseline="0" dirty="0"/>
                        <a:t>How it was obtained</a:t>
                      </a:r>
                      <a:r>
                        <a:rPr lang="en-GB" sz="1800" baseline="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800" dirty="0"/>
                        <a:t>What</a:t>
                      </a:r>
                      <a:r>
                        <a:rPr lang="en-GB" sz="1800" baseline="0" dirty="0"/>
                        <a:t> is the legitimate purpose using it</a:t>
                      </a:r>
                      <a:r>
                        <a:rPr lang="en-GB" sz="1800" baseline="0" dirty="0">
                          <a:latin typeface="Arial" panose="020B0604020202020204" pitchFamily="34" charset="0"/>
                          <a:cs typeface="Arial" panose="020B0604020202020204" pitchFamily="34" charset="0"/>
                        </a:rPr>
                        <a:t>?</a:t>
                      </a:r>
                      <a:endParaRPr lang="en-GB" sz="1800" baseline="0" dirty="0"/>
                    </a:p>
                    <a:p>
                      <a:pPr marL="171450" indent="-171450">
                        <a:buFont typeface="Arial" panose="020B0604020202020204" pitchFamily="34" charset="0"/>
                        <a:buChar char="•"/>
                      </a:pPr>
                      <a:r>
                        <a:rPr lang="en-GB" sz="1800" baseline="0" dirty="0"/>
                        <a:t>How long will you keep it</a:t>
                      </a:r>
                      <a:r>
                        <a:rPr lang="en-GB" sz="1800" baseline="0" dirty="0">
                          <a:latin typeface="Arial" panose="020B0604020202020204" pitchFamily="34" charset="0"/>
                          <a:cs typeface="Arial" panose="020B0604020202020204" pitchFamily="34" charset="0"/>
                        </a:rPr>
                        <a:t>?</a:t>
                      </a:r>
                      <a:endParaRPr lang="en-GB" sz="1800" baseline="0" dirty="0"/>
                    </a:p>
                    <a:p>
                      <a:pPr marL="171450" indent="-171450" algn="l" defTabSz="457200" rtl="0" eaLnBrk="1" latinLnBrk="0" hangingPunct="1">
                        <a:buFont typeface="Arial" panose="020B0604020202020204" pitchFamily="34" charset="0"/>
                        <a:buChar char="•"/>
                      </a:pPr>
                      <a:r>
                        <a:rPr lang="en-GB" sz="1800" baseline="0" dirty="0"/>
                        <a:t>How is it kept secure</a:t>
                      </a:r>
                      <a:r>
                        <a:rPr lang="en-GB" sz="1800" baseline="0" dirty="0">
                          <a:latin typeface="Arial" panose="020B0604020202020204" pitchFamily="34" charset="0"/>
                          <a:cs typeface="Arial" panose="020B0604020202020204" pitchFamily="34" charset="0"/>
                        </a:rPr>
                        <a:t>?</a:t>
                      </a:r>
                      <a:endParaRPr lang="en-GB" sz="1800" kern="1200" baseline="0" dirty="0">
                        <a:solidFill>
                          <a:schemeClr val="dk1"/>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800" kern="1200" baseline="0" dirty="0">
                          <a:solidFill>
                            <a:schemeClr val="dk1"/>
                          </a:solidFill>
                          <a:latin typeface="+mn-lt"/>
                          <a:ea typeface="+mn-ea"/>
                          <a:cs typeface="+mn-cs"/>
                        </a:rPr>
                        <a:t>Who has access to it</a:t>
                      </a:r>
                      <a:r>
                        <a:rPr lang="en-GB" sz="1800" kern="1200" baseline="0" dirty="0">
                          <a:solidFill>
                            <a:schemeClr val="dk1"/>
                          </a:solidFill>
                          <a:latin typeface="Arial" charset="0"/>
                          <a:ea typeface="Arial" charset="0"/>
                          <a:cs typeface="Arial" charset="0"/>
                        </a:rPr>
                        <a:t>?</a:t>
                      </a:r>
                    </a:p>
                    <a:p>
                      <a:pPr marL="171450" indent="-171450">
                        <a:buFont typeface="Arial" panose="020B0604020202020204" pitchFamily="34" charset="0"/>
                        <a:buChar char="•"/>
                      </a:pPr>
                      <a:r>
                        <a:rPr lang="en-GB" sz="1800" kern="1200" baseline="0" dirty="0">
                          <a:solidFill>
                            <a:schemeClr val="dk1"/>
                          </a:solidFill>
                          <a:latin typeface="+mn-lt"/>
                          <a:ea typeface="+mn-ea"/>
                          <a:cs typeface="+mn-cs"/>
                        </a:rPr>
                        <a:t>Is it shared with a third party (outside your organisation)</a:t>
                      </a:r>
                      <a:r>
                        <a:rPr lang="en-GB" sz="1800" baseline="0" dirty="0">
                          <a:latin typeface="Arial" panose="020B0604020202020204" pitchFamily="34" charset="0"/>
                          <a:cs typeface="Arial" panose="020B0604020202020204" pitchFamily="34" charset="0"/>
                        </a:rPr>
                        <a:t>?</a:t>
                      </a:r>
                      <a:endParaRPr lang="en-GB" sz="1800" baseline="0" dirty="0"/>
                    </a:p>
                    <a:p>
                      <a:pPr marL="171450" indent="-171450">
                        <a:buFont typeface="Arial" panose="020B0604020202020204" pitchFamily="34" charset="0"/>
                        <a:buChar char="•"/>
                      </a:pPr>
                      <a:endParaRPr lang="en-GB" sz="1800" dirty="0"/>
                    </a:p>
                  </a:txBody>
                  <a:tcPr/>
                </a:tc>
                <a:tc>
                  <a:txBody>
                    <a:bodyPr/>
                    <a:lstStyle/>
                    <a:p>
                      <a:r>
                        <a:rPr lang="en-GB" sz="1800" dirty="0"/>
                        <a:t>Complete</a:t>
                      </a:r>
                      <a:r>
                        <a:rPr lang="en-GB" sz="1800" baseline="0" dirty="0"/>
                        <a:t> an Information Register</a:t>
                      </a:r>
                      <a:endParaRPr lang="en-GB" sz="1800" dirty="0"/>
                    </a:p>
                  </a:txBody>
                  <a:tcPr/>
                </a:tc>
                <a:tc>
                  <a:txBody>
                    <a:bodyPr/>
                    <a:lstStyle/>
                    <a:p>
                      <a:pPr marL="171450" indent="-171450">
                        <a:buFont typeface="Arial" panose="020B0604020202020204" pitchFamily="34" charset="0"/>
                        <a:buChar char="•"/>
                      </a:pPr>
                      <a:r>
                        <a:rPr lang="en-GB" sz="1800" b="1" dirty="0"/>
                        <a:t>Template Register supplied</a:t>
                      </a:r>
                    </a:p>
                    <a:p>
                      <a:pPr marL="171450" indent="-171450">
                        <a:buFont typeface="Arial" panose="020B0604020202020204" pitchFamily="34" charset="0"/>
                        <a:buChar char="•"/>
                      </a:pPr>
                      <a:r>
                        <a:rPr lang="en-GB" sz="1800" b="1" dirty="0"/>
                        <a:t>Template Action Plan supplied</a:t>
                      </a:r>
                    </a:p>
                    <a:p>
                      <a:pPr marL="171450" indent="-171450">
                        <a:buFont typeface="Arial" panose="020B0604020202020204" pitchFamily="34" charset="0"/>
                        <a:buChar char="•"/>
                      </a:pPr>
                      <a:r>
                        <a:rPr lang="en-GB" sz="1800" b="1" dirty="0"/>
                        <a:t>Examples supplied</a:t>
                      </a:r>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19119226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0256"/>
          </a:xfrm>
        </p:spPr>
        <p:txBody>
          <a:bodyPr>
            <a:noAutofit/>
          </a:bodyPr>
          <a:lstStyle/>
          <a:p>
            <a:r>
              <a:rPr lang="en-GB" sz="3600" dirty="0"/>
              <a:t>12 steps to ensure compliance</a:t>
            </a:r>
            <a:endParaRPr lang="en-GB" sz="3600" b="1" dirty="0">
              <a:solidFill>
                <a:srgbClr val="FFFF00"/>
              </a:solidFill>
            </a:endParaRPr>
          </a:p>
        </p:txBody>
      </p:sp>
      <p:graphicFrame>
        <p:nvGraphicFramePr>
          <p:cNvPr id="6" name="Table 5"/>
          <p:cNvGraphicFramePr>
            <a:graphicFrameLocks noGrp="1"/>
          </p:cNvGraphicFramePr>
          <p:nvPr>
            <p:extLst/>
          </p:nvPr>
        </p:nvGraphicFramePr>
        <p:xfrm>
          <a:off x="646112" y="1618792"/>
          <a:ext cx="10574662" cy="3635133"/>
        </p:xfrm>
        <a:graphic>
          <a:graphicData uri="http://schemas.openxmlformats.org/drawingml/2006/table">
            <a:tbl>
              <a:tblPr firstRow="1" bandRow="1">
                <a:tableStyleId>{00A15C55-8517-42AA-B614-E9B94910E393}</a:tableStyleId>
              </a:tblPr>
              <a:tblGrid>
                <a:gridCol w="2256037">
                  <a:extLst>
                    <a:ext uri="{9D8B030D-6E8A-4147-A177-3AD203B41FA5}">
                      <a16:colId xmlns:a16="http://schemas.microsoft.com/office/drawing/2014/main" val="3208484893"/>
                    </a:ext>
                  </a:extLst>
                </a:gridCol>
                <a:gridCol w="3182305">
                  <a:extLst>
                    <a:ext uri="{9D8B030D-6E8A-4147-A177-3AD203B41FA5}">
                      <a16:colId xmlns:a16="http://schemas.microsoft.com/office/drawing/2014/main" val="4045595430"/>
                    </a:ext>
                  </a:extLst>
                </a:gridCol>
                <a:gridCol w="2401260">
                  <a:extLst>
                    <a:ext uri="{9D8B030D-6E8A-4147-A177-3AD203B41FA5}">
                      <a16:colId xmlns:a16="http://schemas.microsoft.com/office/drawing/2014/main" val="1066133758"/>
                    </a:ext>
                  </a:extLst>
                </a:gridCol>
                <a:gridCol w="2735060">
                  <a:extLst>
                    <a:ext uri="{9D8B030D-6E8A-4147-A177-3AD203B41FA5}">
                      <a16:colId xmlns:a16="http://schemas.microsoft.com/office/drawing/2014/main" val="2000529559"/>
                    </a:ext>
                  </a:extLst>
                </a:gridCol>
              </a:tblGrid>
              <a:tr h="6432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2991846">
                <a:tc>
                  <a:txBody>
                    <a:bodyPr/>
                    <a:lstStyle/>
                    <a:p>
                      <a:r>
                        <a:rPr lang="en-GB" sz="1800" dirty="0"/>
                        <a:t>3.  Communicate</a:t>
                      </a:r>
                      <a:r>
                        <a:rPr lang="en-GB" sz="1800" baseline="0" dirty="0"/>
                        <a:t> privacy information</a:t>
                      </a:r>
                      <a:endParaRPr lang="en-GB" sz="1800" dirty="0"/>
                    </a:p>
                  </a:txBody>
                  <a:tcPr/>
                </a:tc>
                <a:tc>
                  <a:txBody>
                    <a:bodyPr/>
                    <a:lstStyle/>
                    <a:p>
                      <a:r>
                        <a:rPr lang="en-GB" sz="1800" dirty="0"/>
                        <a:t>Review any current privacy notices</a:t>
                      </a:r>
                      <a:r>
                        <a:rPr lang="en-GB" sz="1800" baseline="0" dirty="0"/>
                        <a:t> and put in place a plan for any necessary changes to their format and content and how they are communicated</a:t>
                      </a:r>
                      <a:endParaRPr lang="en-GB" sz="1800" dirty="0"/>
                    </a:p>
                  </a:txBody>
                  <a:tcPr/>
                </a:tc>
                <a:tc>
                  <a:txBody>
                    <a:bodyPr/>
                    <a:lstStyle/>
                    <a:p>
                      <a:r>
                        <a:rPr lang="en-GB" sz="1800" dirty="0"/>
                        <a:t>Check/write privacy notices</a:t>
                      </a:r>
                    </a:p>
                  </a:txBody>
                  <a:tcPr/>
                </a:tc>
                <a:tc>
                  <a:txBody>
                    <a:bodyPr/>
                    <a:lstStyle/>
                    <a:p>
                      <a:pPr marL="171450" indent="-171450">
                        <a:buFont typeface="Arial" panose="020B0604020202020204" pitchFamily="34" charset="0"/>
                        <a:buChar char="•"/>
                      </a:pPr>
                      <a:r>
                        <a:rPr lang="en-GB" sz="1800" b="1" dirty="0"/>
                        <a:t>Guidance and templates supplied</a:t>
                      </a:r>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33333710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1601"/>
          </a:xfrm>
        </p:spPr>
        <p:txBody>
          <a:bodyPr>
            <a:normAutofit fontScale="90000"/>
          </a:bodyPr>
          <a:lstStyle/>
          <a:p>
            <a:r>
              <a:rPr lang="en-GB" dirty="0"/>
              <a:t>12 steps to ensure compliance</a:t>
            </a:r>
            <a:endParaRPr lang="en-US" dirty="0"/>
          </a:p>
        </p:txBody>
      </p:sp>
      <p:graphicFrame>
        <p:nvGraphicFramePr>
          <p:cNvPr id="4" name="Table 3"/>
          <p:cNvGraphicFramePr>
            <a:graphicFrameLocks noGrp="1"/>
          </p:cNvGraphicFramePr>
          <p:nvPr>
            <p:extLst/>
          </p:nvPr>
        </p:nvGraphicFramePr>
        <p:xfrm>
          <a:off x="433953" y="1432813"/>
          <a:ext cx="11081288" cy="4876800"/>
        </p:xfrm>
        <a:graphic>
          <a:graphicData uri="http://schemas.openxmlformats.org/drawingml/2006/table">
            <a:tbl>
              <a:tblPr firstRow="1" bandRow="1">
                <a:tableStyleId>{00A15C55-8517-42AA-B614-E9B94910E393}</a:tableStyleId>
              </a:tblPr>
              <a:tblGrid>
                <a:gridCol w="2076033">
                  <a:extLst>
                    <a:ext uri="{9D8B030D-6E8A-4147-A177-3AD203B41FA5}">
                      <a16:colId xmlns:a16="http://schemas.microsoft.com/office/drawing/2014/main" val="3208484893"/>
                    </a:ext>
                  </a:extLst>
                </a:gridCol>
                <a:gridCol w="3053906">
                  <a:extLst>
                    <a:ext uri="{9D8B030D-6E8A-4147-A177-3AD203B41FA5}">
                      <a16:colId xmlns:a16="http://schemas.microsoft.com/office/drawing/2014/main" val="4045595430"/>
                    </a:ext>
                  </a:extLst>
                </a:gridCol>
                <a:gridCol w="2510725">
                  <a:extLst>
                    <a:ext uri="{9D8B030D-6E8A-4147-A177-3AD203B41FA5}">
                      <a16:colId xmlns:a16="http://schemas.microsoft.com/office/drawing/2014/main" val="1066133758"/>
                    </a:ext>
                  </a:extLst>
                </a:gridCol>
                <a:gridCol w="3440624">
                  <a:extLst>
                    <a:ext uri="{9D8B030D-6E8A-4147-A177-3AD203B41FA5}">
                      <a16:colId xmlns:a16="http://schemas.microsoft.com/office/drawing/2014/main" val="2000529559"/>
                    </a:ext>
                  </a:extLst>
                </a:gridCol>
              </a:tblGrid>
              <a:tr h="6154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4073584">
                <a:tc>
                  <a:txBody>
                    <a:bodyPr/>
                    <a:lstStyle/>
                    <a:p>
                      <a:r>
                        <a:rPr lang="en-GB" sz="1600" dirty="0"/>
                        <a:t>4. Be aware of and prepared for Data Subject rights</a:t>
                      </a:r>
                    </a:p>
                  </a:txBody>
                  <a:tcPr/>
                </a:tc>
                <a:tc>
                  <a:txBody>
                    <a:bodyPr/>
                    <a:lstStyle/>
                    <a:p>
                      <a:pPr marL="0" lvl="0" indent="0">
                        <a:lnSpc>
                          <a:spcPct val="107000"/>
                        </a:lnSpc>
                        <a:spcAft>
                          <a:spcPts val="0"/>
                        </a:spcAft>
                        <a:buFont typeface="Arial" charset="0"/>
                        <a:buNone/>
                      </a:pPr>
                      <a:r>
                        <a:rPr lang="en-GB" sz="1600" dirty="0">
                          <a:latin typeface="Calibri" charset="0"/>
                          <a:ea typeface="Calibri" charset="0"/>
                          <a:cs typeface="Times New Roman" charset="0"/>
                        </a:rPr>
                        <a:t>Data Subject</a:t>
                      </a:r>
                      <a:r>
                        <a:rPr lang="en-GB" sz="1600" baseline="0" dirty="0">
                          <a:latin typeface="Calibri" charset="0"/>
                          <a:ea typeface="Calibri" charset="0"/>
                          <a:cs typeface="Times New Roman" charset="0"/>
                        </a:rPr>
                        <a:t> rights have been strengthened in the areas of:</a:t>
                      </a:r>
                      <a:endParaRPr lang="en-GB" sz="1600" dirty="0">
                        <a:latin typeface="Calibri" charset="0"/>
                        <a:ea typeface="Calibri" charset="0"/>
                        <a:cs typeface="Times New Roman" charset="0"/>
                      </a:endParaRPr>
                    </a:p>
                    <a:p>
                      <a:pPr marL="285750" lvl="0" indent="-285750">
                        <a:lnSpc>
                          <a:spcPct val="107000"/>
                        </a:lnSpc>
                        <a:spcAft>
                          <a:spcPts val="0"/>
                        </a:spcAft>
                        <a:buFont typeface="Arial" charset="0"/>
                        <a:buChar char="•"/>
                      </a:pPr>
                      <a:r>
                        <a:rPr lang="en-GB" sz="1600" dirty="0">
                          <a:latin typeface="Calibri" charset="0"/>
                          <a:ea typeface="Calibri" charset="0"/>
                          <a:cs typeface="Times New Roman" charset="0"/>
                        </a:rPr>
                        <a:t>Right to be Informed</a:t>
                      </a:r>
                    </a:p>
                    <a:p>
                      <a:pPr marL="285750" lvl="0" indent="-285750">
                        <a:lnSpc>
                          <a:spcPct val="107000"/>
                        </a:lnSpc>
                        <a:spcAft>
                          <a:spcPts val="0"/>
                        </a:spcAft>
                        <a:buFont typeface="Arial" charset="0"/>
                        <a:buChar char="•"/>
                      </a:pPr>
                      <a:r>
                        <a:rPr lang="en-GB" sz="1600" dirty="0">
                          <a:latin typeface="Calibri" charset="0"/>
                          <a:ea typeface="Calibri" charset="0"/>
                          <a:cs typeface="Times New Roman" charset="0"/>
                        </a:rPr>
                        <a:t>Right of Access</a:t>
                      </a:r>
                    </a:p>
                    <a:p>
                      <a:pPr marL="285750" lvl="0" indent="-285750">
                        <a:lnSpc>
                          <a:spcPct val="107000"/>
                        </a:lnSpc>
                        <a:spcAft>
                          <a:spcPts val="0"/>
                        </a:spcAft>
                        <a:buFont typeface="Arial" charset="0"/>
                        <a:buChar char="•"/>
                      </a:pPr>
                      <a:r>
                        <a:rPr lang="en-GB" sz="1600" dirty="0">
                          <a:latin typeface="Calibri" charset="0"/>
                          <a:ea typeface="Calibri" charset="0"/>
                          <a:cs typeface="Times New Roman" charset="0"/>
                        </a:rPr>
                        <a:t>Right to Rectification</a:t>
                      </a:r>
                    </a:p>
                    <a:p>
                      <a:pPr marL="285750" lvl="0" indent="-285750">
                        <a:lnSpc>
                          <a:spcPct val="107000"/>
                        </a:lnSpc>
                        <a:spcAft>
                          <a:spcPts val="0"/>
                        </a:spcAft>
                        <a:buFont typeface="Arial" charset="0"/>
                        <a:buChar char="•"/>
                      </a:pPr>
                      <a:r>
                        <a:rPr lang="en-GB" sz="1600" dirty="0">
                          <a:latin typeface="Calibri" charset="0"/>
                          <a:ea typeface="Calibri" charset="0"/>
                          <a:cs typeface="Times New Roman" charset="0"/>
                        </a:rPr>
                        <a:t>Right to Erasure</a:t>
                      </a:r>
                    </a:p>
                    <a:p>
                      <a:pPr marL="285750" lvl="0" indent="-285750">
                        <a:lnSpc>
                          <a:spcPct val="107000"/>
                        </a:lnSpc>
                        <a:spcAft>
                          <a:spcPts val="0"/>
                        </a:spcAft>
                        <a:buFont typeface="Arial" charset="0"/>
                        <a:buChar char="•"/>
                      </a:pPr>
                      <a:r>
                        <a:rPr lang="en-GB" sz="1600" dirty="0">
                          <a:latin typeface="Calibri" charset="0"/>
                          <a:ea typeface="Calibri" charset="0"/>
                          <a:cs typeface="Times New Roman" charset="0"/>
                        </a:rPr>
                        <a:t>Right to Restrict Processing</a:t>
                      </a:r>
                    </a:p>
                    <a:p>
                      <a:pPr marL="285750" lvl="0" indent="-285750">
                        <a:lnSpc>
                          <a:spcPct val="107000"/>
                        </a:lnSpc>
                        <a:spcAft>
                          <a:spcPts val="0"/>
                        </a:spcAft>
                        <a:buFont typeface="Arial" charset="0"/>
                        <a:buChar char="•"/>
                      </a:pPr>
                      <a:r>
                        <a:rPr lang="en-GB" sz="1600" dirty="0">
                          <a:latin typeface="Calibri" charset="0"/>
                          <a:ea typeface="Calibri" charset="0"/>
                          <a:cs typeface="Times New Roman" charset="0"/>
                        </a:rPr>
                        <a:t>Right to Data Portability</a:t>
                      </a:r>
                    </a:p>
                    <a:p>
                      <a:pPr marL="285750" lvl="0" indent="-285750">
                        <a:lnSpc>
                          <a:spcPct val="107000"/>
                        </a:lnSpc>
                        <a:spcAft>
                          <a:spcPts val="0"/>
                        </a:spcAft>
                        <a:buFont typeface="Arial" charset="0"/>
                        <a:buChar char="•"/>
                      </a:pPr>
                      <a:r>
                        <a:rPr lang="en-GB" sz="1600" dirty="0">
                          <a:latin typeface="Calibri" charset="0"/>
                          <a:ea typeface="Calibri" charset="0"/>
                          <a:cs typeface="Times New Roman" charset="0"/>
                        </a:rPr>
                        <a:t>Right to Object</a:t>
                      </a:r>
                    </a:p>
                    <a:p>
                      <a:pPr marL="285750" indent="-285750">
                        <a:buFont typeface="Arial" charset="0"/>
                        <a:buChar char="•"/>
                      </a:pPr>
                      <a:r>
                        <a:rPr lang="en-GB" sz="1600" dirty="0">
                          <a:latin typeface="Calibri" charset="0"/>
                          <a:ea typeface="Calibri" charset="0"/>
                          <a:cs typeface="Times New Roman" charset="0"/>
                        </a:rPr>
                        <a:t>Rights in respect of Automated Decision Making and Profiling</a:t>
                      </a:r>
                      <a:r>
                        <a:rPr lang="en-GB" sz="1600" dirty="0"/>
                        <a:t> </a:t>
                      </a:r>
                      <a:endParaRPr lang="en-US" sz="1600" dirty="0"/>
                    </a:p>
                    <a:p>
                      <a:endParaRPr lang="en-GB" sz="1600" dirty="0"/>
                    </a:p>
                  </a:txBody>
                  <a:tcPr/>
                </a:tc>
                <a:tc>
                  <a:txBody>
                    <a:bodyPr/>
                    <a:lstStyle/>
                    <a:p>
                      <a:r>
                        <a:rPr lang="en-GB" sz="1600" dirty="0"/>
                        <a:t>Consider how to respond to these rights</a:t>
                      </a:r>
                      <a:r>
                        <a:rPr lang="en-GB" sz="1600" baseline="0" dirty="0"/>
                        <a:t> – perhaps through the designation of a Data Protection Lead to be the point of contact should a Data Subject wish to exercise one or more of these rights</a:t>
                      </a:r>
                      <a:endParaRPr lang="en-GB" sz="1600" dirty="0"/>
                    </a:p>
                  </a:txBody>
                  <a:tcPr/>
                </a:tc>
                <a:tc>
                  <a:txBody>
                    <a:bodyPr/>
                    <a:lstStyle/>
                    <a:p>
                      <a:pPr marL="171450" indent="-171450">
                        <a:buFont typeface="Arial" panose="020B0604020202020204" pitchFamily="34" charset="0"/>
                        <a:buChar char="•"/>
                      </a:pPr>
                      <a:r>
                        <a:rPr lang="en-GB" sz="1600" dirty="0"/>
                        <a:t>Right to be informed covered under Step 3 – Privacy Notice which should also advise individuals of their rights under GDPR</a:t>
                      </a:r>
                    </a:p>
                    <a:p>
                      <a:pPr marL="171450" indent="-171450">
                        <a:buFont typeface="Arial" panose="020B0604020202020204" pitchFamily="34" charset="0"/>
                        <a:buChar char="•"/>
                      </a:pPr>
                      <a:r>
                        <a:rPr lang="en-GB" sz="1600" dirty="0"/>
                        <a:t>Access,</a:t>
                      </a:r>
                      <a:r>
                        <a:rPr lang="en-GB" sz="1600" baseline="0" dirty="0"/>
                        <a:t> Rectification and Erasure will generally be as a result of a request </a:t>
                      </a:r>
                      <a:r>
                        <a:rPr lang="en-GB" sz="1600" b="1" baseline="0" dirty="0"/>
                        <a:t>– guidance and Templates supplied</a:t>
                      </a:r>
                    </a:p>
                    <a:p>
                      <a:pPr marL="171450" indent="-171450">
                        <a:buFont typeface="Arial" panose="020B0604020202020204" pitchFamily="34" charset="0"/>
                        <a:buChar char="•"/>
                      </a:pPr>
                      <a:r>
                        <a:rPr lang="en-GB" sz="1600" baseline="0" dirty="0"/>
                        <a:t>Restricting processing, data portability, objection, and automated decision making and profiling are less likely to occur and you should </a:t>
                      </a:r>
                      <a:r>
                        <a:rPr lang="en-GB" sz="1600" b="1" baseline="0" dirty="0"/>
                        <a:t>consult with PCI Data Protection </a:t>
                      </a:r>
                      <a:r>
                        <a:rPr lang="en-GB" sz="1600" b="0" baseline="0" dirty="0"/>
                        <a:t>Lead if necessary.</a:t>
                      </a:r>
                      <a:endParaRPr lang="en-GB" sz="1600" b="0" dirty="0"/>
                    </a:p>
                    <a:p>
                      <a:pPr marL="171450" indent="-171450">
                        <a:buFont typeface="Arial" panose="020B0604020202020204" pitchFamily="34" charset="0"/>
                        <a:buChar char="•"/>
                      </a:pPr>
                      <a:endParaRPr lang="en-GB" sz="1600" dirty="0"/>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488449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93176"/>
          </a:xfrm>
        </p:spPr>
        <p:txBody>
          <a:bodyPr>
            <a:normAutofit fontScale="90000"/>
          </a:bodyPr>
          <a:lstStyle/>
          <a:p>
            <a:r>
              <a:rPr lang="en-GB" dirty="0"/>
              <a:t>12 steps to ensure compliance</a:t>
            </a:r>
            <a:endParaRPr lang="en-US" dirty="0"/>
          </a:p>
        </p:txBody>
      </p:sp>
      <p:graphicFrame>
        <p:nvGraphicFramePr>
          <p:cNvPr id="4" name="Table 3"/>
          <p:cNvGraphicFramePr>
            <a:graphicFrameLocks noGrp="1"/>
          </p:cNvGraphicFramePr>
          <p:nvPr>
            <p:extLst/>
          </p:nvPr>
        </p:nvGraphicFramePr>
        <p:xfrm>
          <a:off x="742121" y="1649787"/>
          <a:ext cx="10323985" cy="4239567"/>
        </p:xfrm>
        <a:graphic>
          <a:graphicData uri="http://schemas.openxmlformats.org/drawingml/2006/table">
            <a:tbl>
              <a:tblPr firstRow="1" bandRow="1">
                <a:tableStyleId>{00A15C55-8517-42AA-B614-E9B94910E393}</a:tableStyleId>
              </a:tblPr>
              <a:tblGrid>
                <a:gridCol w="1815099">
                  <a:extLst>
                    <a:ext uri="{9D8B030D-6E8A-4147-A177-3AD203B41FA5}">
                      <a16:colId xmlns:a16="http://schemas.microsoft.com/office/drawing/2014/main" val="3208484893"/>
                    </a:ext>
                  </a:extLst>
                </a:gridCol>
                <a:gridCol w="3022170">
                  <a:extLst>
                    <a:ext uri="{9D8B030D-6E8A-4147-A177-3AD203B41FA5}">
                      <a16:colId xmlns:a16="http://schemas.microsoft.com/office/drawing/2014/main" val="4045595430"/>
                    </a:ext>
                  </a:extLst>
                </a:gridCol>
                <a:gridCol w="2816492">
                  <a:extLst>
                    <a:ext uri="{9D8B030D-6E8A-4147-A177-3AD203B41FA5}">
                      <a16:colId xmlns:a16="http://schemas.microsoft.com/office/drawing/2014/main" val="1066133758"/>
                    </a:ext>
                  </a:extLst>
                </a:gridCol>
                <a:gridCol w="2670224">
                  <a:extLst>
                    <a:ext uri="{9D8B030D-6E8A-4147-A177-3AD203B41FA5}">
                      <a16:colId xmlns:a16="http://schemas.microsoft.com/office/drawing/2014/main" val="2000529559"/>
                    </a:ext>
                  </a:extLst>
                </a:gridCol>
              </a:tblGrid>
              <a:tr h="6035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3599487">
                <a:tc>
                  <a:txBody>
                    <a:bodyPr/>
                    <a:lstStyle/>
                    <a:p>
                      <a:r>
                        <a:rPr lang="en-GB" sz="1800" dirty="0"/>
                        <a:t>5.  Enable Subject</a:t>
                      </a:r>
                      <a:r>
                        <a:rPr lang="en-GB" sz="1800" baseline="0" dirty="0"/>
                        <a:t> access requests</a:t>
                      </a:r>
                      <a:endParaRPr lang="en-GB" sz="1800" dirty="0"/>
                    </a:p>
                  </a:txBody>
                  <a:tcPr/>
                </a:tc>
                <a:tc>
                  <a:txBody>
                    <a:bodyPr/>
                    <a:lstStyle/>
                    <a:p>
                      <a:pPr marL="0" indent="0">
                        <a:buFont typeface="Arial" panose="020B0604020202020204" pitchFamily="34" charset="0"/>
                        <a:buNone/>
                      </a:pPr>
                      <a:r>
                        <a:rPr lang="en-GB" sz="1800" dirty="0"/>
                        <a:t>You will need</a:t>
                      </a:r>
                      <a:r>
                        <a:rPr lang="en-GB" sz="1800" baseline="0" dirty="0"/>
                        <a:t> a policy and procedure on how to deal with such a request.  You have one month to respond to an access request so knowing what to do, who will deal with it and having your records stored in an organised and efficient manner will allow you to comply.</a:t>
                      </a:r>
                      <a:endParaRPr lang="en-GB" sz="1800" dirty="0"/>
                    </a:p>
                  </a:txBody>
                  <a:tcPr/>
                </a:tc>
                <a:tc>
                  <a:txBody>
                    <a:bodyPr/>
                    <a:lstStyle/>
                    <a:p>
                      <a:pPr marL="171450" indent="-171450">
                        <a:buFont typeface="Arial" panose="020B0604020202020204" pitchFamily="34" charset="0"/>
                        <a:buChar char="•"/>
                      </a:pPr>
                      <a:r>
                        <a:rPr lang="en-GB" sz="1800" dirty="0"/>
                        <a:t>Review</a:t>
                      </a:r>
                      <a:r>
                        <a:rPr lang="en-GB" sz="1800" baseline="0" dirty="0"/>
                        <a:t> what you hold and how you hold it – this should be a product of your Inventory of Personal Data under Step 2</a:t>
                      </a:r>
                    </a:p>
                    <a:p>
                      <a:pPr marL="171450" indent="-171450">
                        <a:buFont typeface="Arial" panose="020B0604020202020204" pitchFamily="34" charset="0"/>
                        <a:buChar char="•"/>
                      </a:pPr>
                      <a:r>
                        <a:rPr lang="en-GB" sz="1800" dirty="0"/>
                        <a:t>Create a policy and procedure for dealing with access requests </a:t>
                      </a:r>
                    </a:p>
                    <a:p>
                      <a:pPr marL="171450" indent="-171450">
                        <a:buFont typeface="Arial" panose="020B0604020202020204" pitchFamily="34" charset="0"/>
                        <a:buChar char="•"/>
                      </a:pPr>
                      <a:r>
                        <a:rPr lang="en-GB" sz="1800" dirty="0"/>
                        <a:t>Designate</a:t>
                      </a:r>
                      <a:r>
                        <a:rPr lang="en-GB" sz="1800" baseline="0" dirty="0"/>
                        <a:t> a point of contact for such requests</a:t>
                      </a:r>
                      <a:endParaRPr lang="en-GB" sz="1800" dirty="0"/>
                    </a:p>
                  </a:txBody>
                  <a:tcPr/>
                </a:tc>
                <a:tc>
                  <a:txBody>
                    <a:bodyPr/>
                    <a:lstStyle/>
                    <a:p>
                      <a:pPr marL="0" indent="0">
                        <a:buFont typeface="Arial" panose="020B0604020202020204" pitchFamily="34" charset="0"/>
                        <a:buNone/>
                      </a:pPr>
                      <a:r>
                        <a:rPr lang="en-GB" sz="1800" b="1" dirty="0"/>
                        <a:t>Guidance and template supplied for Subject Access Request</a:t>
                      </a:r>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106802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308811"/>
            <a:ext cx="8825659" cy="846221"/>
          </a:xfrm>
        </p:spPr>
        <p:txBody>
          <a:bodyPr/>
          <a:lstStyle/>
          <a:p>
            <a:r>
              <a:rPr lang="en-GB" b="1" dirty="0">
                <a:solidFill>
                  <a:schemeClr val="accent1">
                    <a:lumMod val="60000"/>
                    <a:lumOff val="40000"/>
                  </a:schemeClr>
                </a:solidFill>
              </a:rPr>
              <a:t>2. Essential terminology</a:t>
            </a:r>
          </a:p>
        </p:txBody>
      </p:sp>
      <p:sp>
        <p:nvSpPr>
          <p:cNvPr id="3" name="Text Placeholder 2"/>
          <p:cNvSpPr>
            <a:spLocks noGrp="1"/>
          </p:cNvSpPr>
          <p:nvPr>
            <p:ph type="body" sz="half" idx="2"/>
          </p:nvPr>
        </p:nvSpPr>
        <p:spPr>
          <a:xfrm>
            <a:off x="1154953" y="1652337"/>
            <a:ext cx="8825659" cy="4679452"/>
          </a:xfrm>
        </p:spPr>
        <p:txBody>
          <a:bodyPr anchor="t" anchorCtr="0">
            <a:normAutofit lnSpcReduction="10000"/>
          </a:bodyPr>
          <a:lstStyle/>
          <a:p>
            <a:r>
              <a:rPr lang="en-GB" sz="3500" b="1" dirty="0"/>
              <a:t>Personal Data</a:t>
            </a:r>
          </a:p>
          <a:p>
            <a:r>
              <a:rPr lang="en-GB" sz="3000" dirty="0"/>
              <a:t>… any information relating to an identifiable natural person.  That is an individual who can be identified directly or indirectly in particular  by reference to an identifier such as name, an identification number, location data, an online identifier or to one or more factors specific to the physical, physiological, genetic, mental, economic, cultural or social identity of that natural person</a:t>
            </a:r>
          </a:p>
          <a:p>
            <a:endParaRPr lang="en-GB" sz="2000" dirty="0"/>
          </a:p>
        </p:txBody>
      </p:sp>
    </p:spTree>
    <p:extLst>
      <p:ext uri="{BB962C8B-B14F-4D97-AF65-F5344CB8AC3E}">
        <p14:creationId xmlns:p14="http://schemas.microsoft.com/office/powerpoint/2010/main" val="11961732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93176"/>
          </a:xfrm>
        </p:spPr>
        <p:txBody>
          <a:bodyPr>
            <a:normAutofit fontScale="90000"/>
          </a:bodyPr>
          <a:lstStyle/>
          <a:p>
            <a:r>
              <a:rPr lang="en-GB" dirty="0"/>
              <a:t>12 steps to ensure compliance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5736846"/>
              </p:ext>
            </p:extLst>
          </p:nvPr>
        </p:nvGraphicFramePr>
        <p:xfrm>
          <a:off x="712923" y="1541301"/>
          <a:ext cx="10538846" cy="3450138"/>
        </p:xfrm>
        <a:graphic>
          <a:graphicData uri="http://schemas.openxmlformats.org/drawingml/2006/table">
            <a:tbl>
              <a:tblPr firstRow="1" bandRow="1">
                <a:tableStyleId>{00A15C55-8517-42AA-B614-E9B94910E393}</a:tableStyleId>
              </a:tblPr>
              <a:tblGrid>
                <a:gridCol w="2084215">
                  <a:extLst>
                    <a:ext uri="{9D8B030D-6E8A-4147-A177-3AD203B41FA5}">
                      <a16:colId xmlns:a16="http://schemas.microsoft.com/office/drawing/2014/main" val="3208484893"/>
                    </a:ext>
                  </a:extLst>
                </a:gridCol>
                <a:gridCol w="3350144">
                  <a:extLst>
                    <a:ext uri="{9D8B030D-6E8A-4147-A177-3AD203B41FA5}">
                      <a16:colId xmlns:a16="http://schemas.microsoft.com/office/drawing/2014/main" val="4045595430"/>
                    </a:ext>
                  </a:extLst>
                </a:gridCol>
                <a:gridCol w="2386378">
                  <a:extLst>
                    <a:ext uri="{9D8B030D-6E8A-4147-A177-3AD203B41FA5}">
                      <a16:colId xmlns:a16="http://schemas.microsoft.com/office/drawing/2014/main" val="1066133758"/>
                    </a:ext>
                  </a:extLst>
                </a:gridCol>
                <a:gridCol w="2718109">
                  <a:extLst>
                    <a:ext uri="{9D8B030D-6E8A-4147-A177-3AD203B41FA5}">
                      <a16:colId xmlns:a16="http://schemas.microsoft.com/office/drawing/2014/main" val="2000529559"/>
                    </a:ext>
                  </a:extLst>
                </a:gridCol>
              </a:tblGrid>
              <a:tr h="6390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2810058">
                <a:tc>
                  <a:txBody>
                    <a:bodyPr/>
                    <a:lstStyle/>
                    <a:p>
                      <a:r>
                        <a:rPr lang="en-GB" sz="1800" dirty="0"/>
                        <a:t>6.  Decide upon Legal Basis for Processing</a:t>
                      </a:r>
                    </a:p>
                  </a:txBody>
                  <a:tcPr/>
                </a:tc>
                <a:tc>
                  <a:txBody>
                    <a:bodyPr/>
                    <a:lstStyle/>
                    <a:p>
                      <a:pPr marL="0" indent="0">
                        <a:buFont typeface="Arial" panose="020B0604020202020204" pitchFamily="34" charset="0"/>
                        <a:buNone/>
                      </a:pPr>
                      <a:r>
                        <a:rPr lang="en-GB" sz="1800" dirty="0"/>
                        <a:t>There are a number of these legal bases in the legislation – refer to DPC/ICO website.</a:t>
                      </a:r>
                    </a:p>
                  </a:txBody>
                  <a:tcPr/>
                </a:tc>
                <a:tc>
                  <a:txBody>
                    <a:bodyPr/>
                    <a:lstStyle/>
                    <a:p>
                      <a:r>
                        <a:rPr lang="en-GB" sz="1800" dirty="0"/>
                        <a:t>For each processing situation consider what legal basis is the most appropriate and record this in your Inventory of</a:t>
                      </a:r>
                      <a:r>
                        <a:rPr lang="en-GB" sz="1800" baseline="0" dirty="0"/>
                        <a:t> Personal Data</a:t>
                      </a:r>
                      <a:endParaRPr lang="en-GB" sz="1800" dirty="0"/>
                    </a:p>
                  </a:txBody>
                  <a:tcPr/>
                </a:tc>
                <a:tc>
                  <a:txBody>
                    <a:bodyPr/>
                    <a:lstStyle/>
                    <a:p>
                      <a:pPr marL="0" indent="0">
                        <a:buFont typeface="Arial" panose="020B0604020202020204" pitchFamily="34" charset="0"/>
                        <a:buNone/>
                      </a:pPr>
                      <a:r>
                        <a:rPr lang="en-GB" sz="1800" dirty="0"/>
                        <a:t>See resource under</a:t>
                      </a:r>
                      <a:r>
                        <a:rPr lang="en-GB" sz="1800" baseline="0" dirty="0"/>
                        <a:t> Step 2</a:t>
                      </a:r>
                    </a:p>
                    <a:p>
                      <a:pPr marL="0" indent="0">
                        <a:buFont typeface="Arial" panose="020B0604020202020204" pitchFamily="34" charset="0"/>
                        <a:buNone/>
                      </a:pPr>
                      <a:endParaRPr lang="en-GB" sz="1800" baseline="0" dirty="0"/>
                    </a:p>
                    <a:p>
                      <a:pPr marL="0" indent="0">
                        <a:buFont typeface="Arial" panose="020B0604020202020204" pitchFamily="34" charset="0"/>
                        <a:buNone/>
                      </a:pPr>
                      <a:r>
                        <a:rPr lang="en-GB" sz="1100" baseline="0" dirty="0"/>
                        <a:t>Some examples to follow</a:t>
                      </a:r>
                      <a:endParaRPr lang="en-GB" sz="1100" dirty="0"/>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42429123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93176"/>
          </a:xfrm>
        </p:spPr>
        <p:txBody>
          <a:bodyPr>
            <a:normAutofit fontScale="90000"/>
          </a:bodyPr>
          <a:lstStyle/>
          <a:p>
            <a:r>
              <a:rPr lang="en-GB" dirty="0"/>
              <a:t>12 steps to ensure compliance</a:t>
            </a:r>
            <a:endParaRPr lang="en-US" dirty="0"/>
          </a:p>
        </p:txBody>
      </p:sp>
      <p:graphicFrame>
        <p:nvGraphicFramePr>
          <p:cNvPr id="4" name="Table 3"/>
          <p:cNvGraphicFramePr>
            <a:graphicFrameLocks noGrp="1"/>
          </p:cNvGraphicFramePr>
          <p:nvPr>
            <p:extLst/>
          </p:nvPr>
        </p:nvGraphicFramePr>
        <p:xfrm>
          <a:off x="742121" y="1541301"/>
          <a:ext cx="10323985" cy="3260418"/>
        </p:xfrm>
        <a:graphic>
          <a:graphicData uri="http://schemas.openxmlformats.org/drawingml/2006/table">
            <a:tbl>
              <a:tblPr firstRow="1" bandRow="1">
                <a:tableStyleId>{00A15C55-8517-42AA-B614-E9B94910E393}</a:tableStyleId>
              </a:tblPr>
              <a:tblGrid>
                <a:gridCol w="2018299">
                  <a:extLst>
                    <a:ext uri="{9D8B030D-6E8A-4147-A177-3AD203B41FA5}">
                      <a16:colId xmlns:a16="http://schemas.microsoft.com/office/drawing/2014/main" val="3208484893"/>
                    </a:ext>
                  </a:extLst>
                </a:gridCol>
                <a:gridCol w="3291125">
                  <a:extLst>
                    <a:ext uri="{9D8B030D-6E8A-4147-A177-3AD203B41FA5}">
                      <a16:colId xmlns:a16="http://schemas.microsoft.com/office/drawing/2014/main" val="4045595430"/>
                    </a:ext>
                  </a:extLst>
                </a:gridCol>
                <a:gridCol w="2344337">
                  <a:extLst>
                    <a:ext uri="{9D8B030D-6E8A-4147-A177-3AD203B41FA5}">
                      <a16:colId xmlns:a16="http://schemas.microsoft.com/office/drawing/2014/main" val="1066133758"/>
                    </a:ext>
                  </a:extLst>
                </a:gridCol>
                <a:gridCol w="2670224">
                  <a:extLst>
                    <a:ext uri="{9D8B030D-6E8A-4147-A177-3AD203B41FA5}">
                      <a16:colId xmlns:a16="http://schemas.microsoft.com/office/drawing/2014/main" val="2000529559"/>
                    </a:ext>
                  </a:extLst>
                </a:gridCol>
              </a:tblGrid>
              <a:tr h="5188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2620338">
                <a:tc>
                  <a:txBody>
                    <a:bodyPr/>
                    <a:lstStyle/>
                    <a:p>
                      <a:r>
                        <a:rPr lang="en-GB" sz="1800" dirty="0"/>
                        <a:t>7.  Understand Consent</a:t>
                      </a:r>
                    </a:p>
                  </a:txBody>
                  <a:tcPr/>
                </a:tc>
                <a:tc>
                  <a:txBody>
                    <a:bodyPr/>
                    <a:lstStyle/>
                    <a:p>
                      <a:r>
                        <a:rPr lang="en-US" sz="1800" dirty="0"/>
                        <a:t>Where you use consent as the legal basis you must ensure that</a:t>
                      </a:r>
                      <a:r>
                        <a:rPr lang="en-US" sz="1800" baseline="0" dirty="0"/>
                        <a:t> the means by which you obtain consent is in compliance with the GDPR</a:t>
                      </a:r>
                      <a:endParaRPr lang="en-US" sz="1800" dirty="0"/>
                    </a:p>
                  </a:txBody>
                  <a:tcPr/>
                </a:tc>
                <a:tc>
                  <a:txBody>
                    <a:bodyPr/>
                    <a:lstStyle/>
                    <a:p>
                      <a:r>
                        <a:rPr lang="en-US" sz="1800" dirty="0"/>
                        <a:t>Review your consent forms and the means by which you obtain consent.  Obtain fresh consent using redesigned forms as necessary</a:t>
                      </a:r>
                    </a:p>
                  </a:txBody>
                  <a:tcPr/>
                </a:tc>
                <a:tc>
                  <a:txBody>
                    <a:bodyPr/>
                    <a:lstStyle/>
                    <a:p>
                      <a:pPr marL="0" indent="0">
                        <a:buFont typeface="Arial" panose="020B0604020202020204" pitchFamily="34" charset="0"/>
                        <a:buNone/>
                      </a:pPr>
                      <a:r>
                        <a:rPr lang="en-GB" sz="1800" b="1" dirty="0"/>
                        <a:t>Guidance and template supplied </a:t>
                      </a:r>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20692015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93176"/>
          </a:xfrm>
        </p:spPr>
        <p:txBody>
          <a:bodyPr>
            <a:normAutofit fontScale="90000"/>
          </a:bodyPr>
          <a:lstStyle/>
          <a:p>
            <a:r>
              <a:rPr lang="en-GB" dirty="0"/>
              <a:t>12 steps to ensure compliance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53966244"/>
              </p:ext>
            </p:extLst>
          </p:nvPr>
        </p:nvGraphicFramePr>
        <p:xfrm>
          <a:off x="742121" y="1541300"/>
          <a:ext cx="10323985" cy="2983836"/>
        </p:xfrm>
        <a:graphic>
          <a:graphicData uri="http://schemas.openxmlformats.org/drawingml/2006/table">
            <a:tbl>
              <a:tblPr firstRow="1" bandRow="1">
                <a:tableStyleId>{00A15C55-8517-42AA-B614-E9B94910E393}</a:tableStyleId>
              </a:tblPr>
              <a:tblGrid>
                <a:gridCol w="2018299">
                  <a:extLst>
                    <a:ext uri="{9D8B030D-6E8A-4147-A177-3AD203B41FA5}">
                      <a16:colId xmlns:a16="http://schemas.microsoft.com/office/drawing/2014/main" val="3208484893"/>
                    </a:ext>
                  </a:extLst>
                </a:gridCol>
                <a:gridCol w="3291125">
                  <a:extLst>
                    <a:ext uri="{9D8B030D-6E8A-4147-A177-3AD203B41FA5}">
                      <a16:colId xmlns:a16="http://schemas.microsoft.com/office/drawing/2014/main" val="4045595430"/>
                    </a:ext>
                  </a:extLst>
                </a:gridCol>
                <a:gridCol w="2344337">
                  <a:extLst>
                    <a:ext uri="{9D8B030D-6E8A-4147-A177-3AD203B41FA5}">
                      <a16:colId xmlns:a16="http://schemas.microsoft.com/office/drawing/2014/main" val="1066133758"/>
                    </a:ext>
                  </a:extLst>
                </a:gridCol>
                <a:gridCol w="2670224">
                  <a:extLst>
                    <a:ext uri="{9D8B030D-6E8A-4147-A177-3AD203B41FA5}">
                      <a16:colId xmlns:a16="http://schemas.microsoft.com/office/drawing/2014/main" val="2000529559"/>
                    </a:ext>
                  </a:extLst>
                </a:gridCol>
              </a:tblGrid>
              <a:tr h="4079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2343756">
                <a:tc>
                  <a:txBody>
                    <a:bodyPr/>
                    <a:lstStyle/>
                    <a:p>
                      <a:r>
                        <a:rPr lang="en-GB" sz="1800" dirty="0"/>
                        <a:t>8. Children’s Personal Data</a:t>
                      </a:r>
                    </a:p>
                  </a:txBody>
                  <a:tcPr/>
                </a:tc>
                <a:tc>
                  <a:txBody>
                    <a:bodyPr/>
                    <a:lstStyle/>
                    <a:p>
                      <a:r>
                        <a:rPr lang="en-GB" sz="1800" dirty="0"/>
                        <a:t>Special rules and rights will apply to children.  Within the Republic</a:t>
                      </a:r>
                      <a:r>
                        <a:rPr lang="en-GB" sz="1800" baseline="0" dirty="0"/>
                        <a:t> of Ireland</a:t>
                      </a:r>
                      <a:r>
                        <a:rPr lang="en-GB" sz="1800" dirty="0"/>
                        <a:t> for the purposes of</a:t>
                      </a:r>
                      <a:r>
                        <a:rPr lang="en-GB" sz="1800" baseline="0" dirty="0"/>
                        <a:t> GDPR the definition of </a:t>
                      </a:r>
                      <a:r>
                        <a:rPr lang="en-GB" sz="1800" dirty="0"/>
                        <a:t>child</a:t>
                      </a:r>
                      <a:r>
                        <a:rPr lang="en-GB" sz="1800" baseline="0" dirty="0"/>
                        <a:t> will be an individual under 16 years of age, in the UK a child is an individual under 13</a:t>
                      </a:r>
                      <a:endParaRPr lang="en-GB" sz="1800" dirty="0"/>
                    </a:p>
                  </a:txBody>
                  <a:tcPr/>
                </a:tc>
                <a:tc>
                  <a:txBody>
                    <a:bodyPr/>
                    <a:lstStyle/>
                    <a:p>
                      <a:r>
                        <a:rPr lang="en-GB" sz="1800" dirty="0"/>
                        <a:t>Consultation not yet completed</a:t>
                      </a:r>
                    </a:p>
                  </a:txBody>
                  <a:tcPr/>
                </a:tc>
                <a:tc>
                  <a:txBody>
                    <a:bodyPr/>
                    <a:lstStyle/>
                    <a:p>
                      <a:pPr marL="0" indent="0">
                        <a:buFont typeface="Arial" panose="020B0604020202020204" pitchFamily="34" charset="0"/>
                        <a:buNone/>
                      </a:pPr>
                      <a:r>
                        <a:rPr lang="en-GB" sz="1800" dirty="0"/>
                        <a:t>When we have a clearer</a:t>
                      </a:r>
                      <a:r>
                        <a:rPr lang="en-GB" sz="1800" baseline="0" dirty="0"/>
                        <a:t> picture of guidance from DPC/ICO we will supply guidance and template</a:t>
                      </a:r>
                      <a:endParaRPr lang="en-GB" sz="1800" dirty="0"/>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10253420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93176"/>
          </a:xfrm>
        </p:spPr>
        <p:txBody>
          <a:bodyPr>
            <a:normAutofit fontScale="90000"/>
          </a:bodyPr>
          <a:lstStyle/>
          <a:p>
            <a:r>
              <a:rPr lang="en-GB" dirty="0"/>
              <a:t>12 steps to ensure compliance</a:t>
            </a:r>
            <a:endParaRPr lang="en-US" dirty="0"/>
          </a:p>
        </p:txBody>
      </p:sp>
      <p:graphicFrame>
        <p:nvGraphicFramePr>
          <p:cNvPr id="3" name="Table 2"/>
          <p:cNvGraphicFramePr>
            <a:graphicFrameLocks noGrp="1"/>
          </p:cNvGraphicFramePr>
          <p:nvPr>
            <p:extLst/>
          </p:nvPr>
        </p:nvGraphicFramePr>
        <p:xfrm>
          <a:off x="742121" y="1541300"/>
          <a:ext cx="10323985" cy="3775866"/>
        </p:xfrm>
        <a:graphic>
          <a:graphicData uri="http://schemas.openxmlformats.org/drawingml/2006/table">
            <a:tbl>
              <a:tblPr firstRow="1" bandRow="1">
                <a:tableStyleId>{00A15C55-8517-42AA-B614-E9B94910E393}</a:tableStyleId>
              </a:tblPr>
              <a:tblGrid>
                <a:gridCol w="2018299">
                  <a:extLst>
                    <a:ext uri="{9D8B030D-6E8A-4147-A177-3AD203B41FA5}">
                      <a16:colId xmlns:a16="http://schemas.microsoft.com/office/drawing/2014/main" val="3208484893"/>
                    </a:ext>
                  </a:extLst>
                </a:gridCol>
                <a:gridCol w="3291125">
                  <a:extLst>
                    <a:ext uri="{9D8B030D-6E8A-4147-A177-3AD203B41FA5}">
                      <a16:colId xmlns:a16="http://schemas.microsoft.com/office/drawing/2014/main" val="4045595430"/>
                    </a:ext>
                  </a:extLst>
                </a:gridCol>
                <a:gridCol w="2344337">
                  <a:extLst>
                    <a:ext uri="{9D8B030D-6E8A-4147-A177-3AD203B41FA5}">
                      <a16:colId xmlns:a16="http://schemas.microsoft.com/office/drawing/2014/main" val="1066133758"/>
                    </a:ext>
                  </a:extLst>
                </a:gridCol>
                <a:gridCol w="2670224">
                  <a:extLst>
                    <a:ext uri="{9D8B030D-6E8A-4147-A177-3AD203B41FA5}">
                      <a16:colId xmlns:a16="http://schemas.microsoft.com/office/drawing/2014/main" val="2000529559"/>
                    </a:ext>
                  </a:extLst>
                </a:gridCol>
              </a:tblGrid>
              <a:tr h="5458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3135786">
                <a:tc>
                  <a:txBody>
                    <a:bodyPr/>
                    <a:lstStyle/>
                    <a:p>
                      <a:r>
                        <a:rPr lang="en-GB" sz="1800" dirty="0"/>
                        <a:t>9.  Data Breaches</a:t>
                      </a:r>
                    </a:p>
                  </a:txBody>
                  <a:tcPr/>
                </a:tc>
                <a:tc>
                  <a:txBody>
                    <a:bodyPr/>
                    <a:lstStyle/>
                    <a:p>
                      <a:pPr marL="0" indent="0">
                        <a:buFont typeface="Arial" panose="020B0604020202020204" pitchFamily="34" charset="0"/>
                        <a:buNone/>
                      </a:pPr>
                      <a:r>
                        <a:rPr lang="en-GB" sz="1800" dirty="0"/>
                        <a:t>It is necessary to put in place procedures to detect, report and investigate a personal data breach</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t>Understand</a:t>
                      </a:r>
                      <a:r>
                        <a:rPr lang="en-GB" sz="1800" baseline="0" dirty="0"/>
                        <a:t> the reporting requirements and penalties associated with a breach</a:t>
                      </a:r>
                      <a:endParaRPr lang="en-GB" sz="1800" dirty="0"/>
                    </a:p>
                    <a:p>
                      <a:pPr marL="171450" indent="-171450">
                        <a:buFont typeface="Arial" panose="020B0604020202020204" pitchFamily="34" charset="0"/>
                        <a:buChar char="•"/>
                      </a:pPr>
                      <a:r>
                        <a:rPr lang="en-GB" sz="1800" dirty="0"/>
                        <a:t>Put in place a procedure to deal with a data breach.</a:t>
                      </a:r>
                    </a:p>
                  </a:txBody>
                  <a:tcPr/>
                </a:tc>
                <a:tc>
                  <a:txBody>
                    <a:bodyPr/>
                    <a:lstStyle/>
                    <a:p>
                      <a:pPr marL="0" indent="0">
                        <a:buFont typeface="Arial" panose="020B0604020202020204" pitchFamily="34" charset="0"/>
                        <a:buNone/>
                      </a:pPr>
                      <a:r>
                        <a:rPr lang="en-GB" sz="1800" b="1" dirty="0"/>
                        <a:t>Guidance and template supplied</a:t>
                      </a:r>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19242416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93176"/>
          </a:xfrm>
        </p:spPr>
        <p:txBody>
          <a:bodyPr>
            <a:normAutofit fontScale="90000"/>
          </a:bodyPr>
          <a:lstStyle/>
          <a:p>
            <a:r>
              <a:rPr lang="en-GB" dirty="0"/>
              <a:t>12 steps to ensure compliance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32393599"/>
              </p:ext>
            </p:extLst>
          </p:nvPr>
        </p:nvGraphicFramePr>
        <p:xfrm>
          <a:off x="742121" y="1541302"/>
          <a:ext cx="10323985" cy="4169033"/>
        </p:xfrm>
        <a:graphic>
          <a:graphicData uri="http://schemas.openxmlformats.org/drawingml/2006/table">
            <a:tbl>
              <a:tblPr firstRow="1" bandRow="1">
                <a:tableStyleId>{00A15C55-8517-42AA-B614-E9B94910E393}</a:tableStyleId>
              </a:tblPr>
              <a:tblGrid>
                <a:gridCol w="2018299">
                  <a:extLst>
                    <a:ext uri="{9D8B030D-6E8A-4147-A177-3AD203B41FA5}">
                      <a16:colId xmlns:a16="http://schemas.microsoft.com/office/drawing/2014/main" val="3208484893"/>
                    </a:ext>
                  </a:extLst>
                </a:gridCol>
                <a:gridCol w="3097939">
                  <a:extLst>
                    <a:ext uri="{9D8B030D-6E8A-4147-A177-3AD203B41FA5}">
                      <a16:colId xmlns:a16="http://schemas.microsoft.com/office/drawing/2014/main" val="4045595430"/>
                    </a:ext>
                  </a:extLst>
                </a:gridCol>
                <a:gridCol w="2537523">
                  <a:extLst>
                    <a:ext uri="{9D8B030D-6E8A-4147-A177-3AD203B41FA5}">
                      <a16:colId xmlns:a16="http://schemas.microsoft.com/office/drawing/2014/main" val="1066133758"/>
                    </a:ext>
                  </a:extLst>
                </a:gridCol>
                <a:gridCol w="2670224">
                  <a:extLst>
                    <a:ext uri="{9D8B030D-6E8A-4147-A177-3AD203B41FA5}">
                      <a16:colId xmlns:a16="http://schemas.microsoft.com/office/drawing/2014/main" val="2000529559"/>
                    </a:ext>
                  </a:extLst>
                </a:gridCol>
              </a:tblGrid>
              <a:tr h="5844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3528953">
                <a:tc>
                  <a:txBody>
                    <a:bodyPr/>
                    <a:lstStyle/>
                    <a:p>
                      <a:r>
                        <a:rPr lang="en-GB" sz="1800" dirty="0"/>
                        <a:t>10.  Consider the requirement for a Privacy Impact</a:t>
                      </a:r>
                      <a:r>
                        <a:rPr lang="en-GB" sz="1800" baseline="0" dirty="0"/>
                        <a:t> Assessment</a:t>
                      </a:r>
                      <a:endParaRPr lang="en-GB" sz="1800" dirty="0"/>
                    </a:p>
                  </a:txBody>
                  <a:tcPr/>
                </a:tc>
                <a:tc>
                  <a:txBody>
                    <a:bodyPr/>
                    <a:lstStyle/>
                    <a:p>
                      <a:r>
                        <a:rPr lang="en-US" sz="1800" dirty="0"/>
                        <a:t>This simply involves taking data protection into planning consideration when working on a project that involves personal data.  The basic concept is of ‘Data</a:t>
                      </a:r>
                      <a:r>
                        <a:rPr lang="en-US" sz="1800" baseline="0" dirty="0"/>
                        <a:t> Protection by Design’ – build it in to thinking and planning.</a:t>
                      </a:r>
                      <a:endParaRPr lang="en-US" sz="1800" dirty="0"/>
                    </a:p>
                  </a:txBody>
                  <a:tcPr/>
                </a:tc>
                <a:tc>
                  <a:txBody>
                    <a:bodyPr/>
                    <a:lstStyle/>
                    <a:p>
                      <a:r>
                        <a:rPr lang="en-US" sz="1800" dirty="0"/>
                        <a:t>This</a:t>
                      </a:r>
                      <a:r>
                        <a:rPr lang="en-US" sz="1800" baseline="0" dirty="0"/>
                        <a:t> is more relevant to larger or public organisations ….. but any new technology or systems should always be considered and applied with the GDPR in mind </a:t>
                      </a:r>
                      <a:endParaRPr lang="en-US" sz="1800" dirty="0"/>
                    </a:p>
                  </a:txBody>
                  <a:tcPr/>
                </a:tc>
                <a:tc>
                  <a:txBody>
                    <a:bodyPr/>
                    <a:lstStyle/>
                    <a:p>
                      <a:pPr marL="0" indent="0">
                        <a:buFont typeface="Arial" panose="020B0604020202020204" pitchFamily="34" charset="0"/>
                        <a:buNone/>
                      </a:pPr>
                      <a:r>
                        <a:rPr lang="en-GB" sz="1800" dirty="0"/>
                        <a:t>This is for individual organisations to consider but any guidance developed by PCI will be made available on the website</a:t>
                      </a:r>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15529151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0046"/>
          </a:xfrm>
        </p:spPr>
        <p:txBody>
          <a:bodyPr>
            <a:normAutofit fontScale="90000"/>
          </a:bodyPr>
          <a:lstStyle/>
          <a:p>
            <a:r>
              <a:rPr lang="en-GB" dirty="0"/>
              <a:t>12 steps to ensure compliance</a:t>
            </a:r>
          </a:p>
        </p:txBody>
      </p:sp>
      <p:graphicFrame>
        <p:nvGraphicFramePr>
          <p:cNvPr id="3" name="Table 2"/>
          <p:cNvGraphicFramePr>
            <a:graphicFrameLocks noGrp="1"/>
          </p:cNvGraphicFramePr>
          <p:nvPr>
            <p:extLst>
              <p:ext uri="{D42A27DB-BD31-4B8C-83A1-F6EECF244321}">
                <p14:modId xmlns:p14="http://schemas.microsoft.com/office/powerpoint/2010/main" val="4136667856"/>
              </p:ext>
            </p:extLst>
          </p:nvPr>
        </p:nvGraphicFramePr>
        <p:xfrm>
          <a:off x="742121" y="1541302"/>
          <a:ext cx="10323985" cy="4328275"/>
        </p:xfrm>
        <a:graphic>
          <a:graphicData uri="http://schemas.openxmlformats.org/drawingml/2006/table">
            <a:tbl>
              <a:tblPr firstRow="1" bandRow="1">
                <a:tableStyleId>{00A15C55-8517-42AA-B614-E9B94910E393}</a:tableStyleId>
              </a:tblPr>
              <a:tblGrid>
                <a:gridCol w="2018299">
                  <a:extLst>
                    <a:ext uri="{9D8B030D-6E8A-4147-A177-3AD203B41FA5}">
                      <a16:colId xmlns:a16="http://schemas.microsoft.com/office/drawing/2014/main" val="3208484893"/>
                    </a:ext>
                  </a:extLst>
                </a:gridCol>
                <a:gridCol w="3547390">
                  <a:extLst>
                    <a:ext uri="{9D8B030D-6E8A-4147-A177-3AD203B41FA5}">
                      <a16:colId xmlns:a16="http://schemas.microsoft.com/office/drawing/2014/main" val="4045595430"/>
                    </a:ext>
                  </a:extLst>
                </a:gridCol>
                <a:gridCol w="2088072">
                  <a:extLst>
                    <a:ext uri="{9D8B030D-6E8A-4147-A177-3AD203B41FA5}">
                      <a16:colId xmlns:a16="http://schemas.microsoft.com/office/drawing/2014/main" val="1066133758"/>
                    </a:ext>
                  </a:extLst>
                </a:gridCol>
                <a:gridCol w="2670224">
                  <a:extLst>
                    <a:ext uri="{9D8B030D-6E8A-4147-A177-3AD203B41FA5}">
                      <a16:colId xmlns:a16="http://schemas.microsoft.com/office/drawing/2014/main" val="2000529559"/>
                    </a:ext>
                  </a:extLst>
                </a:gridCol>
              </a:tblGrid>
              <a:tr h="59786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3688195">
                <a:tc>
                  <a:txBody>
                    <a:bodyPr/>
                    <a:lstStyle/>
                    <a:p>
                      <a:r>
                        <a:rPr lang="en-GB" sz="1800" dirty="0"/>
                        <a:t>11. Appoint a Data Protection Lead</a:t>
                      </a:r>
                    </a:p>
                  </a:txBody>
                  <a:tcPr/>
                </a:tc>
                <a:tc>
                  <a:txBody>
                    <a:bodyPr/>
                    <a:lstStyle/>
                    <a:p>
                      <a:r>
                        <a:rPr lang="en-GB" sz="1800" dirty="0"/>
                        <a:t>The legislation requires for certain types of organisations</a:t>
                      </a:r>
                      <a:r>
                        <a:rPr lang="en-GB" sz="1800" baseline="0" dirty="0"/>
                        <a:t> or volumes of personal data processing the appointment of a Data Protection Officer.  </a:t>
                      </a:r>
                      <a:r>
                        <a:rPr lang="en-GB" sz="1800" dirty="0"/>
                        <a:t>This is not a requirement for PCI</a:t>
                      </a:r>
                      <a:r>
                        <a:rPr lang="en-GB" sz="1800" baseline="0" dirty="0"/>
                        <a:t> but it is important that someone within a Congregation, Presbytery, PCI Central Administration takes the lead in facilitating and advising on GDPR.</a:t>
                      </a:r>
                      <a:endParaRPr lang="en-GB" sz="1800" dirty="0"/>
                    </a:p>
                  </a:txBody>
                  <a:tcPr/>
                </a:tc>
                <a:tc>
                  <a:txBody>
                    <a:bodyPr/>
                    <a:lstStyle/>
                    <a:p>
                      <a:r>
                        <a:rPr lang="en-GB" sz="1800" dirty="0"/>
                        <a:t>Appoint a Data Protection Lead</a:t>
                      </a:r>
                    </a:p>
                  </a:txBody>
                  <a:tcPr/>
                </a:tc>
                <a:tc>
                  <a:txBody>
                    <a:bodyPr/>
                    <a:lstStyle/>
                    <a:p>
                      <a:pPr marL="0" indent="0">
                        <a:buFont typeface="Arial" panose="020B0604020202020204" pitchFamily="34" charset="0"/>
                        <a:buNone/>
                      </a:pPr>
                      <a:r>
                        <a:rPr lang="en-GB" sz="1800" b="1" dirty="0"/>
                        <a:t>A</a:t>
                      </a:r>
                      <a:r>
                        <a:rPr lang="en-GB" sz="1800" b="1" baseline="0" dirty="0"/>
                        <a:t> suggested ‘role description’ is  supplied</a:t>
                      </a:r>
                      <a:endParaRPr lang="en-GB" sz="1800" b="1" dirty="0"/>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12875855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0046"/>
          </a:xfrm>
        </p:spPr>
        <p:txBody>
          <a:bodyPr>
            <a:normAutofit fontScale="90000"/>
          </a:bodyPr>
          <a:lstStyle/>
          <a:p>
            <a:r>
              <a:rPr lang="en-GB" dirty="0"/>
              <a:t>12 steps to ensure compliance</a:t>
            </a:r>
          </a:p>
        </p:txBody>
      </p:sp>
      <p:graphicFrame>
        <p:nvGraphicFramePr>
          <p:cNvPr id="3" name="Table 2"/>
          <p:cNvGraphicFramePr>
            <a:graphicFrameLocks noGrp="1"/>
          </p:cNvGraphicFramePr>
          <p:nvPr>
            <p:extLst>
              <p:ext uri="{D42A27DB-BD31-4B8C-83A1-F6EECF244321}">
                <p14:modId xmlns:p14="http://schemas.microsoft.com/office/powerpoint/2010/main" val="2768349448"/>
              </p:ext>
            </p:extLst>
          </p:nvPr>
        </p:nvGraphicFramePr>
        <p:xfrm>
          <a:off x="742121" y="1541300"/>
          <a:ext cx="10323985" cy="4472041"/>
        </p:xfrm>
        <a:graphic>
          <a:graphicData uri="http://schemas.openxmlformats.org/drawingml/2006/table">
            <a:tbl>
              <a:tblPr firstRow="1" bandRow="1">
                <a:tableStyleId>{00A15C55-8517-42AA-B614-E9B94910E393}</a:tableStyleId>
              </a:tblPr>
              <a:tblGrid>
                <a:gridCol w="1722110">
                  <a:extLst>
                    <a:ext uri="{9D8B030D-6E8A-4147-A177-3AD203B41FA5}">
                      <a16:colId xmlns:a16="http://schemas.microsoft.com/office/drawing/2014/main" val="3208484893"/>
                    </a:ext>
                  </a:extLst>
                </a:gridCol>
                <a:gridCol w="3425125">
                  <a:extLst>
                    <a:ext uri="{9D8B030D-6E8A-4147-A177-3AD203B41FA5}">
                      <a16:colId xmlns:a16="http://schemas.microsoft.com/office/drawing/2014/main" val="4045595430"/>
                    </a:ext>
                  </a:extLst>
                </a:gridCol>
                <a:gridCol w="2712203">
                  <a:extLst>
                    <a:ext uri="{9D8B030D-6E8A-4147-A177-3AD203B41FA5}">
                      <a16:colId xmlns:a16="http://schemas.microsoft.com/office/drawing/2014/main" val="1066133758"/>
                    </a:ext>
                  </a:extLst>
                </a:gridCol>
                <a:gridCol w="2464547">
                  <a:extLst>
                    <a:ext uri="{9D8B030D-6E8A-4147-A177-3AD203B41FA5}">
                      <a16:colId xmlns:a16="http://schemas.microsoft.com/office/drawing/2014/main" val="2000529559"/>
                    </a:ext>
                  </a:extLst>
                </a:gridCol>
              </a:tblGrid>
              <a:tr h="65931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Step</a:t>
                      </a:r>
                    </a:p>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Content</a:t>
                      </a:r>
                    </a:p>
                    <a:p>
                      <a:endParaRPr lang="en-GB" dirty="0"/>
                    </a:p>
                  </a:txBody>
                  <a:tcPr/>
                </a:tc>
                <a:tc>
                  <a:txBody>
                    <a:bodyPr/>
                    <a:lstStyle/>
                    <a:p>
                      <a:r>
                        <a:rPr lang="en-GB" dirty="0"/>
                        <a:t>Action</a:t>
                      </a:r>
                    </a:p>
                  </a:txBody>
                  <a:tcPr/>
                </a:tc>
                <a:tc>
                  <a:txBody>
                    <a:bodyPr/>
                    <a:lstStyle/>
                    <a:p>
                      <a:r>
                        <a:rPr lang="en-GB" dirty="0"/>
                        <a:t>Resource </a:t>
                      </a:r>
                    </a:p>
                  </a:txBody>
                  <a:tcPr/>
                </a:tc>
                <a:extLst>
                  <a:ext uri="{0D108BD9-81ED-4DB2-BD59-A6C34878D82A}">
                    <a16:rowId xmlns:a16="http://schemas.microsoft.com/office/drawing/2014/main" val="2500432732"/>
                  </a:ext>
                </a:extLst>
              </a:tr>
              <a:tr h="3812724">
                <a:tc>
                  <a:txBody>
                    <a:bodyPr/>
                    <a:lstStyle/>
                    <a:p>
                      <a:r>
                        <a:rPr lang="en-GB" sz="1800" dirty="0"/>
                        <a:t>12.  Select a Lead Supervisory Authority</a:t>
                      </a:r>
                    </a:p>
                  </a:txBody>
                  <a:tcPr/>
                </a:tc>
                <a:tc>
                  <a:txBody>
                    <a:bodyPr/>
                    <a:lstStyle/>
                    <a:p>
                      <a:pPr marL="0" indent="0">
                        <a:buFont typeface="Arial" panose="020B0604020202020204" pitchFamily="34" charset="0"/>
                        <a:buNone/>
                      </a:pPr>
                      <a:r>
                        <a:rPr lang="en-GB" sz="1800" dirty="0"/>
                        <a:t>The GDPR covers the entire European Economic Area</a:t>
                      </a:r>
                      <a:r>
                        <a:rPr lang="en-GB" sz="1800" baseline="0" dirty="0"/>
                        <a:t>, including the UK after Brexit.  This is a matter of deciding whether the UK Information Commissioner or the RoI Data Protection Commissioner is the appropriate Supervisory Authority – for example in the situation of having to report a data breach.</a:t>
                      </a:r>
                      <a:endParaRPr lang="en-GB" sz="1800" dirty="0"/>
                    </a:p>
                  </a:txBody>
                  <a:tcPr/>
                </a:tc>
                <a:tc>
                  <a:txBody>
                    <a:bodyPr/>
                    <a:lstStyle/>
                    <a:p>
                      <a:r>
                        <a:rPr lang="en-GB" sz="1800" dirty="0"/>
                        <a:t>This will be directed by PCI but it is likely that Congregations</a:t>
                      </a:r>
                      <a:r>
                        <a:rPr lang="en-GB" sz="1800" baseline="0" dirty="0"/>
                        <a:t> and Presbyteries in the RoI will take the DPC as Lead Authority </a:t>
                      </a:r>
                      <a:r>
                        <a:rPr lang="en-GB" sz="1800" baseline="0"/>
                        <a:t>whereas NI Congregations</a:t>
                      </a:r>
                      <a:r>
                        <a:rPr lang="en-GB" sz="1800" baseline="0" dirty="0"/>
                        <a:t>, Presbyteries and Church House will have the ICO as Lead Authority</a:t>
                      </a:r>
                      <a:endParaRPr lang="en-GB" sz="1800" dirty="0"/>
                    </a:p>
                  </a:txBody>
                  <a:tcPr/>
                </a:tc>
                <a:tc>
                  <a:txBody>
                    <a:bodyPr/>
                    <a:lstStyle/>
                    <a:p>
                      <a:pPr marL="0" indent="0">
                        <a:buFont typeface="Arial" panose="020B0604020202020204" pitchFamily="34" charset="0"/>
                        <a:buNone/>
                      </a:pPr>
                      <a:r>
                        <a:rPr lang="en-US" dirty="0"/>
                        <a:t>UK based presbyteries and congregations will respond to the ICO and that Republic of Ireland based presbyteries and congregations will respond to the DPC</a:t>
                      </a:r>
                      <a:endParaRPr lang="en-GB" sz="1800" dirty="0"/>
                    </a:p>
                  </a:txBody>
                  <a:tcPr/>
                </a:tc>
                <a:extLst>
                  <a:ext uri="{0D108BD9-81ED-4DB2-BD59-A6C34878D82A}">
                    <a16:rowId xmlns:a16="http://schemas.microsoft.com/office/drawing/2014/main" val="2807026299"/>
                  </a:ext>
                </a:extLst>
              </a:tr>
            </a:tbl>
          </a:graphicData>
        </a:graphic>
      </p:graphicFrame>
    </p:spTree>
    <p:extLst>
      <p:ext uri="{BB962C8B-B14F-4D97-AF65-F5344CB8AC3E}">
        <p14:creationId xmlns:p14="http://schemas.microsoft.com/office/powerpoint/2010/main" val="36348274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87185"/>
          </a:xfrm>
        </p:spPr>
        <p:txBody>
          <a:bodyPr>
            <a:normAutofit/>
          </a:bodyPr>
          <a:lstStyle/>
          <a:p>
            <a:r>
              <a:rPr lang="en-US" dirty="0"/>
              <a:t>Data Inventory Audit and Register</a:t>
            </a:r>
            <a:br>
              <a:rPr lang="en-US" dirty="0"/>
            </a:br>
            <a:r>
              <a:rPr lang="en-US" sz="2700" dirty="0"/>
              <a:t>Step 1</a:t>
            </a:r>
          </a:p>
        </p:txBody>
      </p:sp>
      <p:sp>
        <p:nvSpPr>
          <p:cNvPr id="3" name="Rectangle 2"/>
          <p:cNvSpPr/>
          <p:nvPr/>
        </p:nvSpPr>
        <p:spPr>
          <a:xfrm>
            <a:off x="864702" y="1996364"/>
            <a:ext cx="9649428" cy="4395755"/>
          </a:xfrm>
          <a:prstGeom prst="rect">
            <a:avLst/>
          </a:prstGeom>
        </p:spPr>
        <p:txBody>
          <a:bodyPr wrap="square">
            <a:spAutoFit/>
          </a:bodyPr>
          <a:lstStyle/>
          <a:p>
            <a:pPr marL="342900" lvl="0" indent="-342900">
              <a:buFont typeface="+mj-lt"/>
              <a:buAutoNum type="arabicPeriod"/>
            </a:pPr>
            <a:r>
              <a:rPr lang="en-GB" sz="2800" dirty="0">
                <a:latin typeface="Calibri" panose="020F0502020204030204" pitchFamily="34" charset="0"/>
                <a:ea typeface="Cambria" panose="02040503050406030204" pitchFamily="18" charset="0"/>
                <a:cs typeface="Times New Roman" panose="02020603050405020304" pitchFamily="18" charset="0"/>
              </a:rPr>
              <a:t>What personal data do you hold?</a:t>
            </a:r>
          </a:p>
          <a:p>
            <a:pPr marL="342900" lvl="0" indent="-342900">
              <a:buFont typeface="+mj-lt"/>
              <a:buAutoNum type="arabicPeriod"/>
            </a:pPr>
            <a:r>
              <a:rPr lang="en-GB" sz="2800" dirty="0">
                <a:latin typeface="Calibri" panose="020F0502020204030204" pitchFamily="34" charset="0"/>
                <a:ea typeface="Cambria" panose="02040503050406030204" pitchFamily="18" charset="0"/>
                <a:cs typeface="Times New Roman" panose="02020603050405020304" pitchFamily="18" charset="0"/>
              </a:rPr>
              <a:t>How did you obtain the information?</a:t>
            </a:r>
          </a:p>
          <a:p>
            <a:pPr marL="342900" lvl="0" indent="-342900">
              <a:buFont typeface="+mj-lt"/>
              <a:buAutoNum type="arabicPeriod"/>
            </a:pPr>
            <a:r>
              <a:rPr lang="en-GB" sz="2800" dirty="0">
                <a:latin typeface="Calibri" panose="020F0502020204030204" pitchFamily="34" charset="0"/>
                <a:ea typeface="Cambria" panose="02040503050406030204" pitchFamily="18" charset="0"/>
                <a:cs typeface="Times New Roman" panose="02020603050405020304" pitchFamily="18" charset="0"/>
              </a:rPr>
              <a:t>What is it used for?</a:t>
            </a:r>
          </a:p>
          <a:p>
            <a:pPr marL="342900" lvl="0" indent="-342900">
              <a:buFont typeface="+mj-lt"/>
              <a:buAutoNum type="arabicPeriod"/>
            </a:pPr>
            <a:r>
              <a:rPr lang="en-GB" sz="2800" dirty="0">
                <a:latin typeface="Calibri" panose="020F0502020204030204" pitchFamily="34" charset="0"/>
                <a:ea typeface="Cambria" panose="02040503050406030204" pitchFamily="18" charset="0"/>
                <a:cs typeface="Times New Roman" panose="02020603050405020304" pitchFamily="18" charset="0"/>
              </a:rPr>
              <a:t>In what form is it held?</a:t>
            </a:r>
          </a:p>
          <a:p>
            <a:pPr marL="342900" lvl="0" indent="-342900">
              <a:buFont typeface="+mj-lt"/>
              <a:buAutoNum type="arabicPeriod"/>
            </a:pPr>
            <a:r>
              <a:rPr lang="en-GB" sz="2800" dirty="0">
                <a:latin typeface="Calibri" panose="020F0502020204030204" pitchFamily="34" charset="0"/>
                <a:ea typeface="Cambria" panose="02040503050406030204" pitchFamily="18" charset="0"/>
                <a:cs typeface="Times New Roman" panose="02020603050405020304" pitchFamily="18" charset="0"/>
              </a:rPr>
              <a:t>Is it shared with any external 3</a:t>
            </a:r>
            <a:r>
              <a:rPr lang="en-GB" sz="2800" baseline="30000" dirty="0">
                <a:latin typeface="Calibri" panose="020F0502020204030204" pitchFamily="34" charset="0"/>
                <a:ea typeface="Cambria" panose="02040503050406030204" pitchFamily="18" charset="0"/>
                <a:cs typeface="Times New Roman" panose="02020603050405020304" pitchFamily="18" charset="0"/>
              </a:rPr>
              <a:t>rd</a:t>
            </a:r>
            <a:r>
              <a:rPr lang="en-GB" sz="2800" dirty="0">
                <a:latin typeface="Calibri" panose="020F0502020204030204" pitchFamily="34" charset="0"/>
                <a:ea typeface="Cambria" panose="02040503050406030204" pitchFamily="18" charset="0"/>
                <a:cs typeface="Times New Roman" panose="02020603050405020304" pitchFamily="18" charset="0"/>
              </a:rPr>
              <a:t> party? (if so record)?</a:t>
            </a:r>
          </a:p>
          <a:p>
            <a:pPr marL="342900" lvl="0" indent="-342900">
              <a:buFont typeface="+mj-lt"/>
              <a:buAutoNum type="arabicPeriod"/>
            </a:pPr>
            <a:r>
              <a:rPr lang="en-GB" sz="2800" dirty="0">
                <a:latin typeface="Calibri" panose="020F0502020204030204" pitchFamily="34" charset="0"/>
                <a:ea typeface="Cambria" panose="02040503050406030204" pitchFamily="18" charset="0"/>
                <a:cs typeface="Times New Roman" panose="02020603050405020304" pitchFamily="18" charset="0"/>
              </a:rPr>
              <a:t>How is it kept secure?</a:t>
            </a:r>
          </a:p>
          <a:p>
            <a:pPr marL="342900" lvl="0" indent="-342900">
              <a:buFont typeface="+mj-lt"/>
              <a:buAutoNum type="arabicPeriod"/>
            </a:pPr>
            <a:r>
              <a:rPr lang="en-GB" sz="2800" dirty="0">
                <a:latin typeface="Calibri" panose="020F0502020204030204" pitchFamily="34" charset="0"/>
                <a:ea typeface="Cambria" panose="02040503050406030204" pitchFamily="18" charset="0"/>
                <a:cs typeface="Times New Roman" panose="02020603050405020304" pitchFamily="18" charset="0"/>
              </a:rPr>
              <a:t>How long do you keep it for and how do you dispose of it</a:t>
            </a:r>
          </a:p>
          <a:p>
            <a:pPr marL="342900" lvl="0" indent="-342900">
              <a:buFont typeface="+mj-lt"/>
              <a:buAutoNum type="arabicPeriod"/>
            </a:pPr>
            <a:r>
              <a:rPr lang="en-GB" sz="2800" dirty="0">
                <a:latin typeface="Calibri" panose="020F0502020204030204" pitchFamily="34" charset="0"/>
                <a:ea typeface="Cambria" panose="02040503050406030204" pitchFamily="18" charset="0"/>
                <a:cs typeface="Times New Roman" panose="02020603050405020304" pitchFamily="18" charset="0"/>
              </a:rPr>
              <a:t>What is the lawful basis for processing</a:t>
            </a:r>
          </a:p>
          <a:p>
            <a:pPr marL="342900" lvl="0" indent="-342900">
              <a:buFont typeface="+mj-lt"/>
              <a:buAutoNum type="arabicPeriod"/>
            </a:pPr>
            <a:r>
              <a:rPr lang="en-GB" sz="2800" dirty="0">
                <a:latin typeface="Calibri" panose="020F0502020204030204" pitchFamily="34" charset="0"/>
                <a:ea typeface="Cambria" panose="02040503050406030204" pitchFamily="18" charset="0"/>
                <a:cs typeface="Times New Roman" panose="02020603050405020304" pitchFamily="18" charset="0"/>
              </a:rPr>
              <a:t>Identify any action points </a:t>
            </a:r>
          </a:p>
          <a:p>
            <a:pPr marL="285750" lvl="0" indent="-285750">
              <a:lnSpc>
                <a:spcPct val="107000"/>
              </a:lnSpc>
              <a:spcAft>
                <a:spcPts val="0"/>
              </a:spcAft>
              <a:buFont typeface="Arial" charset="0"/>
              <a:buChar char="•"/>
            </a:pPr>
            <a:endParaRPr lang="en-US" sz="2800" dirty="0"/>
          </a:p>
        </p:txBody>
      </p:sp>
    </p:spTree>
    <p:extLst>
      <p:ext uri="{BB962C8B-B14F-4D97-AF65-F5344CB8AC3E}">
        <p14:creationId xmlns:p14="http://schemas.microsoft.com/office/powerpoint/2010/main" val="25298453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16325"/>
          </a:xfrm>
        </p:spPr>
        <p:txBody>
          <a:bodyPr>
            <a:normAutofit fontScale="90000"/>
          </a:bodyPr>
          <a:lstStyle/>
          <a:p>
            <a:r>
              <a:rPr lang="en-US" dirty="0"/>
              <a:t>Data Inventory Audit and Register</a:t>
            </a:r>
          </a:p>
        </p:txBody>
      </p:sp>
      <p:graphicFrame>
        <p:nvGraphicFramePr>
          <p:cNvPr id="4" name="Table 3"/>
          <p:cNvGraphicFramePr>
            <a:graphicFrameLocks noGrp="1"/>
          </p:cNvGraphicFramePr>
          <p:nvPr>
            <p:extLst/>
          </p:nvPr>
        </p:nvGraphicFramePr>
        <p:xfrm>
          <a:off x="646112" y="1521048"/>
          <a:ext cx="9768748" cy="4445798"/>
        </p:xfrm>
        <a:graphic>
          <a:graphicData uri="http://schemas.openxmlformats.org/drawingml/2006/table">
            <a:tbl>
              <a:tblPr firstRow="1" firstCol="1" bandRow="1">
                <a:tableStyleId>{5940675A-B579-460E-94D1-54222C63F5DA}</a:tableStyleId>
              </a:tblPr>
              <a:tblGrid>
                <a:gridCol w="338067">
                  <a:extLst>
                    <a:ext uri="{9D8B030D-6E8A-4147-A177-3AD203B41FA5}">
                      <a16:colId xmlns:a16="http://schemas.microsoft.com/office/drawing/2014/main" val="2707772329"/>
                    </a:ext>
                  </a:extLst>
                </a:gridCol>
                <a:gridCol w="829123">
                  <a:extLst>
                    <a:ext uri="{9D8B030D-6E8A-4147-A177-3AD203B41FA5}">
                      <a16:colId xmlns:a16="http://schemas.microsoft.com/office/drawing/2014/main" val="2673849679"/>
                    </a:ext>
                  </a:extLst>
                </a:gridCol>
                <a:gridCol w="932381">
                  <a:extLst>
                    <a:ext uri="{9D8B030D-6E8A-4147-A177-3AD203B41FA5}">
                      <a16:colId xmlns:a16="http://schemas.microsoft.com/office/drawing/2014/main" val="3732018066"/>
                    </a:ext>
                  </a:extLst>
                </a:gridCol>
                <a:gridCol w="898343">
                  <a:extLst>
                    <a:ext uri="{9D8B030D-6E8A-4147-A177-3AD203B41FA5}">
                      <a16:colId xmlns:a16="http://schemas.microsoft.com/office/drawing/2014/main" val="732524970"/>
                    </a:ext>
                  </a:extLst>
                </a:gridCol>
                <a:gridCol w="666682">
                  <a:extLst>
                    <a:ext uri="{9D8B030D-6E8A-4147-A177-3AD203B41FA5}">
                      <a16:colId xmlns:a16="http://schemas.microsoft.com/office/drawing/2014/main" val="4124172885"/>
                    </a:ext>
                  </a:extLst>
                </a:gridCol>
                <a:gridCol w="804423">
                  <a:extLst>
                    <a:ext uri="{9D8B030D-6E8A-4147-A177-3AD203B41FA5}">
                      <a16:colId xmlns:a16="http://schemas.microsoft.com/office/drawing/2014/main" val="2069810851"/>
                    </a:ext>
                  </a:extLst>
                </a:gridCol>
                <a:gridCol w="819670">
                  <a:extLst>
                    <a:ext uri="{9D8B030D-6E8A-4147-A177-3AD203B41FA5}">
                      <a16:colId xmlns:a16="http://schemas.microsoft.com/office/drawing/2014/main" val="4106809543"/>
                    </a:ext>
                  </a:extLst>
                </a:gridCol>
                <a:gridCol w="968989">
                  <a:extLst>
                    <a:ext uri="{9D8B030D-6E8A-4147-A177-3AD203B41FA5}">
                      <a16:colId xmlns:a16="http://schemas.microsoft.com/office/drawing/2014/main" val="4143157641"/>
                    </a:ext>
                  </a:extLst>
                </a:gridCol>
                <a:gridCol w="828082">
                  <a:extLst>
                    <a:ext uri="{9D8B030D-6E8A-4147-A177-3AD203B41FA5}">
                      <a16:colId xmlns:a16="http://schemas.microsoft.com/office/drawing/2014/main" val="3678976512"/>
                    </a:ext>
                  </a:extLst>
                </a:gridCol>
                <a:gridCol w="1043648">
                  <a:extLst>
                    <a:ext uri="{9D8B030D-6E8A-4147-A177-3AD203B41FA5}">
                      <a16:colId xmlns:a16="http://schemas.microsoft.com/office/drawing/2014/main" val="1458941961"/>
                    </a:ext>
                  </a:extLst>
                </a:gridCol>
                <a:gridCol w="819670">
                  <a:extLst>
                    <a:ext uri="{9D8B030D-6E8A-4147-A177-3AD203B41FA5}">
                      <a16:colId xmlns:a16="http://schemas.microsoft.com/office/drawing/2014/main" val="2340540901"/>
                    </a:ext>
                  </a:extLst>
                </a:gridCol>
                <a:gridCol w="819670">
                  <a:extLst>
                    <a:ext uri="{9D8B030D-6E8A-4147-A177-3AD203B41FA5}">
                      <a16:colId xmlns:a16="http://schemas.microsoft.com/office/drawing/2014/main" val="3820044296"/>
                    </a:ext>
                  </a:extLst>
                </a:gridCol>
              </a:tblGrid>
              <a:tr h="820447">
                <a:tc>
                  <a:txBody>
                    <a:bodyPr/>
                    <a:lstStyle/>
                    <a:p>
                      <a:pPr>
                        <a:spcAft>
                          <a:spcPts val="0"/>
                        </a:spcAft>
                      </a:pPr>
                      <a:r>
                        <a:rPr lang="en-US" sz="900" dirty="0">
                          <a:effectLst/>
                        </a:rPr>
                        <a:t>No.</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900" dirty="0">
                          <a:effectLst/>
                        </a:rPr>
                        <a:t>Description/</a:t>
                      </a:r>
                      <a:r>
                        <a:rPr lang="en-US" sz="900" dirty="0" err="1">
                          <a:effectLst/>
                        </a:rPr>
                        <a:t>Organisation</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900" dirty="0">
                          <a:effectLst/>
                        </a:rPr>
                        <a:t>What Personal Data do you hold?</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900" dirty="0">
                          <a:effectLst/>
                        </a:rPr>
                        <a:t>How did you obtain the information?</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900" dirty="0">
                          <a:effectLst/>
                        </a:rPr>
                        <a:t>What is it used for?</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900" dirty="0">
                          <a:effectLst/>
                        </a:rPr>
                        <a:t>In what form is it held?</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lgn="ctr">
                        <a:spcAft>
                          <a:spcPts val="0"/>
                        </a:spcAft>
                      </a:pPr>
                      <a:r>
                        <a:rPr lang="en-US" sz="900" dirty="0">
                          <a:effectLst/>
                        </a:rPr>
                        <a:t>Who has access to this data?</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lgn="ctr">
                        <a:spcAft>
                          <a:spcPts val="0"/>
                        </a:spcAft>
                      </a:pPr>
                      <a:r>
                        <a:rPr lang="en-US" sz="900" dirty="0">
                          <a:effectLst/>
                        </a:rPr>
                        <a:t>Is it shared with any external 3rd party? (Specify)</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900" dirty="0">
                          <a:effectLst/>
                        </a:rPr>
                        <a:t>How is it kept secure?</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900" dirty="0">
                          <a:effectLst/>
                        </a:rPr>
                        <a:t>How long do you keep it for and how do you dispose of it?</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900" dirty="0">
                          <a:effectLst/>
                        </a:rPr>
                        <a:t>Lawful basis for processing</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900" dirty="0">
                          <a:effectLst/>
                        </a:rPr>
                        <a:t>Actions</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extLst>
                  <a:ext uri="{0D108BD9-81ED-4DB2-BD59-A6C34878D82A}">
                    <a16:rowId xmlns:a16="http://schemas.microsoft.com/office/drawing/2014/main" val="2260420684"/>
                  </a:ext>
                </a:extLst>
              </a:tr>
              <a:tr h="792704">
                <a:tc>
                  <a:txBody>
                    <a:bodyPr/>
                    <a:lstStyle/>
                    <a:p>
                      <a:pPr>
                        <a:spcAft>
                          <a:spcPts val="0"/>
                        </a:spcAft>
                      </a:pPr>
                      <a:r>
                        <a:rPr lang="en-US" sz="600" dirty="0">
                          <a:effectLst/>
                        </a:rPr>
                        <a:t>1</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marL="0" lvl="0" indent="0">
                        <a:spcAft>
                          <a:spcPts val="0"/>
                        </a:spcAft>
                        <a:buFont typeface="+mj-lt"/>
                        <a:buNone/>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extLst>
                  <a:ext uri="{0D108BD9-81ED-4DB2-BD59-A6C34878D82A}">
                    <a16:rowId xmlns:a16="http://schemas.microsoft.com/office/drawing/2014/main" val="1722163880"/>
                  </a:ext>
                </a:extLst>
              </a:tr>
              <a:tr h="795008">
                <a:tc>
                  <a:txBody>
                    <a:bodyPr/>
                    <a:lstStyle/>
                    <a:p>
                      <a:pPr>
                        <a:spcAft>
                          <a:spcPts val="0"/>
                        </a:spcAft>
                      </a:pPr>
                      <a:r>
                        <a:rPr lang="en-US" sz="600" dirty="0">
                          <a:effectLst/>
                        </a:rPr>
                        <a:t>2</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marL="201930">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extLst>
                  <a:ext uri="{0D108BD9-81ED-4DB2-BD59-A6C34878D82A}">
                    <a16:rowId xmlns:a16="http://schemas.microsoft.com/office/drawing/2014/main" val="819771617"/>
                  </a:ext>
                </a:extLst>
              </a:tr>
              <a:tr h="713778">
                <a:tc>
                  <a:txBody>
                    <a:bodyPr/>
                    <a:lstStyle/>
                    <a:p>
                      <a:pPr>
                        <a:spcAft>
                          <a:spcPts val="0"/>
                        </a:spcAft>
                      </a:pPr>
                      <a:r>
                        <a:rPr lang="en-US" sz="600" dirty="0">
                          <a:effectLst/>
                        </a:rPr>
                        <a:t>3</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marL="0" lvl="0" indent="0">
                        <a:spcAft>
                          <a:spcPts val="0"/>
                        </a:spcAft>
                        <a:buFont typeface="+mj-lt"/>
                        <a:buNone/>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extLst>
                  <a:ext uri="{0D108BD9-81ED-4DB2-BD59-A6C34878D82A}">
                    <a16:rowId xmlns:a16="http://schemas.microsoft.com/office/drawing/2014/main" val="111169002"/>
                  </a:ext>
                </a:extLst>
              </a:tr>
              <a:tr h="596256">
                <a:tc>
                  <a:txBody>
                    <a:bodyPr/>
                    <a:lstStyle/>
                    <a:p>
                      <a:pPr>
                        <a:spcAft>
                          <a:spcPts val="0"/>
                        </a:spcAft>
                      </a:pPr>
                      <a:r>
                        <a:rPr lang="en-US" sz="600" dirty="0">
                          <a:effectLst/>
                        </a:rPr>
                        <a:t>4</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marL="228600">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extLst>
                  <a:ext uri="{0D108BD9-81ED-4DB2-BD59-A6C34878D82A}">
                    <a16:rowId xmlns:a16="http://schemas.microsoft.com/office/drawing/2014/main" val="2968778297"/>
                  </a:ext>
                </a:extLst>
              </a:tr>
              <a:tr h="727605">
                <a:tc>
                  <a:txBody>
                    <a:bodyPr/>
                    <a:lstStyle/>
                    <a:p>
                      <a:pPr>
                        <a:spcAft>
                          <a:spcPts val="0"/>
                        </a:spcAft>
                      </a:pPr>
                      <a:r>
                        <a:rPr lang="en-US" sz="600" dirty="0">
                          <a:effectLst/>
                        </a:rPr>
                        <a:t>5</a:t>
                      </a:r>
                      <a:endParaRPr lang="en-GB" sz="900" dirty="0">
                        <a:solidFill>
                          <a:schemeClr val="tx1"/>
                        </a:solidFill>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a:spcAft>
                          <a:spcPts val="0"/>
                        </a:spcAft>
                      </a:pPr>
                      <a:r>
                        <a:rPr lang="en-US" sz="600" dirty="0">
                          <a:effectLst/>
                        </a:rPr>
                        <a:t> </a:t>
                      </a: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tc>
                  <a:txBody>
                    <a:bodyPr/>
                    <a:lstStyle/>
                    <a:p>
                      <a:pPr marL="0" lvl="0" indent="0">
                        <a:spcAft>
                          <a:spcPts val="0"/>
                        </a:spcAft>
                        <a:buFont typeface="+mj-lt"/>
                        <a:buNone/>
                      </a:pPr>
                      <a:endParaRPr lang="en-GB" sz="900" dirty="0">
                        <a:effectLst/>
                        <a:latin typeface="Cambria" panose="02040503050406030204" pitchFamily="18" charset="0"/>
                        <a:ea typeface="MS Mincho"/>
                        <a:cs typeface="Times New Roman" panose="02020603050405020304" pitchFamily="18" charset="0"/>
                      </a:endParaRPr>
                    </a:p>
                  </a:txBody>
                  <a:tcPr marL="52007" marR="52007" marT="0" marB="0"/>
                </a:tc>
                <a:extLst>
                  <a:ext uri="{0D108BD9-81ED-4DB2-BD59-A6C34878D82A}">
                    <a16:rowId xmlns:a16="http://schemas.microsoft.com/office/drawing/2014/main" val="3751829131"/>
                  </a:ext>
                </a:extLst>
              </a:tr>
            </a:tbl>
          </a:graphicData>
        </a:graphic>
      </p:graphicFrame>
    </p:spTree>
    <p:extLst>
      <p:ext uri="{BB962C8B-B14F-4D97-AF65-F5344CB8AC3E}">
        <p14:creationId xmlns:p14="http://schemas.microsoft.com/office/powerpoint/2010/main" val="30452129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04750"/>
          </a:xfrm>
        </p:spPr>
        <p:txBody>
          <a:bodyPr>
            <a:normAutofit fontScale="90000"/>
          </a:bodyPr>
          <a:lstStyle/>
          <a:p>
            <a:r>
              <a:rPr lang="en-US" dirty="0"/>
              <a:t>Action Plan</a:t>
            </a:r>
          </a:p>
        </p:txBody>
      </p:sp>
      <p:sp>
        <p:nvSpPr>
          <p:cNvPr id="3" name="Rectangle 2"/>
          <p:cNvSpPr/>
          <p:nvPr/>
        </p:nvSpPr>
        <p:spPr>
          <a:xfrm>
            <a:off x="646111" y="2027361"/>
            <a:ext cx="9649428" cy="1936428"/>
          </a:xfrm>
          <a:prstGeom prst="rect">
            <a:avLst/>
          </a:prstGeom>
        </p:spPr>
        <p:txBody>
          <a:bodyPr wrap="square">
            <a:spAutoFit/>
          </a:bodyPr>
          <a:lstStyle/>
          <a:p>
            <a:pPr lvl="0">
              <a:lnSpc>
                <a:spcPct val="107000"/>
              </a:lnSpc>
              <a:spcAft>
                <a:spcPts val="0"/>
              </a:spcAft>
            </a:pPr>
            <a:r>
              <a:rPr lang="en-US" sz="2800" dirty="0"/>
              <a:t>There is no reference in the legislation about an Action Plan – but if we do the work in creating the Data Register then logically it should indicate whether any action is required</a:t>
            </a:r>
          </a:p>
        </p:txBody>
      </p:sp>
    </p:spTree>
    <p:extLst>
      <p:ext uri="{BB962C8B-B14F-4D97-AF65-F5344CB8AC3E}">
        <p14:creationId xmlns:p14="http://schemas.microsoft.com/office/powerpoint/2010/main" val="335541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Autofit/>
          </a:bodyPr>
          <a:lstStyle/>
          <a:p>
            <a:r>
              <a:rPr lang="en-GB" b="1" dirty="0">
                <a:solidFill>
                  <a:schemeClr val="accent1">
                    <a:lumMod val="60000"/>
                    <a:lumOff val="40000"/>
                  </a:schemeClr>
                </a:solidFill>
              </a:rPr>
              <a:t>2. Essential terminology</a:t>
            </a:r>
            <a:br>
              <a:rPr lang="en-GB" dirty="0">
                <a:latin typeface="Arial" charset="0"/>
                <a:ea typeface="Arial" charset="0"/>
                <a:cs typeface="Arial" charset="0"/>
              </a:rPr>
            </a:br>
            <a:endParaRPr lang="en-US" dirty="0">
              <a:latin typeface="Arial" charset="0"/>
              <a:ea typeface="Arial" charset="0"/>
              <a:cs typeface="Arial" charset="0"/>
            </a:endParaRPr>
          </a:p>
        </p:txBody>
      </p:sp>
      <p:sp>
        <p:nvSpPr>
          <p:cNvPr id="3" name="Text Placeholder 2"/>
          <p:cNvSpPr>
            <a:spLocks noGrp="1"/>
          </p:cNvSpPr>
          <p:nvPr>
            <p:ph type="body" sz="half" idx="2"/>
          </p:nvPr>
        </p:nvSpPr>
        <p:spPr>
          <a:xfrm>
            <a:off x="1154953" y="1261872"/>
            <a:ext cx="8825659" cy="4891278"/>
          </a:xfrm>
        </p:spPr>
        <p:txBody>
          <a:bodyPr anchor="t">
            <a:noAutofit/>
          </a:bodyPr>
          <a:lstStyle/>
          <a:p>
            <a:pPr>
              <a:buClrTx/>
            </a:pPr>
            <a:r>
              <a:rPr lang="en-GB" sz="2800" b="1" dirty="0"/>
              <a:t>Examples of personal data include</a:t>
            </a:r>
            <a:r>
              <a:rPr lang="en-GB" sz="2800" b="1" dirty="0">
                <a:latin typeface="Arial" charset="0"/>
                <a:ea typeface="Arial" charset="0"/>
                <a:cs typeface="Arial" charset="0"/>
              </a:rPr>
              <a:t>?</a:t>
            </a:r>
            <a:endParaRPr lang="en-GB" sz="2800" b="1" dirty="0"/>
          </a:p>
          <a:p>
            <a:pPr marL="342900" indent="-342900">
              <a:buClrTx/>
              <a:buFont typeface="Arial" panose="020B0604020202020204" pitchFamily="34" charset="0"/>
              <a:buChar char="•"/>
            </a:pPr>
            <a:r>
              <a:rPr lang="en-GB" sz="2800" dirty="0"/>
              <a:t>Name</a:t>
            </a:r>
          </a:p>
          <a:p>
            <a:pPr marL="342900" indent="-342900">
              <a:buClrTx/>
              <a:buFont typeface="Arial" panose="020B0604020202020204" pitchFamily="34" charset="0"/>
              <a:buChar char="•"/>
            </a:pPr>
            <a:r>
              <a:rPr lang="en-GB" sz="2800" dirty="0"/>
              <a:t>Address </a:t>
            </a:r>
          </a:p>
          <a:p>
            <a:pPr marL="342900" indent="-342900">
              <a:buClrTx/>
              <a:buFont typeface="Arial" panose="020B0604020202020204" pitchFamily="34" charset="0"/>
              <a:buChar char="•"/>
            </a:pPr>
            <a:r>
              <a:rPr lang="en-GB" sz="2800" dirty="0" err="1"/>
              <a:t>Eircode</a:t>
            </a:r>
            <a:r>
              <a:rPr lang="en-GB" sz="2800" dirty="0"/>
              <a:t> </a:t>
            </a:r>
          </a:p>
          <a:p>
            <a:pPr marL="342900" indent="-342900">
              <a:buClrTx/>
              <a:buFont typeface="Arial" panose="020B0604020202020204" pitchFamily="34" charset="0"/>
              <a:buChar char="•"/>
            </a:pPr>
            <a:r>
              <a:rPr lang="en-GB" sz="2800" dirty="0"/>
              <a:t>Phone number </a:t>
            </a:r>
          </a:p>
          <a:p>
            <a:pPr marL="342900" indent="-342900">
              <a:buClrTx/>
              <a:buFont typeface="Arial" panose="020B0604020202020204" pitchFamily="34" charset="0"/>
              <a:buChar char="•"/>
            </a:pPr>
            <a:r>
              <a:rPr lang="en-GB" sz="2800" dirty="0"/>
              <a:t>email address</a:t>
            </a:r>
          </a:p>
          <a:p>
            <a:pPr marL="342900" indent="-342900">
              <a:buClrTx/>
              <a:buFont typeface="Arial" panose="020B0604020202020204" pitchFamily="34" charset="0"/>
              <a:buChar char="•"/>
            </a:pPr>
            <a:r>
              <a:rPr lang="en-GB" sz="2800" dirty="0"/>
              <a:t>PPS number </a:t>
            </a:r>
          </a:p>
          <a:p>
            <a:pPr marL="342900" indent="-342900">
              <a:buClrTx/>
              <a:buFont typeface="Arial" panose="020B0604020202020204" pitchFamily="34" charset="0"/>
              <a:buChar char="•"/>
            </a:pPr>
            <a:r>
              <a:rPr lang="en-GB" sz="2800" dirty="0"/>
              <a:t>Photograph</a:t>
            </a:r>
          </a:p>
          <a:p>
            <a:pPr marL="342900" indent="-342900">
              <a:buClrTx/>
              <a:buFont typeface="Arial" panose="020B0604020202020204" pitchFamily="34" charset="0"/>
              <a:buChar char="•"/>
            </a:pPr>
            <a:r>
              <a:rPr lang="en-GB" sz="2800" dirty="0"/>
              <a:t>ip address, etc.</a:t>
            </a:r>
          </a:p>
          <a:p>
            <a:pPr marL="342900" indent="-342900">
              <a:buClrTx/>
              <a:buFont typeface="Arial" panose="020B0604020202020204" pitchFamily="34" charset="0"/>
              <a:buChar char="•"/>
            </a:pPr>
            <a:endParaRPr lang="en-US" sz="2000" dirty="0"/>
          </a:p>
        </p:txBody>
      </p:sp>
    </p:spTree>
    <p:extLst>
      <p:ext uri="{BB962C8B-B14F-4D97-AF65-F5344CB8AC3E}">
        <p14:creationId xmlns:p14="http://schemas.microsoft.com/office/powerpoint/2010/main" val="27973772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dirty="0"/>
              <a:t>4. Legal basis for processing</a:t>
            </a:r>
          </a:p>
        </p:txBody>
      </p:sp>
      <p:graphicFrame>
        <p:nvGraphicFramePr>
          <p:cNvPr id="3" name="Table 2"/>
          <p:cNvGraphicFramePr>
            <a:graphicFrameLocks noGrp="1"/>
          </p:cNvGraphicFramePr>
          <p:nvPr>
            <p:extLst/>
          </p:nvPr>
        </p:nvGraphicFramePr>
        <p:xfrm>
          <a:off x="838200" y="1581178"/>
          <a:ext cx="10318447" cy="4663440"/>
        </p:xfrm>
        <a:graphic>
          <a:graphicData uri="http://schemas.openxmlformats.org/drawingml/2006/table">
            <a:tbl>
              <a:tblPr firstRow="1" bandRow="1">
                <a:tableStyleId>{5C22544A-7EE6-4342-B048-85BDC9FD1C3A}</a:tableStyleId>
              </a:tblPr>
              <a:tblGrid>
                <a:gridCol w="3499104">
                  <a:extLst>
                    <a:ext uri="{9D8B030D-6E8A-4147-A177-3AD203B41FA5}">
                      <a16:colId xmlns:a16="http://schemas.microsoft.com/office/drawing/2014/main" val="4003089085"/>
                    </a:ext>
                  </a:extLst>
                </a:gridCol>
                <a:gridCol w="3499104">
                  <a:extLst>
                    <a:ext uri="{9D8B030D-6E8A-4147-A177-3AD203B41FA5}">
                      <a16:colId xmlns:a16="http://schemas.microsoft.com/office/drawing/2014/main" val="144804018"/>
                    </a:ext>
                  </a:extLst>
                </a:gridCol>
                <a:gridCol w="3320239">
                  <a:extLst>
                    <a:ext uri="{9D8B030D-6E8A-4147-A177-3AD203B41FA5}">
                      <a16:colId xmlns:a16="http://schemas.microsoft.com/office/drawing/2014/main" val="880617075"/>
                    </a:ext>
                  </a:extLst>
                </a:gridCol>
              </a:tblGrid>
              <a:tr h="370840">
                <a:tc>
                  <a:txBody>
                    <a:bodyPr/>
                    <a:lstStyle/>
                    <a:p>
                      <a:r>
                        <a:rPr lang="en-GB" sz="2800" dirty="0"/>
                        <a:t>Processing Activity</a:t>
                      </a:r>
                    </a:p>
                  </a:txBody>
                  <a:tcPr/>
                </a:tc>
                <a:tc>
                  <a:txBody>
                    <a:bodyPr/>
                    <a:lstStyle/>
                    <a:p>
                      <a:r>
                        <a:rPr lang="en-GB" sz="2800" dirty="0"/>
                        <a:t>Lawful Basis</a:t>
                      </a:r>
                    </a:p>
                  </a:txBody>
                  <a:tcPr/>
                </a:tc>
                <a:tc>
                  <a:txBody>
                    <a:bodyPr/>
                    <a:lstStyle/>
                    <a:p>
                      <a:r>
                        <a:rPr lang="en-GB" sz="2800" dirty="0"/>
                        <a:t>Special Data</a:t>
                      </a:r>
                    </a:p>
                  </a:txBody>
                  <a:tcPr/>
                </a:tc>
                <a:extLst>
                  <a:ext uri="{0D108BD9-81ED-4DB2-BD59-A6C34878D82A}">
                    <a16:rowId xmlns:a16="http://schemas.microsoft.com/office/drawing/2014/main" val="36177391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800" dirty="0"/>
                        <a:t>Membership list</a:t>
                      </a:r>
                    </a:p>
                  </a:txBody>
                  <a:tcPr/>
                </a:tc>
                <a:tc>
                  <a:txBody>
                    <a:bodyPr/>
                    <a:lstStyle/>
                    <a:p>
                      <a:r>
                        <a:rPr lang="en-GB" sz="2800" dirty="0"/>
                        <a:t>Legitimate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800" dirty="0"/>
                        <a:t>Not for profit</a:t>
                      </a:r>
                    </a:p>
                  </a:txBody>
                  <a:tcPr/>
                </a:tc>
                <a:extLst>
                  <a:ext uri="{0D108BD9-81ED-4DB2-BD59-A6C34878D82A}">
                    <a16:rowId xmlns:a16="http://schemas.microsoft.com/office/drawing/2014/main" val="194714297"/>
                  </a:ext>
                </a:extLst>
              </a:tr>
              <a:tr h="370840">
                <a:tc>
                  <a:txBody>
                    <a:bodyPr/>
                    <a:lstStyle/>
                    <a:p>
                      <a:r>
                        <a:rPr lang="en-GB" sz="2800" dirty="0"/>
                        <a:t>Coffee Rota</a:t>
                      </a:r>
                    </a:p>
                  </a:txBody>
                  <a:tcPr/>
                </a:tc>
                <a:tc>
                  <a:txBody>
                    <a:bodyPr/>
                    <a:lstStyle/>
                    <a:p>
                      <a:r>
                        <a:rPr lang="en-GB" sz="2800" dirty="0"/>
                        <a:t>Legitimate</a:t>
                      </a:r>
                    </a:p>
                  </a:txBody>
                  <a:tcPr/>
                </a:tc>
                <a:tc>
                  <a:txBody>
                    <a:bodyPr/>
                    <a:lstStyle/>
                    <a:p>
                      <a:r>
                        <a:rPr lang="en-GB" sz="2800" dirty="0"/>
                        <a:t>N/A</a:t>
                      </a:r>
                    </a:p>
                  </a:txBody>
                  <a:tcPr/>
                </a:tc>
                <a:extLst>
                  <a:ext uri="{0D108BD9-81ED-4DB2-BD59-A6C34878D82A}">
                    <a16:rowId xmlns:a16="http://schemas.microsoft.com/office/drawing/2014/main" val="1774522593"/>
                  </a:ext>
                </a:extLst>
              </a:tr>
              <a:tr h="370840">
                <a:tc>
                  <a:txBody>
                    <a:bodyPr/>
                    <a:lstStyle/>
                    <a:p>
                      <a:r>
                        <a:rPr lang="en-GB" sz="2800" dirty="0"/>
                        <a:t>Church weekend</a:t>
                      </a:r>
                    </a:p>
                  </a:txBody>
                  <a:tcPr/>
                </a:tc>
                <a:tc>
                  <a:txBody>
                    <a:bodyPr/>
                    <a:lstStyle/>
                    <a:p>
                      <a:r>
                        <a:rPr lang="en-GB" sz="2800" dirty="0"/>
                        <a:t>Legitimate</a:t>
                      </a:r>
                    </a:p>
                  </a:txBody>
                  <a:tcPr/>
                </a:tc>
                <a:tc>
                  <a:txBody>
                    <a:bodyPr/>
                    <a:lstStyle/>
                    <a:p>
                      <a:r>
                        <a:rPr lang="en-GB" sz="2800" dirty="0"/>
                        <a:t>Not for profit</a:t>
                      </a:r>
                    </a:p>
                  </a:txBody>
                  <a:tcPr/>
                </a:tc>
                <a:extLst>
                  <a:ext uri="{0D108BD9-81ED-4DB2-BD59-A6C34878D82A}">
                    <a16:rowId xmlns:a16="http://schemas.microsoft.com/office/drawing/2014/main" val="2183739924"/>
                  </a:ext>
                </a:extLst>
              </a:tr>
              <a:tr h="370840">
                <a:tc>
                  <a:txBody>
                    <a:bodyPr/>
                    <a:lstStyle/>
                    <a:p>
                      <a:r>
                        <a:rPr lang="en-GB" sz="2800" dirty="0"/>
                        <a:t>Staff</a:t>
                      </a:r>
                    </a:p>
                  </a:txBody>
                  <a:tcPr/>
                </a:tc>
                <a:tc>
                  <a:txBody>
                    <a:bodyPr/>
                    <a:lstStyle/>
                    <a:p>
                      <a:r>
                        <a:rPr lang="en-GB" sz="2800" dirty="0"/>
                        <a:t>Contract &amp; Legal</a:t>
                      </a:r>
                    </a:p>
                  </a:txBody>
                  <a:tcPr/>
                </a:tc>
                <a:tc>
                  <a:txBody>
                    <a:bodyPr/>
                    <a:lstStyle/>
                    <a:p>
                      <a:r>
                        <a:rPr lang="en-GB" sz="2800" dirty="0"/>
                        <a:t>Employment</a:t>
                      </a:r>
                    </a:p>
                  </a:txBody>
                  <a:tcPr/>
                </a:tc>
                <a:extLst>
                  <a:ext uri="{0D108BD9-81ED-4DB2-BD59-A6C34878D82A}">
                    <a16:rowId xmlns:a16="http://schemas.microsoft.com/office/drawing/2014/main" val="2977900219"/>
                  </a:ext>
                </a:extLst>
              </a:tr>
              <a:tr h="370840">
                <a:tc>
                  <a:txBody>
                    <a:bodyPr/>
                    <a:lstStyle/>
                    <a:p>
                      <a:r>
                        <a:rPr lang="en-GB" sz="2800" dirty="0"/>
                        <a:t>Pastoral</a:t>
                      </a:r>
                      <a:r>
                        <a:rPr lang="en-GB" sz="2800" baseline="0" dirty="0"/>
                        <a:t> records</a:t>
                      </a:r>
                      <a:endParaRPr lang="en-GB" sz="2800" dirty="0"/>
                    </a:p>
                  </a:txBody>
                  <a:tcPr/>
                </a:tc>
                <a:tc>
                  <a:txBody>
                    <a:bodyPr/>
                    <a:lstStyle/>
                    <a:p>
                      <a:r>
                        <a:rPr lang="en-GB" sz="2800" dirty="0"/>
                        <a:t>Legitimate</a:t>
                      </a:r>
                    </a:p>
                  </a:txBody>
                  <a:tcPr/>
                </a:tc>
                <a:tc>
                  <a:txBody>
                    <a:bodyPr/>
                    <a:lstStyle/>
                    <a:p>
                      <a:r>
                        <a:rPr lang="en-GB" sz="2800" dirty="0"/>
                        <a:t>Not for profit</a:t>
                      </a:r>
                    </a:p>
                  </a:txBody>
                  <a:tcPr/>
                </a:tc>
                <a:extLst>
                  <a:ext uri="{0D108BD9-81ED-4DB2-BD59-A6C34878D82A}">
                    <a16:rowId xmlns:a16="http://schemas.microsoft.com/office/drawing/2014/main" val="291287894"/>
                  </a:ext>
                </a:extLst>
              </a:tr>
              <a:tr h="370840">
                <a:tc>
                  <a:txBody>
                    <a:bodyPr/>
                    <a:lstStyle/>
                    <a:p>
                      <a:r>
                        <a:rPr lang="en-GB" sz="2800" dirty="0"/>
                        <a:t>Prayer chain</a:t>
                      </a:r>
                    </a:p>
                  </a:txBody>
                  <a:tcPr/>
                </a:tc>
                <a:tc>
                  <a:txBody>
                    <a:bodyPr/>
                    <a:lstStyle/>
                    <a:p>
                      <a:r>
                        <a:rPr lang="en-GB" sz="2800" dirty="0"/>
                        <a:t>Legitimate</a:t>
                      </a:r>
                    </a:p>
                  </a:txBody>
                  <a:tcPr/>
                </a:tc>
                <a:tc>
                  <a:txBody>
                    <a:bodyPr/>
                    <a:lstStyle/>
                    <a:p>
                      <a:r>
                        <a:rPr lang="en-GB" sz="2800" dirty="0"/>
                        <a:t>N/A</a:t>
                      </a:r>
                    </a:p>
                  </a:txBody>
                  <a:tcPr/>
                </a:tc>
                <a:extLst>
                  <a:ext uri="{0D108BD9-81ED-4DB2-BD59-A6C34878D82A}">
                    <a16:rowId xmlns:a16="http://schemas.microsoft.com/office/drawing/2014/main" val="2699998648"/>
                  </a:ext>
                </a:extLst>
              </a:tr>
              <a:tr h="370840">
                <a:tc>
                  <a:txBody>
                    <a:bodyPr/>
                    <a:lstStyle/>
                    <a:p>
                      <a:r>
                        <a:rPr lang="en-GB" sz="2800" dirty="0"/>
                        <a:t>Youth Club (&lt;13)</a:t>
                      </a:r>
                    </a:p>
                  </a:txBody>
                  <a:tcPr/>
                </a:tc>
                <a:tc>
                  <a:txBody>
                    <a:bodyPr/>
                    <a:lstStyle/>
                    <a:p>
                      <a:r>
                        <a:rPr lang="en-GB" sz="2800" dirty="0"/>
                        <a:t>Consent (Parental)</a:t>
                      </a:r>
                    </a:p>
                  </a:txBody>
                  <a:tcPr/>
                </a:tc>
                <a:tc>
                  <a:txBody>
                    <a:bodyPr/>
                    <a:lstStyle/>
                    <a:p>
                      <a:r>
                        <a:rPr lang="en-GB" sz="2800" dirty="0"/>
                        <a:t>Not for profit</a:t>
                      </a:r>
                    </a:p>
                  </a:txBody>
                  <a:tcPr/>
                </a:tc>
                <a:extLst>
                  <a:ext uri="{0D108BD9-81ED-4DB2-BD59-A6C34878D82A}">
                    <a16:rowId xmlns:a16="http://schemas.microsoft.com/office/drawing/2014/main" val="2868060731"/>
                  </a:ext>
                </a:extLst>
              </a:tr>
              <a:tr h="370840">
                <a:tc>
                  <a:txBody>
                    <a:bodyPr/>
                    <a:lstStyle/>
                    <a:p>
                      <a:r>
                        <a:rPr lang="en-GB" sz="2800" dirty="0"/>
                        <a:t>Youth Club (13-16)</a:t>
                      </a:r>
                    </a:p>
                  </a:txBody>
                  <a:tcPr/>
                </a:tc>
                <a:tc>
                  <a:txBody>
                    <a:bodyPr/>
                    <a:lstStyle/>
                    <a:p>
                      <a:r>
                        <a:rPr lang="en-GB" sz="2800" dirty="0"/>
                        <a:t>Consent (Both)</a:t>
                      </a:r>
                    </a:p>
                  </a:txBody>
                  <a:tcPr/>
                </a:tc>
                <a:tc>
                  <a:txBody>
                    <a:bodyPr/>
                    <a:lstStyle/>
                    <a:p>
                      <a:r>
                        <a:rPr lang="en-GB" sz="2800" dirty="0"/>
                        <a:t>Not</a:t>
                      </a:r>
                      <a:r>
                        <a:rPr lang="en-GB" sz="2800" baseline="0" dirty="0"/>
                        <a:t> for profit</a:t>
                      </a:r>
                      <a:endParaRPr lang="en-GB" sz="28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957708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GB" dirty="0"/>
              <a:t>Legal basis for processing</a:t>
            </a:r>
          </a:p>
        </p:txBody>
      </p:sp>
      <p:graphicFrame>
        <p:nvGraphicFramePr>
          <p:cNvPr id="3" name="Table 2"/>
          <p:cNvGraphicFramePr>
            <a:graphicFrameLocks noGrp="1"/>
          </p:cNvGraphicFramePr>
          <p:nvPr>
            <p:extLst/>
          </p:nvPr>
        </p:nvGraphicFramePr>
        <p:xfrm>
          <a:off x="838200" y="1605775"/>
          <a:ext cx="10281424" cy="4572000"/>
        </p:xfrm>
        <a:graphic>
          <a:graphicData uri="http://schemas.openxmlformats.org/drawingml/2006/table">
            <a:tbl>
              <a:tblPr firstRow="1" bandRow="1">
                <a:tableStyleId>{5C22544A-7EE6-4342-B048-85BDC9FD1C3A}</a:tableStyleId>
              </a:tblPr>
              <a:tblGrid>
                <a:gridCol w="3649065">
                  <a:extLst>
                    <a:ext uri="{9D8B030D-6E8A-4147-A177-3AD203B41FA5}">
                      <a16:colId xmlns:a16="http://schemas.microsoft.com/office/drawing/2014/main" val="4003089085"/>
                    </a:ext>
                  </a:extLst>
                </a:gridCol>
                <a:gridCol w="3448269">
                  <a:extLst>
                    <a:ext uri="{9D8B030D-6E8A-4147-A177-3AD203B41FA5}">
                      <a16:colId xmlns:a16="http://schemas.microsoft.com/office/drawing/2014/main" val="144804018"/>
                    </a:ext>
                  </a:extLst>
                </a:gridCol>
                <a:gridCol w="3184090">
                  <a:extLst>
                    <a:ext uri="{9D8B030D-6E8A-4147-A177-3AD203B41FA5}">
                      <a16:colId xmlns:a16="http://schemas.microsoft.com/office/drawing/2014/main" val="880617075"/>
                    </a:ext>
                  </a:extLst>
                </a:gridCol>
              </a:tblGrid>
              <a:tr h="315143">
                <a:tc>
                  <a:txBody>
                    <a:bodyPr/>
                    <a:lstStyle/>
                    <a:p>
                      <a:r>
                        <a:rPr lang="en-GB" sz="2800" dirty="0"/>
                        <a:t>Processing Activity</a:t>
                      </a:r>
                    </a:p>
                  </a:txBody>
                  <a:tcPr/>
                </a:tc>
                <a:tc>
                  <a:txBody>
                    <a:bodyPr/>
                    <a:lstStyle/>
                    <a:p>
                      <a:r>
                        <a:rPr lang="en-GB" sz="2800" dirty="0"/>
                        <a:t>Lawful Basis</a:t>
                      </a:r>
                    </a:p>
                  </a:txBody>
                  <a:tcPr/>
                </a:tc>
                <a:tc>
                  <a:txBody>
                    <a:bodyPr/>
                    <a:lstStyle/>
                    <a:p>
                      <a:r>
                        <a:rPr lang="en-GB" sz="2800" dirty="0"/>
                        <a:t>Special Data</a:t>
                      </a:r>
                    </a:p>
                  </a:txBody>
                  <a:tcPr/>
                </a:tc>
                <a:extLst>
                  <a:ext uri="{0D108BD9-81ED-4DB2-BD59-A6C34878D82A}">
                    <a16:rowId xmlns:a16="http://schemas.microsoft.com/office/drawing/2014/main" val="361773916"/>
                  </a:ext>
                </a:extLst>
              </a:tr>
              <a:tr h="370840">
                <a:tc>
                  <a:txBody>
                    <a:bodyPr/>
                    <a:lstStyle/>
                    <a:p>
                      <a:r>
                        <a:rPr lang="en-GB" sz="2800" dirty="0"/>
                        <a:t>Letting of premises</a:t>
                      </a:r>
                    </a:p>
                  </a:txBody>
                  <a:tcPr/>
                </a:tc>
                <a:tc>
                  <a:txBody>
                    <a:bodyPr/>
                    <a:lstStyle/>
                    <a:p>
                      <a:r>
                        <a:rPr lang="en-GB" sz="2800" dirty="0"/>
                        <a:t>Contract</a:t>
                      </a:r>
                    </a:p>
                  </a:txBody>
                  <a:tcPr/>
                </a:tc>
                <a:tc>
                  <a:txBody>
                    <a:bodyPr/>
                    <a:lstStyle/>
                    <a:p>
                      <a:r>
                        <a:rPr lang="en-GB" sz="2800" dirty="0"/>
                        <a:t>N/A</a:t>
                      </a:r>
                    </a:p>
                  </a:txBody>
                  <a:tcPr/>
                </a:tc>
                <a:extLst>
                  <a:ext uri="{0D108BD9-81ED-4DB2-BD59-A6C34878D82A}">
                    <a16:rowId xmlns:a16="http://schemas.microsoft.com/office/drawing/2014/main" val="1000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800" dirty="0"/>
                        <a:t>Gift Aid donors</a:t>
                      </a:r>
                    </a:p>
                  </a:txBody>
                  <a:tcPr/>
                </a:tc>
                <a:tc>
                  <a:txBody>
                    <a:bodyPr/>
                    <a:lstStyle/>
                    <a:p>
                      <a:r>
                        <a:rPr lang="en-GB" sz="2800" dirty="0"/>
                        <a:t>Legal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800" dirty="0"/>
                        <a:t>Not for profit</a:t>
                      </a:r>
                    </a:p>
                  </a:txBody>
                  <a:tcPr/>
                </a:tc>
                <a:extLst>
                  <a:ext uri="{0D108BD9-81ED-4DB2-BD59-A6C34878D82A}">
                    <a16:rowId xmlns:a16="http://schemas.microsoft.com/office/drawing/2014/main" val="194714297"/>
                  </a:ext>
                </a:extLst>
              </a:tr>
              <a:tr h="370840">
                <a:tc>
                  <a:txBody>
                    <a:bodyPr/>
                    <a:lstStyle/>
                    <a:p>
                      <a:r>
                        <a:rPr lang="en-GB" sz="2800" dirty="0"/>
                        <a:t>Parent emergency contact</a:t>
                      </a:r>
                    </a:p>
                  </a:txBody>
                  <a:tcPr/>
                </a:tc>
                <a:tc>
                  <a:txBody>
                    <a:bodyPr/>
                    <a:lstStyle/>
                    <a:p>
                      <a:r>
                        <a:rPr lang="en-GB" sz="2800" dirty="0"/>
                        <a:t>Vital interests</a:t>
                      </a:r>
                    </a:p>
                  </a:txBody>
                  <a:tcPr/>
                </a:tc>
                <a:tc>
                  <a:txBody>
                    <a:bodyPr/>
                    <a:lstStyle/>
                    <a:p>
                      <a:r>
                        <a:rPr lang="en-GB" sz="2800" dirty="0"/>
                        <a:t>Vital interests</a:t>
                      </a:r>
                    </a:p>
                  </a:txBody>
                  <a:tcPr/>
                </a:tc>
                <a:extLst>
                  <a:ext uri="{0D108BD9-81ED-4DB2-BD59-A6C34878D82A}">
                    <a16:rowId xmlns:a16="http://schemas.microsoft.com/office/drawing/2014/main" val="1774522593"/>
                  </a:ext>
                </a:extLst>
              </a:tr>
              <a:tr h="370840">
                <a:tc>
                  <a:txBody>
                    <a:bodyPr/>
                    <a:lstStyle/>
                    <a:p>
                      <a:r>
                        <a:rPr lang="en-GB" sz="2800" dirty="0"/>
                        <a:t>Home Groups</a:t>
                      </a:r>
                    </a:p>
                  </a:txBody>
                  <a:tcPr/>
                </a:tc>
                <a:tc>
                  <a:txBody>
                    <a:bodyPr/>
                    <a:lstStyle/>
                    <a:p>
                      <a:r>
                        <a:rPr lang="en-GB" sz="2800" dirty="0"/>
                        <a:t>Legitimate</a:t>
                      </a:r>
                    </a:p>
                  </a:txBody>
                  <a:tcPr/>
                </a:tc>
                <a:tc>
                  <a:txBody>
                    <a:bodyPr/>
                    <a:lstStyle/>
                    <a:p>
                      <a:r>
                        <a:rPr lang="en-GB" sz="2800" dirty="0"/>
                        <a:t>Not for profit</a:t>
                      </a:r>
                    </a:p>
                  </a:txBody>
                  <a:tcPr/>
                </a:tc>
                <a:extLst>
                  <a:ext uri="{0D108BD9-81ED-4DB2-BD59-A6C34878D82A}">
                    <a16:rowId xmlns:a16="http://schemas.microsoft.com/office/drawing/2014/main" val="2183739924"/>
                  </a:ext>
                </a:extLst>
              </a:tr>
              <a:tr h="370840">
                <a:tc>
                  <a:txBody>
                    <a:bodyPr/>
                    <a:lstStyle/>
                    <a:p>
                      <a:r>
                        <a:rPr lang="en-GB" sz="2800" dirty="0"/>
                        <a:t>Special Need Club</a:t>
                      </a:r>
                    </a:p>
                  </a:txBody>
                  <a:tcPr/>
                </a:tc>
                <a:tc>
                  <a:txBody>
                    <a:bodyPr/>
                    <a:lstStyle/>
                    <a:p>
                      <a:r>
                        <a:rPr lang="en-GB" sz="2800" dirty="0"/>
                        <a:t>Vital Interests</a:t>
                      </a:r>
                    </a:p>
                  </a:txBody>
                  <a:tcPr/>
                </a:tc>
                <a:tc>
                  <a:txBody>
                    <a:bodyPr/>
                    <a:lstStyle/>
                    <a:p>
                      <a:r>
                        <a:rPr lang="en-GB" sz="2800" dirty="0"/>
                        <a:t>Vital Interests</a:t>
                      </a:r>
                    </a:p>
                  </a:txBody>
                  <a:tcPr/>
                </a:tc>
                <a:extLst>
                  <a:ext uri="{0D108BD9-81ED-4DB2-BD59-A6C34878D82A}">
                    <a16:rowId xmlns:a16="http://schemas.microsoft.com/office/drawing/2014/main" val="2977900219"/>
                  </a:ext>
                </a:extLst>
              </a:tr>
              <a:tr h="370840">
                <a:tc>
                  <a:txBody>
                    <a:bodyPr/>
                    <a:lstStyle/>
                    <a:p>
                      <a:r>
                        <a:rPr lang="en-GB" sz="2800" dirty="0"/>
                        <a:t>Herald subscribers</a:t>
                      </a:r>
                    </a:p>
                  </a:txBody>
                  <a:tcPr/>
                </a:tc>
                <a:tc>
                  <a:txBody>
                    <a:bodyPr/>
                    <a:lstStyle/>
                    <a:p>
                      <a:r>
                        <a:rPr lang="en-GB" sz="2800" dirty="0"/>
                        <a:t>Consent</a:t>
                      </a:r>
                    </a:p>
                  </a:txBody>
                  <a:tcPr/>
                </a:tc>
                <a:tc>
                  <a:txBody>
                    <a:bodyPr/>
                    <a:lstStyle/>
                    <a:p>
                      <a:r>
                        <a:rPr lang="en-GB" sz="2800" dirty="0"/>
                        <a:t>Not profit</a:t>
                      </a:r>
                    </a:p>
                  </a:txBody>
                  <a:tcPr/>
                </a:tc>
                <a:extLst>
                  <a:ext uri="{0D108BD9-81ED-4DB2-BD59-A6C34878D82A}">
                    <a16:rowId xmlns:a16="http://schemas.microsoft.com/office/drawing/2014/main" val="291287894"/>
                  </a:ext>
                </a:extLst>
              </a:tr>
              <a:tr h="370840">
                <a:tc>
                  <a:txBody>
                    <a:bodyPr/>
                    <a:lstStyle/>
                    <a:p>
                      <a:r>
                        <a:rPr lang="mr-IN" sz="2800" dirty="0"/>
                        <a:t>……</a:t>
                      </a:r>
                      <a:r>
                        <a:rPr lang="en-GB" sz="2800" dirty="0"/>
                        <a:t>.</a:t>
                      </a:r>
                    </a:p>
                  </a:txBody>
                  <a:tcPr/>
                </a:tc>
                <a:tc>
                  <a:txBody>
                    <a:bodyPr/>
                    <a:lstStyle/>
                    <a:p>
                      <a:endParaRPr lang="en-GB" sz="2800" dirty="0"/>
                    </a:p>
                  </a:txBody>
                  <a:tcPr/>
                </a:tc>
                <a:tc>
                  <a:txBody>
                    <a:bodyPr/>
                    <a:lstStyle/>
                    <a:p>
                      <a:endParaRPr lang="en-GB" sz="2800" dirty="0"/>
                    </a:p>
                  </a:txBody>
                  <a:tcPr/>
                </a:tc>
                <a:extLst>
                  <a:ext uri="{0D108BD9-81ED-4DB2-BD59-A6C34878D82A}">
                    <a16:rowId xmlns:a16="http://schemas.microsoft.com/office/drawing/2014/main" val="2699998648"/>
                  </a:ext>
                </a:extLst>
              </a:tr>
            </a:tbl>
          </a:graphicData>
        </a:graphic>
      </p:graphicFrame>
    </p:spTree>
    <p:extLst>
      <p:ext uri="{BB962C8B-B14F-4D97-AF65-F5344CB8AC3E}">
        <p14:creationId xmlns:p14="http://schemas.microsoft.com/office/powerpoint/2010/main" val="32854185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396" y="452718"/>
            <a:ext cx="9269438" cy="716516"/>
          </a:xfrm>
        </p:spPr>
        <p:txBody>
          <a:bodyPr>
            <a:normAutofit fontScale="90000"/>
          </a:bodyPr>
          <a:lstStyle/>
          <a:p>
            <a:r>
              <a:rPr lang="en-GB" dirty="0"/>
              <a:t>Data Breaches</a:t>
            </a:r>
            <a:br>
              <a:rPr lang="en-GB" b="1" dirty="0"/>
            </a:br>
            <a:endParaRPr lang="en-GB" sz="2200" dirty="0"/>
          </a:p>
        </p:txBody>
      </p:sp>
      <p:sp>
        <p:nvSpPr>
          <p:cNvPr id="3" name="TextBox 2"/>
          <p:cNvSpPr txBox="1"/>
          <p:nvPr/>
        </p:nvSpPr>
        <p:spPr>
          <a:xfrm>
            <a:off x="781396" y="1648918"/>
            <a:ext cx="9501855" cy="4093428"/>
          </a:xfrm>
          <a:prstGeom prst="rect">
            <a:avLst/>
          </a:prstGeom>
          <a:noFill/>
        </p:spPr>
        <p:txBody>
          <a:bodyPr wrap="square" rtlCol="0">
            <a:spAutoFit/>
          </a:bodyPr>
          <a:lstStyle/>
          <a:p>
            <a:r>
              <a:rPr lang="en-US" sz="3200" dirty="0"/>
              <a:t>Most likely source of concern!</a:t>
            </a:r>
          </a:p>
          <a:p>
            <a:endParaRPr lang="en-US" sz="1000" dirty="0"/>
          </a:p>
          <a:p>
            <a:r>
              <a:rPr lang="en-US" sz="3200" dirty="0"/>
              <a:t>Most likely causes of breach:</a:t>
            </a:r>
          </a:p>
          <a:p>
            <a:endParaRPr lang="en-US" dirty="0"/>
          </a:p>
          <a:p>
            <a:pPr marL="285750" indent="-285750">
              <a:buFont typeface="Arial" charset="0"/>
              <a:buChar char="•"/>
            </a:pPr>
            <a:r>
              <a:rPr lang="en-US" sz="2800" dirty="0"/>
              <a:t>Weak or stolen credentials (log-in + password)</a:t>
            </a:r>
          </a:p>
          <a:p>
            <a:pPr marL="285750" indent="-285750">
              <a:buFont typeface="Arial" charset="0"/>
              <a:buChar char="•"/>
            </a:pPr>
            <a:r>
              <a:rPr lang="en-US" sz="2800" dirty="0"/>
              <a:t>Back Doors, Application Vulnerabilities</a:t>
            </a:r>
          </a:p>
          <a:p>
            <a:pPr marL="285750" indent="-285750">
              <a:buFont typeface="Arial" charset="0"/>
              <a:buChar char="•"/>
            </a:pPr>
            <a:r>
              <a:rPr lang="en-US" sz="2800" dirty="0"/>
              <a:t>Malware</a:t>
            </a:r>
          </a:p>
          <a:p>
            <a:pPr marL="285750" indent="-285750">
              <a:buFont typeface="Arial" charset="0"/>
              <a:buChar char="•"/>
            </a:pPr>
            <a:r>
              <a:rPr lang="en-US" sz="2800" dirty="0"/>
              <a:t>Accidental loss</a:t>
            </a:r>
          </a:p>
          <a:p>
            <a:pPr marL="285750" indent="-285750">
              <a:buFont typeface="Arial" charset="0"/>
              <a:buChar char="•"/>
            </a:pPr>
            <a:r>
              <a:rPr lang="en-US" sz="2800" dirty="0"/>
              <a:t>Physical Theft</a:t>
            </a:r>
          </a:p>
          <a:p>
            <a:pPr marL="285750" indent="-285750">
              <a:buFont typeface="Arial" charset="0"/>
              <a:buChar char="•"/>
            </a:pPr>
            <a:r>
              <a:rPr lang="en-US" sz="2800" dirty="0"/>
              <a:t>Hack attack</a:t>
            </a:r>
            <a:endParaRPr lang="en-US" dirty="0"/>
          </a:p>
        </p:txBody>
      </p:sp>
    </p:spTree>
    <p:extLst>
      <p:ext uri="{BB962C8B-B14F-4D97-AF65-F5344CB8AC3E}">
        <p14:creationId xmlns:p14="http://schemas.microsoft.com/office/powerpoint/2010/main" val="3807750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396" y="452718"/>
            <a:ext cx="9269438" cy="716516"/>
          </a:xfrm>
        </p:spPr>
        <p:txBody>
          <a:bodyPr>
            <a:normAutofit fontScale="90000"/>
          </a:bodyPr>
          <a:lstStyle/>
          <a:p>
            <a:r>
              <a:rPr lang="en-GB" dirty="0"/>
              <a:t>Resources</a:t>
            </a:r>
            <a:br>
              <a:rPr lang="en-GB" b="1" dirty="0"/>
            </a:br>
            <a:endParaRPr lang="en-GB" sz="2200" dirty="0"/>
          </a:p>
        </p:txBody>
      </p:sp>
      <p:sp>
        <p:nvSpPr>
          <p:cNvPr id="3" name="TextBox 2"/>
          <p:cNvSpPr txBox="1"/>
          <p:nvPr/>
        </p:nvSpPr>
        <p:spPr>
          <a:xfrm>
            <a:off x="781396" y="1420271"/>
            <a:ext cx="9760162" cy="1107996"/>
          </a:xfrm>
          <a:prstGeom prst="rect">
            <a:avLst/>
          </a:prstGeom>
          <a:noFill/>
        </p:spPr>
        <p:txBody>
          <a:bodyPr wrap="square" rtlCol="0">
            <a:spAutoFit/>
          </a:bodyPr>
          <a:lstStyle/>
          <a:p>
            <a:r>
              <a:rPr lang="en-US" sz="2200" dirty="0">
                <a:solidFill>
                  <a:prstClr val="black"/>
                </a:solidFill>
              </a:rPr>
              <a:t>A website landing page </a:t>
            </a:r>
            <a:r>
              <a:rPr lang="en-US" sz="2200" b="1" u="sng" dirty="0">
                <a:solidFill>
                  <a:srgbClr val="002060"/>
                </a:solidFill>
                <a:hlinkClick r:id="rId3"/>
              </a:rPr>
              <a:t>http://www.presbyterianireland.org/gdpr</a:t>
            </a:r>
            <a:endParaRPr lang="en-GB" sz="2200" b="1" dirty="0">
              <a:solidFill>
                <a:srgbClr val="002060"/>
              </a:solidFill>
            </a:endParaRPr>
          </a:p>
          <a:p>
            <a:r>
              <a:rPr lang="en-US" sz="2200" dirty="0">
                <a:solidFill>
                  <a:prstClr val="black"/>
                </a:solidFill>
              </a:rPr>
              <a:t>is being developed and resources mentioned will be placed on this as they are developed and cleared:</a:t>
            </a:r>
          </a:p>
        </p:txBody>
      </p:sp>
      <p:sp>
        <p:nvSpPr>
          <p:cNvPr id="4" name="TextBox 3"/>
          <p:cNvSpPr txBox="1"/>
          <p:nvPr/>
        </p:nvSpPr>
        <p:spPr>
          <a:xfrm>
            <a:off x="913409" y="2999814"/>
            <a:ext cx="4502706" cy="1754326"/>
          </a:xfrm>
          <a:prstGeom prst="rect">
            <a:avLst/>
          </a:prstGeom>
          <a:solidFill>
            <a:schemeClr val="accent4">
              <a:lumMod val="40000"/>
              <a:lumOff val="60000"/>
            </a:schemeClr>
          </a:solidFill>
        </p:spPr>
        <p:txBody>
          <a:bodyPr wrap="square" rtlCol="0">
            <a:spAutoFit/>
          </a:bodyPr>
          <a:lstStyle/>
          <a:p>
            <a:r>
              <a:rPr lang="en-US" b="1" dirty="0">
                <a:solidFill>
                  <a:prstClr val="black"/>
                </a:solidFill>
              </a:rPr>
              <a:t>Already supplied:</a:t>
            </a:r>
          </a:p>
          <a:p>
            <a:pPr marL="285750" indent="-285750">
              <a:buFont typeface="Arial" charset="0"/>
              <a:buChar char="•"/>
            </a:pPr>
            <a:r>
              <a:rPr lang="en-US" dirty="0">
                <a:solidFill>
                  <a:prstClr val="black"/>
                </a:solidFill>
              </a:rPr>
              <a:t>Brief Guide to GDPR</a:t>
            </a:r>
          </a:p>
          <a:p>
            <a:pPr marL="285750" indent="-285750">
              <a:buFont typeface="Arial" charset="0"/>
              <a:buChar char="•"/>
            </a:pPr>
            <a:r>
              <a:rPr lang="en-US" dirty="0">
                <a:solidFill>
                  <a:prstClr val="black"/>
                </a:solidFill>
              </a:rPr>
              <a:t>DPL Role </a:t>
            </a:r>
          </a:p>
          <a:p>
            <a:pPr marL="285750" indent="-285750">
              <a:buFont typeface="Arial" charset="0"/>
              <a:buChar char="•"/>
            </a:pPr>
            <a:r>
              <a:rPr lang="en-US" dirty="0">
                <a:solidFill>
                  <a:prstClr val="black"/>
                </a:solidFill>
              </a:rPr>
              <a:t>Template Data Inventory + examples</a:t>
            </a:r>
          </a:p>
          <a:p>
            <a:pPr marL="285750" indent="-285750">
              <a:buFont typeface="Arial" charset="0"/>
              <a:buChar char="•"/>
            </a:pPr>
            <a:r>
              <a:rPr lang="en-US" dirty="0">
                <a:solidFill>
                  <a:prstClr val="black"/>
                </a:solidFill>
              </a:rPr>
              <a:t>Template Action Plan + examples</a:t>
            </a:r>
          </a:p>
        </p:txBody>
      </p:sp>
      <p:sp>
        <p:nvSpPr>
          <p:cNvPr id="5" name="TextBox 4"/>
          <p:cNvSpPr txBox="1"/>
          <p:nvPr/>
        </p:nvSpPr>
        <p:spPr>
          <a:xfrm>
            <a:off x="5869295" y="2999814"/>
            <a:ext cx="4672263" cy="1754326"/>
          </a:xfrm>
          <a:prstGeom prst="rect">
            <a:avLst/>
          </a:prstGeom>
          <a:solidFill>
            <a:schemeClr val="accent5">
              <a:lumMod val="20000"/>
              <a:lumOff val="80000"/>
            </a:schemeClr>
          </a:solidFill>
        </p:spPr>
        <p:txBody>
          <a:bodyPr wrap="square" rtlCol="0">
            <a:spAutoFit/>
          </a:bodyPr>
          <a:lstStyle/>
          <a:p>
            <a:r>
              <a:rPr lang="en-US" b="1" dirty="0">
                <a:solidFill>
                  <a:prstClr val="black"/>
                </a:solidFill>
              </a:rPr>
              <a:t>Policies, guidance and templates:</a:t>
            </a:r>
          </a:p>
          <a:p>
            <a:pPr marL="285750" indent="-285750">
              <a:buFont typeface="Arial" charset="0"/>
              <a:buChar char="•"/>
            </a:pPr>
            <a:r>
              <a:rPr lang="en-US" dirty="0">
                <a:solidFill>
                  <a:prstClr val="black"/>
                </a:solidFill>
              </a:rPr>
              <a:t>Data Protection Policy</a:t>
            </a:r>
          </a:p>
          <a:p>
            <a:pPr marL="285750" indent="-285750">
              <a:buFont typeface="Arial" charset="0"/>
              <a:buChar char="•"/>
            </a:pPr>
            <a:r>
              <a:rPr lang="en-US" dirty="0">
                <a:solidFill>
                  <a:prstClr val="black"/>
                </a:solidFill>
              </a:rPr>
              <a:t>Subject Access Request</a:t>
            </a:r>
          </a:p>
          <a:p>
            <a:pPr marL="285750" indent="-285750">
              <a:buFont typeface="Arial" charset="0"/>
              <a:buChar char="•"/>
            </a:pPr>
            <a:r>
              <a:rPr lang="en-US" dirty="0">
                <a:solidFill>
                  <a:prstClr val="black"/>
                </a:solidFill>
              </a:rPr>
              <a:t>Data Breach Policy</a:t>
            </a:r>
          </a:p>
          <a:p>
            <a:pPr marL="285750" indent="-285750">
              <a:buFont typeface="Arial" charset="0"/>
              <a:buChar char="•"/>
            </a:pPr>
            <a:r>
              <a:rPr lang="en-US" dirty="0">
                <a:solidFill>
                  <a:prstClr val="black"/>
                </a:solidFill>
              </a:rPr>
              <a:t>Data Retention Policy</a:t>
            </a:r>
          </a:p>
          <a:p>
            <a:pPr marL="285750" indent="-285750">
              <a:buFont typeface="Arial" charset="0"/>
              <a:buChar char="•"/>
            </a:pPr>
            <a:r>
              <a:rPr lang="en-US" dirty="0">
                <a:solidFill>
                  <a:prstClr val="black"/>
                </a:solidFill>
              </a:rPr>
              <a:t>Consent Policy</a:t>
            </a:r>
          </a:p>
        </p:txBody>
      </p:sp>
      <p:sp>
        <p:nvSpPr>
          <p:cNvPr id="6" name="TextBox 5"/>
          <p:cNvSpPr txBox="1"/>
          <p:nvPr/>
        </p:nvSpPr>
        <p:spPr>
          <a:xfrm>
            <a:off x="5869295" y="4983091"/>
            <a:ext cx="4672263" cy="1477328"/>
          </a:xfrm>
          <a:prstGeom prst="rect">
            <a:avLst/>
          </a:prstGeom>
          <a:solidFill>
            <a:schemeClr val="accent5">
              <a:lumMod val="20000"/>
              <a:lumOff val="80000"/>
            </a:schemeClr>
          </a:solidFill>
        </p:spPr>
        <p:txBody>
          <a:bodyPr wrap="square" rtlCol="0">
            <a:spAutoFit/>
          </a:bodyPr>
          <a:lstStyle/>
          <a:p>
            <a:r>
              <a:rPr lang="en-US" b="1" dirty="0">
                <a:solidFill>
                  <a:prstClr val="black"/>
                </a:solidFill>
              </a:rPr>
              <a:t>Other materials:</a:t>
            </a:r>
          </a:p>
          <a:p>
            <a:pPr marL="285750" indent="-285750">
              <a:buFont typeface="Arial" charset="0"/>
              <a:buChar char="•"/>
            </a:pPr>
            <a:r>
              <a:rPr lang="en-US" dirty="0">
                <a:solidFill>
                  <a:prstClr val="black"/>
                </a:solidFill>
              </a:rPr>
              <a:t>GDPR Myths &amp; FAQs</a:t>
            </a:r>
          </a:p>
          <a:p>
            <a:pPr marL="285750" indent="-285750">
              <a:buFont typeface="Arial" charset="0"/>
              <a:buChar char="•"/>
            </a:pPr>
            <a:r>
              <a:rPr lang="en-US" dirty="0">
                <a:solidFill>
                  <a:prstClr val="black"/>
                </a:solidFill>
              </a:rPr>
              <a:t>Ten Top Tips</a:t>
            </a:r>
          </a:p>
          <a:p>
            <a:pPr marL="285750" indent="-285750">
              <a:buFont typeface="Arial" charset="0"/>
              <a:buChar char="•"/>
            </a:pPr>
            <a:r>
              <a:rPr lang="en-US" dirty="0">
                <a:solidFill>
                  <a:prstClr val="black"/>
                </a:solidFill>
              </a:rPr>
              <a:t>Signpost to Other Resource</a:t>
            </a:r>
          </a:p>
          <a:p>
            <a:pPr marL="285750" indent="-285750">
              <a:buFont typeface="Arial" charset="0"/>
              <a:buChar char="•"/>
            </a:pPr>
            <a:r>
              <a:rPr lang="en-US" dirty="0">
                <a:solidFill>
                  <a:prstClr val="black"/>
                </a:solidFill>
              </a:rPr>
              <a:t>This PowerPoint Presentation</a:t>
            </a:r>
          </a:p>
        </p:txBody>
      </p:sp>
    </p:spTree>
    <p:extLst>
      <p:ext uri="{BB962C8B-B14F-4D97-AF65-F5344CB8AC3E}">
        <p14:creationId xmlns:p14="http://schemas.microsoft.com/office/powerpoint/2010/main" val="19653784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456" y="365126"/>
            <a:ext cx="10094343" cy="993028"/>
          </a:xfrm>
        </p:spPr>
        <p:txBody>
          <a:bodyPr/>
          <a:lstStyle/>
          <a:p>
            <a:r>
              <a:rPr lang="en-GB" b="1" dirty="0"/>
              <a:t>What you need to do:</a:t>
            </a:r>
          </a:p>
        </p:txBody>
      </p:sp>
      <p:sp>
        <p:nvSpPr>
          <p:cNvPr id="5" name="Content Placeholder 4"/>
          <p:cNvSpPr>
            <a:spLocks noGrp="1"/>
          </p:cNvSpPr>
          <p:nvPr>
            <p:ph idx="1"/>
          </p:nvPr>
        </p:nvSpPr>
        <p:spPr>
          <a:xfrm>
            <a:off x="838199" y="2024567"/>
            <a:ext cx="10515600" cy="3716666"/>
          </a:xfrm>
        </p:spPr>
        <p:txBody>
          <a:bodyPr>
            <a:normAutofit/>
          </a:bodyPr>
          <a:lstStyle/>
          <a:p>
            <a:pPr algn="just">
              <a:buClrTx/>
              <a:buFont typeface="Arial" panose="020B0604020202020204" pitchFamily="34" charset="0"/>
              <a:buChar char="•"/>
            </a:pPr>
            <a:r>
              <a:rPr lang="en-GB" sz="2400" dirty="0"/>
              <a:t>Training and awareness – ensure key decision makers are aware of GDPR</a:t>
            </a:r>
          </a:p>
          <a:p>
            <a:pPr algn="just">
              <a:buClrTx/>
              <a:buFont typeface="Arial" panose="020B0604020202020204" pitchFamily="34" charset="0"/>
              <a:buChar char="•"/>
            </a:pPr>
            <a:r>
              <a:rPr lang="en-GB" sz="2400" dirty="0"/>
              <a:t>Appoint a data protection lead or compliance person to manage the compliance project</a:t>
            </a:r>
          </a:p>
          <a:p>
            <a:pPr algn="just">
              <a:buClrTx/>
              <a:buFont typeface="Arial" panose="020B0604020202020204" pitchFamily="34" charset="0"/>
              <a:buChar char="•"/>
            </a:pPr>
            <a:r>
              <a:rPr lang="en-GB" sz="2400" dirty="0"/>
              <a:t>Carry out a GDPR audit and create a register of all data activity that you process and all data activity that you control</a:t>
            </a:r>
          </a:p>
          <a:p>
            <a:pPr algn="just">
              <a:buClrTx/>
              <a:buFont typeface="Arial" panose="020B0604020202020204" pitchFamily="34" charset="0"/>
              <a:buChar char="•"/>
            </a:pPr>
            <a:r>
              <a:rPr lang="en-GB" sz="2400" dirty="0"/>
              <a:t>Decide how you want to use the resources being made available to you to suit your own presbytery or congregation</a:t>
            </a:r>
          </a:p>
        </p:txBody>
      </p:sp>
    </p:spTree>
    <p:extLst>
      <p:ext uri="{BB962C8B-B14F-4D97-AF65-F5344CB8AC3E}">
        <p14:creationId xmlns:p14="http://schemas.microsoft.com/office/powerpoint/2010/main" val="39274860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692662" cy="993028"/>
          </a:xfrm>
        </p:spPr>
        <p:txBody>
          <a:bodyPr>
            <a:normAutofit/>
          </a:bodyPr>
          <a:lstStyle/>
          <a:p>
            <a:pPr algn="ctr"/>
            <a:r>
              <a:rPr lang="en-GB" dirty="0"/>
              <a:t>Other Resources</a:t>
            </a:r>
          </a:p>
        </p:txBody>
      </p:sp>
      <p:sp>
        <p:nvSpPr>
          <p:cNvPr id="5" name="Content Placeholder 4"/>
          <p:cNvSpPr>
            <a:spLocks noGrp="1"/>
          </p:cNvSpPr>
          <p:nvPr>
            <p:ph idx="1"/>
          </p:nvPr>
        </p:nvSpPr>
        <p:spPr>
          <a:xfrm>
            <a:off x="838200" y="1469931"/>
            <a:ext cx="10515600" cy="4351338"/>
          </a:xfrm>
        </p:spPr>
        <p:txBody>
          <a:bodyPr>
            <a:normAutofit/>
          </a:bodyPr>
          <a:lstStyle/>
          <a:p>
            <a:pPr marL="0" indent="0">
              <a:buNone/>
            </a:pPr>
            <a:r>
              <a:rPr lang="en-GB" b="1" dirty="0"/>
              <a:t>ICO website – Guide to GDPR</a:t>
            </a:r>
          </a:p>
          <a:p>
            <a:pPr marL="0" indent="0">
              <a:buNone/>
            </a:pPr>
            <a:r>
              <a:rPr lang="en-GB" b="1" dirty="0">
                <a:solidFill>
                  <a:srgbClr val="0070C0"/>
                </a:solidFill>
              </a:rPr>
              <a:t>https://ico.org.uk/for-organisations/guide-to-the-general-data-protection-regulation-gdpr</a:t>
            </a:r>
          </a:p>
          <a:p>
            <a:pPr marL="0" indent="0">
              <a:buNone/>
            </a:pPr>
            <a:r>
              <a:rPr lang="en-GB" b="1" dirty="0"/>
              <a:t>Data Protection Commission website – The GDPR and You</a:t>
            </a:r>
          </a:p>
          <a:p>
            <a:pPr marL="0" indent="0">
              <a:buNone/>
            </a:pPr>
            <a:r>
              <a:rPr lang="en-GB" b="1" dirty="0">
                <a:solidFill>
                  <a:srgbClr val="0070C0"/>
                </a:solidFill>
              </a:rPr>
              <a:t>http://gdprandyou.ie/</a:t>
            </a:r>
          </a:p>
          <a:p>
            <a:pPr marL="0" indent="0">
              <a:buNone/>
            </a:pPr>
            <a:r>
              <a:rPr lang="en-GB" b="1" dirty="0"/>
              <a:t>Posters, stickers and e-learning from ICO </a:t>
            </a:r>
          </a:p>
          <a:p>
            <a:pPr marL="0" indent="0">
              <a:buNone/>
            </a:pPr>
            <a:r>
              <a:rPr lang="en-GB" b="1" dirty="0">
                <a:solidFill>
                  <a:srgbClr val="0070C0"/>
                </a:solidFill>
              </a:rPr>
              <a:t>https://ico.org.uk/for-organisations/resources-and-support/posters-stickers-and-e-learning/</a:t>
            </a:r>
          </a:p>
          <a:p>
            <a:pPr marL="0" indent="0">
              <a:buNone/>
            </a:pPr>
            <a:r>
              <a:rPr lang="en-GB" b="1" dirty="0"/>
              <a:t>Nicva  - Cyber Security: Small Charity Guide</a:t>
            </a:r>
          </a:p>
          <a:p>
            <a:pPr marL="0" indent="0">
              <a:buNone/>
            </a:pPr>
            <a:r>
              <a:rPr lang="en-GB" b="1" dirty="0">
                <a:solidFill>
                  <a:srgbClr val="0070C0"/>
                </a:solidFill>
              </a:rPr>
              <a:t>http://www.nicva.org/resource/cyber-security-small-charity-guide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3175814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692662" cy="993028"/>
          </a:xfrm>
        </p:spPr>
        <p:txBody>
          <a:bodyPr>
            <a:normAutofit/>
          </a:bodyPr>
          <a:lstStyle/>
          <a:p>
            <a:pPr algn="ctr"/>
            <a:r>
              <a:rPr lang="en-GB" dirty="0"/>
              <a:t>GDPR</a:t>
            </a:r>
          </a:p>
        </p:txBody>
      </p:sp>
      <p:sp>
        <p:nvSpPr>
          <p:cNvPr id="5" name="Content Placeholder 4"/>
          <p:cNvSpPr>
            <a:spLocks noGrp="1"/>
          </p:cNvSpPr>
          <p:nvPr>
            <p:ph idx="1"/>
          </p:nvPr>
        </p:nvSpPr>
        <p:spPr>
          <a:xfrm>
            <a:off x="838200" y="1469931"/>
            <a:ext cx="9029131" cy="4351338"/>
          </a:xfrm>
        </p:spPr>
        <p:txBody>
          <a:bodyPr>
            <a:normAutofit/>
          </a:bodyPr>
          <a:lstStyle/>
          <a:p>
            <a:pPr marL="0" indent="0" algn="ctr">
              <a:buNone/>
            </a:pPr>
            <a:endParaRPr lang="en-GB" sz="7200" dirty="0"/>
          </a:p>
          <a:p>
            <a:pPr marL="0" indent="0" algn="ctr">
              <a:buNone/>
            </a:pPr>
            <a:r>
              <a:rPr lang="en-GB" sz="7200" dirty="0"/>
              <a:t>Questions</a:t>
            </a:r>
          </a:p>
        </p:txBody>
      </p:sp>
    </p:spTree>
    <p:extLst>
      <p:ext uri="{BB962C8B-B14F-4D97-AF65-F5344CB8AC3E}">
        <p14:creationId xmlns:p14="http://schemas.microsoft.com/office/powerpoint/2010/main" val="361033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Autofit/>
          </a:bodyPr>
          <a:lstStyle/>
          <a:p>
            <a:r>
              <a:rPr lang="en-GB" sz="4400" b="1" dirty="0">
                <a:solidFill>
                  <a:schemeClr val="accent1">
                    <a:lumMod val="60000"/>
                    <a:lumOff val="40000"/>
                  </a:schemeClr>
                </a:solidFill>
              </a:rPr>
              <a:t>2. Essential terminology</a:t>
            </a:r>
            <a:br>
              <a:rPr lang="en-GB" sz="4400" dirty="0">
                <a:latin typeface="Arial" charset="0"/>
                <a:ea typeface="Arial" charset="0"/>
                <a:cs typeface="Arial" charset="0"/>
              </a:rPr>
            </a:br>
            <a:endParaRPr lang="en-US" sz="4400" dirty="0">
              <a:latin typeface="Arial" charset="0"/>
              <a:ea typeface="Arial" charset="0"/>
              <a:cs typeface="Arial" charset="0"/>
            </a:endParaRPr>
          </a:p>
        </p:txBody>
      </p:sp>
      <p:sp>
        <p:nvSpPr>
          <p:cNvPr id="3" name="Text Placeholder 2"/>
          <p:cNvSpPr>
            <a:spLocks noGrp="1"/>
          </p:cNvSpPr>
          <p:nvPr>
            <p:ph type="body" sz="half" idx="2"/>
          </p:nvPr>
        </p:nvSpPr>
        <p:spPr>
          <a:xfrm>
            <a:off x="1154953" y="1327632"/>
            <a:ext cx="8825659" cy="5193792"/>
          </a:xfrm>
        </p:spPr>
        <p:txBody>
          <a:bodyPr>
            <a:normAutofit lnSpcReduction="10000"/>
          </a:bodyPr>
          <a:lstStyle/>
          <a:p>
            <a:pPr>
              <a:buClrTx/>
            </a:pPr>
            <a:r>
              <a:rPr lang="en-GB" sz="2800" b="1" dirty="0"/>
              <a:t>Under GDPR there are special categories of personal data;</a:t>
            </a:r>
          </a:p>
          <a:p>
            <a:pPr marL="342900" indent="-342900">
              <a:buClrTx/>
              <a:buFont typeface="Arial" panose="020B0604020202020204" pitchFamily="34" charset="0"/>
              <a:buChar char="•"/>
            </a:pPr>
            <a:r>
              <a:rPr lang="en-GB" sz="2800" dirty="0"/>
              <a:t>Racial or ethnic origin</a:t>
            </a:r>
          </a:p>
          <a:p>
            <a:pPr marL="342900" indent="-342900">
              <a:buClrTx/>
              <a:buFont typeface="Arial" panose="020B0604020202020204" pitchFamily="34" charset="0"/>
              <a:buChar char="•"/>
            </a:pPr>
            <a:r>
              <a:rPr lang="en-GB" sz="2800" dirty="0"/>
              <a:t>Political opinions</a:t>
            </a:r>
          </a:p>
          <a:p>
            <a:pPr marL="342900" indent="-342900">
              <a:buClrTx/>
              <a:buFont typeface="Arial" panose="020B0604020202020204" pitchFamily="34" charset="0"/>
              <a:buChar char="•"/>
            </a:pPr>
            <a:r>
              <a:rPr lang="en-GB" sz="2800" dirty="0"/>
              <a:t>Religious or philosophical beliefs</a:t>
            </a:r>
          </a:p>
          <a:p>
            <a:pPr marL="342900" indent="-342900">
              <a:buClrTx/>
              <a:buFont typeface="Arial" panose="020B0604020202020204" pitchFamily="34" charset="0"/>
              <a:buChar char="•"/>
            </a:pPr>
            <a:r>
              <a:rPr lang="en-GB" sz="2800" dirty="0"/>
              <a:t>Trades Union membership</a:t>
            </a:r>
          </a:p>
          <a:p>
            <a:pPr marL="342900" indent="-342900">
              <a:buClrTx/>
              <a:buFont typeface="Arial" panose="020B0604020202020204" pitchFamily="34" charset="0"/>
              <a:buChar char="•"/>
            </a:pPr>
            <a:r>
              <a:rPr lang="en-GB" sz="2800" dirty="0"/>
              <a:t>Physical or mental health or condition</a:t>
            </a:r>
          </a:p>
          <a:p>
            <a:pPr marL="342900" indent="-342900">
              <a:buClrTx/>
              <a:buFont typeface="Arial" panose="020B0604020202020204" pitchFamily="34" charset="0"/>
              <a:buChar char="•"/>
            </a:pPr>
            <a:r>
              <a:rPr lang="en-GB" sz="2800" dirty="0"/>
              <a:t>Sexual life or sexual orientation</a:t>
            </a:r>
          </a:p>
          <a:p>
            <a:pPr marL="342900" indent="-342900">
              <a:buClrTx/>
              <a:buFont typeface="Arial" panose="020B0604020202020204" pitchFamily="34" charset="0"/>
              <a:buChar char="•"/>
            </a:pPr>
            <a:r>
              <a:rPr lang="en-GB" sz="2800" dirty="0"/>
              <a:t>Genetic data</a:t>
            </a:r>
          </a:p>
          <a:p>
            <a:pPr marL="342900" indent="-342900">
              <a:buClrTx/>
              <a:buFont typeface="Arial" panose="020B0604020202020204" pitchFamily="34" charset="0"/>
              <a:buChar char="•"/>
            </a:pPr>
            <a:r>
              <a:rPr lang="en-GB" sz="2800" dirty="0"/>
              <a:t>Biometric data</a:t>
            </a:r>
          </a:p>
          <a:p>
            <a:endParaRPr lang="en-US" dirty="0"/>
          </a:p>
        </p:txBody>
      </p:sp>
    </p:spTree>
    <p:extLst>
      <p:ext uri="{BB962C8B-B14F-4D97-AF65-F5344CB8AC3E}">
        <p14:creationId xmlns:p14="http://schemas.microsoft.com/office/powerpoint/2010/main" val="364635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85750"/>
            <a:ext cx="8825659" cy="838200"/>
          </a:xfrm>
        </p:spPr>
        <p:txBody>
          <a:bodyPr>
            <a:noAutofit/>
          </a:bodyPr>
          <a:lstStyle/>
          <a:p>
            <a:r>
              <a:rPr lang="en-GB" sz="4400" b="1" dirty="0">
                <a:solidFill>
                  <a:schemeClr val="accent1">
                    <a:lumMod val="60000"/>
                    <a:lumOff val="40000"/>
                  </a:schemeClr>
                </a:solidFill>
              </a:rPr>
              <a:t>2. Essential terminology</a:t>
            </a:r>
            <a:endParaRPr lang="en-US" sz="4400" b="1" dirty="0">
              <a:solidFill>
                <a:schemeClr val="accent1">
                  <a:lumMod val="60000"/>
                  <a:lumOff val="40000"/>
                </a:schemeClr>
              </a:solidFill>
              <a:latin typeface="Arial" charset="0"/>
              <a:ea typeface="Arial" charset="0"/>
              <a:cs typeface="Arial" charset="0"/>
            </a:endParaRPr>
          </a:p>
        </p:txBody>
      </p:sp>
      <p:sp>
        <p:nvSpPr>
          <p:cNvPr id="3" name="Text Placeholder 2"/>
          <p:cNvSpPr>
            <a:spLocks noGrp="1"/>
          </p:cNvSpPr>
          <p:nvPr>
            <p:ph type="body" sz="half" idx="2"/>
          </p:nvPr>
        </p:nvSpPr>
        <p:spPr>
          <a:xfrm>
            <a:off x="1154953" y="1543051"/>
            <a:ext cx="8825659" cy="3538904"/>
          </a:xfrm>
        </p:spPr>
        <p:txBody>
          <a:bodyPr anchor="t">
            <a:normAutofit/>
          </a:bodyPr>
          <a:lstStyle/>
          <a:p>
            <a:pPr>
              <a:buClrTx/>
            </a:pPr>
            <a:r>
              <a:rPr lang="en-GB" sz="2800" dirty="0"/>
              <a:t>….Processing of special category data is prohibited unless one of the listed exemptions applies….</a:t>
            </a:r>
          </a:p>
          <a:p>
            <a:pPr marL="342900" indent="-342900">
              <a:buClrTx/>
              <a:buFont typeface="Arial" panose="020B0604020202020204" pitchFamily="34" charset="0"/>
              <a:buChar char="•"/>
            </a:pPr>
            <a:endParaRPr lang="en-GB" sz="2800" dirty="0"/>
          </a:p>
          <a:p>
            <a:pPr>
              <a:buClrTx/>
            </a:pPr>
            <a:r>
              <a:rPr lang="en-GB" sz="2800" dirty="0"/>
              <a:t>We will return to this when we look at the guidance on legal bases of processing.</a:t>
            </a:r>
          </a:p>
          <a:p>
            <a:pPr>
              <a:buClrTx/>
            </a:pPr>
            <a:endParaRPr lang="en-US" sz="2000" dirty="0"/>
          </a:p>
          <a:p>
            <a:pPr>
              <a:buClrTx/>
            </a:pPr>
            <a:endParaRPr lang="en-GB" sz="2800" dirty="0"/>
          </a:p>
          <a:p>
            <a:pPr>
              <a:buClrTx/>
            </a:pPr>
            <a:endParaRPr lang="en-US" sz="2000" dirty="0"/>
          </a:p>
        </p:txBody>
      </p:sp>
    </p:spTree>
    <p:extLst>
      <p:ext uri="{BB962C8B-B14F-4D97-AF65-F5344CB8AC3E}">
        <p14:creationId xmlns:p14="http://schemas.microsoft.com/office/powerpoint/2010/main" val="2227842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1_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4205</TotalTime>
  <Words>4593</Words>
  <Application>Microsoft Macintosh PowerPoint</Application>
  <PresentationFormat>Widescreen</PresentationFormat>
  <Paragraphs>712</Paragraphs>
  <Slides>76</Slides>
  <Notes>43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76</vt:i4>
      </vt:variant>
    </vt:vector>
  </HeadingPairs>
  <TitlesOfParts>
    <vt:vector size="85" baseType="lpstr">
      <vt:lpstr>MS Mincho</vt:lpstr>
      <vt:lpstr>Arial</vt:lpstr>
      <vt:lpstr>Calibri</vt:lpstr>
      <vt:lpstr>Cambria</vt:lpstr>
      <vt:lpstr>Century Gothic</vt:lpstr>
      <vt:lpstr>Times New Roman</vt:lpstr>
      <vt:lpstr>Wingdings 3</vt:lpstr>
      <vt:lpstr>Ion</vt:lpstr>
      <vt:lpstr>1_Ion</vt:lpstr>
      <vt:lpstr>Data Protection and the GDPR  (General Data Protection Regulation)</vt:lpstr>
      <vt:lpstr>Format for the evening</vt:lpstr>
      <vt:lpstr>Overview of GDPR</vt:lpstr>
      <vt:lpstr>1. Background to GDPR</vt:lpstr>
      <vt:lpstr>1. Background to GDPR</vt:lpstr>
      <vt:lpstr>2. Essential terminology</vt:lpstr>
      <vt:lpstr>2. Essential terminology </vt:lpstr>
      <vt:lpstr>2. Essential terminology </vt:lpstr>
      <vt:lpstr>2. Essential terminology</vt:lpstr>
      <vt:lpstr>2. Essential terminology</vt:lpstr>
      <vt:lpstr>2. Essential terminology </vt:lpstr>
      <vt:lpstr>2. Essential terminology</vt:lpstr>
      <vt:lpstr>2. Essential terminology</vt:lpstr>
      <vt:lpstr>2. Essential terminology</vt:lpstr>
      <vt:lpstr>2. Essential terminology</vt:lpstr>
      <vt:lpstr>2. Essential terminology </vt:lpstr>
      <vt:lpstr>2. Essential terminology</vt:lpstr>
      <vt:lpstr>2. Essential terminology</vt:lpstr>
      <vt:lpstr>3. Principles under GDPR (Article 5)</vt:lpstr>
      <vt:lpstr>3. Principles under GDPR (Article 5) The Lawfulness and Transparency Principle</vt:lpstr>
      <vt:lpstr>3. Principles under GDPR (Article 5) The Purpose Limitation Principle </vt:lpstr>
      <vt:lpstr>3. Principles under GDPR (Article 5) The Data Minimisation Principle </vt:lpstr>
      <vt:lpstr>3. Principles under GDPR (Article 5) The Accuracy Principle</vt:lpstr>
      <vt:lpstr>3. Principles under GDPR (Article 5) The Storage Limitation Principle</vt:lpstr>
      <vt:lpstr>3. Principles under GDPR (Article 5) The Integrity and Confidentiality Principle</vt:lpstr>
      <vt:lpstr>3. Principles under GDPR (Article 5) The Integrity and Confidentiality Principle3. </vt:lpstr>
      <vt:lpstr>3. Principles under GDPR (Article 5)</vt:lpstr>
      <vt:lpstr>3. Principles under GDPR (Article 5)</vt:lpstr>
      <vt:lpstr>3. Principles under GDPR (Article 5)</vt:lpstr>
      <vt:lpstr>3. Principles under GDPR (Article 5)</vt:lpstr>
      <vt:lpstr>4. Legal basis for processing</vt:lpstr>
      <vt:lpstr>4. Legal basis for processing</vt:lpstr>
      <vt:lpstr>4. Legal basis for processing</vt:lpstr>
      <vt:lpstr>4. Legal basis for processing </vt:lpstr>
      <vt:lpstr>4. Legal basis for processing</vt:lpstr>
      <vt:lpstr>4. Legal basis for processing</vt:lpstr>
      <vt:lpstr>4. Legal basis for processing</vt:lpstr>
      <vt:lpstr>2. Essential terminology </vt:lpstr>
      <vt:lpstr>4. Legal basis for processing</vt:lpstr>
      <vt:lpstr>4. Legal basis for processing</vt:lpstr>
      <vt:lpstr>5. Data Subject Rights</vt:lpstr>
      <vt:lpstr>5. Data Subject rights</vt:lpstr>
      <vt:lpstr>5. Data subject rights</vt:lpstr>
      <vt:lpstr>5. Data Subject rights</vt:lpstr>
      <vt:lpstr>5. Data subject rights</vt:lpstr>
      <vt:lpstr>5. Data Subject rights</vt:lpstr>
      <vt:lpstr>5. Data subject rights</vt:lpstr>
      <vt:lpstr>5. Data Protection Lead</vt:lpstr>
      <vt:lpstr>6. Breach Notification</vt:lpstr>
      <vt:lpstr>6. Penalties</vt:lpstr>
      <vt:lpstr>6. Children</vt:lpstr>
      <vt:lpstr>Overview of GDPR</vt:lpstr>
      <vt:lpstr>Summary</vt:lpstr>
      <vt:lpstr>Key Actions and Support</vt:lpstr>
      <vt:lpstr>12 steps to ensure compliance</vt:lpstr>
      <vt:lpstr>12 steps to ensure compliance</vt:lpstr>
      <vt:lpstr>12 steps to ensure compliance</vt:lpstr>
      <vt:lpstr>12 steps to ensure compliance</vt:lpstr>
      <vt:lpstr>12 steps to ensure compliance</vt:lpstr>
      <vt:lpstr>12 steps to ensure compliance</vt:lpstr>
      <vt:lpstr>12 steps to ensure compliance</vt:lpstr>
      <vt:lpstr>12 steps to ensure compliance</vt:lpstr>
      <vt:lpstr>12 steps to ensure compliance</vt:lpstr>
      <vt:lpstr>12 steps to ensure compliance</vt:lpstr>
      <vt:lpstr>12 steps to ensure compliance</vt:lpstr>
      <vt:lpstr>12 steps to ensure compliance</vt:lpstr>
      <vt:lpstr>Data Inventory Audit and Register Step 1</vt:lpstr>
      <vt:lpstr>Data Inventory Audit and Register</vt:lpstr>
      <vt:lpstr>Action Plan</vt:lpstr>
      <vt:lpstr>4. Legal basis for processing</vt:lpstr>
      <vt:lpstr>Legal basis for processing</vt:lpstr>
      <vt:lpstr>Data Breaches </vt:lpstr>
      <vt:lpstr>Resources </vt:lpstr>
      <vt:lpstr>What you need to do:</vt:lpstr>
      <vt:lpstr>Other Resources</vt:lpstr>
      <vt:lpstr>GDPR</vt:lpstr>
    </vt:vector>
  </TitlesOfParts>
  <Company>Presbyterian Church in Ireland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and the GDPR</dc:title>
  <dc:creator>Kirk Shilliday</dc:creator>
  <cp:lastModifiedBy>Ed Connolly</cp:lastModifiedBy>
  <cp:revision>184</cp:revision>
  <dcterms:created xsi:type="dcterms:W3CDTF">2018-01-25T11:44:23Z</dcterms:created>
  <dcterms:modified xsi:type="dcterms:W3CDTF">2019-06-21T09:22:06Z</dcterms:modified>
</cp:coreProperties>
</file>