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831" r:id="rId2"/>
    <p:sldMasterId id="2147483673" r:id="rId3"/>
    <p:sldMasterId id="2147483686" r:id="rId4"/>
    <p:sldMasterId id="2147483845" r:id="rId5"/>
    <p:sldMasterId id="2147483857" r:id="rId6"/>
    <p:sldMasterId id="2147483869" r:id="rId7"/>
    <p:sldMasterId id="2147483881" r:id="rId8"/>
  </p:sldMasterIdLst>
  <p:notesMasterIdLst>
    <p:notesMasterId r:id="rId65"/>
  </p:notesMasterIdLst>
  <p:handoutMasterIdLst>
    <p:handoutMasterId r:id="rId66"/>
  </p:handoutMasterIdLst>
  <p:sldIdLst>
    <p:sldId id="258" r:id="rId9"/>
    <p:sldId id="412" r:id="rId10"/>
    <p:sldId id="288" r:id="rId11"/>
    <p:sldId id="289" r:id="rId12"/>
    <p:sldId id="348" r:id="rId13"/>
    <p:sldId id="378" r:id="rId14"/>
    <p:sldId id="413" r:id="rId15"/>
    <p:sldId id="400" r:id="rId16"/>
    <p:sldId id="414" r:id="rId17"/>
    <p:sldId id="416" r:id="rId18"/>
    <p:sldId id="417" r:id="rId19"/>
    <p:sldId id="418" r:id="rId20"/>
    <p:sldId id="419" r:id="rId21"/>
    <p:sldId id="420" r:id="rId22"/>
    <p:sldId id="421" r:id="rId23"/>
    <p:sldId id="294" r:id="rId24"/>
    <p:sldId id="296" r:id="rId25"/>
    <p:sldId id="313" r:id="rId26"/>
    <p:sldId id="314" r:id="rId27"/>
    <p:sldId id="315" r:id="rId28"/>
    <p:sldId id="364" r:id="rId29"/>
    <p:sldId id="316" r:id="rId30"/>
    <p:sldId id="317" r:id="rId31"/>
    <p:sldId id="373" r:id="rId32"/>
    <p:sldId id="354" r:id="rId33"/>
    <p:sldId id="355" r:id="rId34"/>
    <p:sldId id="426" r:id="rId35"/>
    <p:sldId id="356" r:id="rId36"/>
    <p:sldId id="425" r:id="rId37"/>
    <p:sldId id="390" r:id="rId38"/>
    <p:sldId id="385" r:id="rId39"/>
    <p:sldId id="387" r:id="rId40"/>
    <p:sldId id="300" r:id="rId41"/>
    <p:sldId id="394" r:id="rId42"/>
    <p:sldId id="302" r:id="rId43"/>
    <p:sldId id="303" r:id="rId44"/>
    <p:sldId id="304" r:id="rId45"/>
    <p:sldId id="353" r:id="rId46"/>
    <p:sldId id="305" r:id="rId47"/>
    <p:sldId id="424" r:id="rId48"/>
    <p:sldId id="363" r:id="rId49"/>
    <p:sldId id="368" r:id="rId50"/>
    <p:sldId id="319" r:id="rId51"/>
    <p:sldId id="325" r:id="rId52"/>
    <p:sldId id="395" r:id="rId53"/>
    <p:sldId id="322" r:id="rId54"/>
    <p:sldId id="323" r:id="rId55"/>
    <p:sldId id="324" r:id="rId56"/>
    <p:sldId id="326" r:id="rId57"/>
    <p:sldId id="327" r:id="rId58"/>
    <p:sldId id="332" r:id="rId59"/>
    <p:sldId id="409" r:id="rId60"/>
    <p:sldId id="398" r:id="rId61"/>
    <p:sldId id="399" r:id="rId62"/>
    <p:sldId id="369" r:id="rId63"/>
    <p:sldId id="423" r:id="rId6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D722EA"/>
    <a:srgbClr val="FBE7D9"/>
    <a:srgbClr val="FAE2D2"/>
    <a:srgbClr val="FCEEE4"/>
    <a:srgbClr val="CDE7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4660"/>
  </p:normalViewPr>
  <p:slideViewPr>
    <p:cSldViewPr snapToGrid="0">
      <p:cViewPr varScale="1">
        <p:scale>
          <a:sx n="81" d="100"/>
          <a:sy n="81" d="100"/>
        </p:scale>
        <p:origin x="116" y="64"/>
      </p:cViewPr>
      <p:guideLst>
        <p:guide orient="horz" pos="2160"/>
        <p:guide pos="3840"/>
      </p:guideLst>
    </p:cSldViewPr>
  </p:slideViewPr>
  <p:notesTextViewPr>
    <p:cViewPr>
      <p:scale>
        <a:sx n="1" d="1"/>
        <a:sy n="1" d="1"/>
      </p:scale>
      <p:origin x="0" y="0"/>
    </p:cViewPr>
  </p:notesTextViewPr>
  <p:sorterViewPr>
    <p:cViewPr>
      <p:scale>
        <a:sx n="100" d="100"/>
        <a:sy n="100" d="100"/>
      </p:scale>
      <p:origin x="0" y="-8976"/>
    </p:cViewPr>
  </p:sorterViewPr>
  <p:notesViewPr>
    <p:cSldViewPr snapToGrid="0">
      <p:cViewPr varScale="1">
        <p:scale>
          <a:sx n="80" d="100"/>
          <a:sy n="80" d="100"/>
        </p:scale>
        <p:origin x="4014"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E8C794-7B0E-4292-B230-22DDC2CC5398}" type="doc">
      <dgm:prSet loTypeId="urn:microsoft.com/office/officeart/2005/8/layout/hierarchy2" loCatId="hierarchy" qsTypeId="urn:microsoft.com/office/officeart/2005/8/quickstyle/simple1" qsCatId="simple" csTypeId="urn:microsoft.com/office/officeart/2005/8/colors/accent6_5" csCatId="accent6" phldr="1"/>
      <dgm:spPr/>
      <dgm:t>
        <a:bodyPr/>
        <a:lstStyle/>
        <a:p>
          <a:endParaRPr lang="en-GB"/>
        </a:p>
      </dgm:t>
    </dgm:pt>
    <dgm:pt modelId="{F84383C8-362D-47D0-9244-CADE84859AE0}">
      <dgm:prSet phldrT="[Text]" custT="1"/>
      <dgm:spPr>
        <a:solidFill>
          <a:srgbClr val="002060"/>
        </a:solidFill>
      </dgm:spPr>
      <dgm:t>
        <a:bodyPr/>
        <a:lstStyle/>
        <a:p>
          <a:r>
            <a:rPr lang="en-GB" sz="2000" b="1" dirty="0">
              <a:solidFill>
                <a:srgbClr val="FFFF00"/>
              </a:solidFill>
              <a:latin typeface="Verdana" panose="020B0604030504040204" pitchFamily="34" charset="0"/>
              <a:ea typeface="Verdana" panose="020B0604030504040204" pitchFamily="34" charset="0"/>
            </a:rPr>
            <a:t>Minister  </a:t>
          </a:r>
        </a:p>
      </dgm:t>
    </dgm:pt>
    <dgm:pt modelId="{D647E43D-70A2-4AEA-904C-33C0A804B9AA}" type="parTrans" cxnId="{EDD55FE5-8C80-450E-A36B-0931AFCEBBE1}">
      <dgm:prSet>
        <dgm:style>
          <a:lnRef idx="1">
            <a:schemeClr val="dk1"/>
          </a:lnRef>
          <a:fillRef idx="0">
            <a:schemeClr val="dk1"/>
          </a:fillRef>
          <a:effectRef idx="0">
            <a:schemeClr val="dk1"/>
          </a:effectRef>
          <a:fontRef idx="minor">
            <a:schemeClr val="tx1"/>
          </a:fontRef>
        </dgm:style>
      </dgm:prSet>
      <dgm:spPr>
        <a:ln w="28575">
          <a:solidFill>
            <a:schemeClr val="bg1"/>
          </a:solidFill>
          <a:headEnd type="none" w="med" len="med"/>
          <a:tailEnd type="triangle" w="med" len="med"/>
        </a:ln>
      </dgm:spPr>
      <dgm:t>
        <a:bodyPr/>
        <a:lstStyle/>
        <a:p>
          <a:endParaRPr lang="en-GB"/>
        </a:p>
      </dgm:t>
    </dgm:pt>
    <dgm:pt modelId="{A0DB9488-19F3-4A47-B78C-BEB25404731E}" type="sibTrans" cxnId="{EDD55FE5-8C80-450E-A36B-0931AFCEBBE1}">
      <dgm:prSet/>
      <dgm:spPr/>
      <dgm:t>
        <a:bodyPr/>
        <a:lstStyle/>
        <a:p>
          <a:endParaRPr lang="en-GB"/>
        </a:p>
      </dgm:t>
    </dgm:pt>
    <dgm:pt modelId="{3D71D140-F339-42B2-B334-709719AAE05D}">
      <dgm:prSet phldrT="[Text]" custT="1"/>
      <dgm:spPr>
        <a:solidFill>
          <a:srgbClr val="002060"/>
        </a:solidFill>
      </dgm:spPr>
      <dgm:t>
        <a:bodyPr/>
        <a:lstStyle/>
        <a:p>
          <a:r>
            <a:rPr lang="en-GB" sz="2000" b="1" dirty="0">
              <a:solidFill>
                <a:srgbClr val="FFFF00"/>
              </a:solidFill>
              <a:latin typeface="Verdana" panose="020B0604030504040204" pitchFamily="34" charset="0"/>
              <a:ea typeface="Verdana" panose="020B0604030504040204" pitchFamily="34" charset="0"/>
            </a:rPr>
            <a:t>Taking Care Office</a:t>
          </a:r>
        </a:p>
      </dgm:t>
    </dgm:pt>
    <dgm:pt modelId="{430E0C71-BF11-4A6B-AE13-622C50CDC00E}" type="parTrans" cxnId="{3E3C462E-1AC9-4238-AE3C-E33643D3B064}">
      <dgm:prSet/>
      <dgm:spPr>
        <a:ln w="28575">
          <a:solidFill>
            <a:schemeClr val="bg1"/>
          </a:solidFill>
          <a:headEnd type="none" w="med" len="med"/>
          <a:tailEnd type="triangle" w="med" len="med"/>
        </a:ln>
      </dgm:spPr>
      <dgm:t>
        <a:bodyPr/>
        <a:lstStyle/>
        <a:p>
          <a:endParaRPr lang="en-GB"/>
        </a:p>
      </dgm:t>
    </dgm:pt>
    <dgm:pt modelId="{E87B74E8-3EF5-49EC-A1E4-BEB1CB186813}" type="sibTrans" cxnId="{3E3C462E-1AC9-4238-AE3C-E33643D3B064}">
      <dgm:prSet/>
      <dgm:spPr/>
      <dgm:t>
        <a:bodyPr/>
        <a:lstStyle/>
        <a:p>
          <a:endParaRPr lang="en-GB"/>
        </a:p>
      </dgm:t>
    </dgm:pt>
    <dgm:pt modelId="{95EA884E-0CE3-4848-90D9-6945C450822B}">
      <dgm:prSet phldrT="[Text]" custT="1"/>
      <dgm:spPr>
        <a:noFill/>
      </dgm:spPr>
      <dgm:t>
        <a:bodyPr/>
        <a:lstStyle/>
        <a:p>
          <a:r>
            <a:rPr lang="en-GB" sz="2000" b="1" dirty="0">
              <a:solidFill>
                <a:srgbClr val="FFFF00"/>
              </a:solidFill>
              <a:latin typeface="Verdana" panose="020B0604030504040204" pitchFamily="34" charset="0"/>
              <a:ea typeface="Verdana" panose="020B0604030504040204" pitchFamily="34" charset="0"/>
            </a:rPr>
            <a:t>PSNI</a:t>
          </a:r>
        </a:p>
      </dgm:t>
    </dgm:pt>
    <dgm:pt modelId="{505F5253-ED80-4CB6-BCE2-761312EF005B}" type="parTrans" cxnId="{0F3F2549-3845-4AB3-9D4B-A4BB920DB85C}">
      <dgm:prSet/>
      <dgm:spPr>
        <a:ln w="28575">
          <a:solidFill>
            <a:schemeClr val="bg1"/>
          </a:solidFill>
          <a:headEnd type="none" w="med" len="med"/>
          <a:tailEnd type="triangle" w="med" len="med"/>
        </a:ln>
      </dgm:spPr>
      <dgm:t>
        <a:bodyPr/>
        <a:lstStyle/>
        <a:p>
          <a:endParaRPr lang="en-GB"/>
        </a:p>
      </dgm:t>
    </dgm:pt>
    <dgm:pt modelId="{80DD9832-ABEA-4516-9E8D-2C016739297A}" type="sibTrans" cxnId="{0F3F2549-3845-4AB3-9D4B-A4BB920DB85C}">
      <dgm:prSet/>
      <dgm:spPr/>
      <dgm:t>
        <a:bodyPr/>
        <a:lstStyle/>
        <a:p>
          <a:endParaRPr lang="en-GB"/>
        </a:p>
      </dgm:t>
    </dgm:pt>
    <dgm:pt modelId="{99BB60A0-5C2C-40F3-8D4C-ACD92868AF79}">
      <dgm:prSet phldrT="[Text]" custT="1"/>
      <dgm:spPr>
        <a:noFill/>
      </dgm:spPr>
      <dgm:t>
        <a:bodyPr/>
        <a:lstStyle/>
        <a:p>
          <a:r>
            <a:rPr lang="en-GB" sz="2000" b="1" dirty="0">
              <a:solidFill>
                <a:srgbClr val="FFFF00"/>
              </a:solidFill>
              <a:latin typeface="Verdana" panose="020B0604030504040204" pitchFamily="34" charset="0"/>
              <a:ea typeface="Verdana" panose="020B0604030504040204" pitchFamily="34" charset="0"/>
            </a:rPr>
            <a:t>Social Services</a:t>
          </a:r>
        </a:p>
      </dgm:t>
    </dgm:pt>
    <dgm:pt modelId="{0FB3084E-356E-441C-A190-8539CBA87EC7}" type="parTrans" cxnId="{6DB24FC4-B71D-46A1-9AC2-E65BDCCF91F9}">
      <dgm:prSet/>
      <dgm:spPr>
        <a:ln w="28575">
          <a:solidFill>
            <a:schemeClr val="bg1"/>
          </a:solidFill>
          <a:headEnd type="none" w="med" len="med"/>
          <a:tailEnd type="triangle" w="med" len="med"/>
        </a:ln>
      </dgm:spPr>
      <dgm:t>
        <a:bodyPr/>
        <a:lstStyle/>
        <a:p>
          <a:endParaRPr lang="en-GB"/>
        </a:p>
      </dgm:t>
    </dgm:pt>
    <dgm:pt modelId="{D72ADDCC-CB64-4967-A9DF-83F8B4AAE6B8}" type="sibTrans" cxnId="{6DB24FC4-B71D-46A1-9AC2-E65BDCCF91F9}">
      <dgm:prSet/>
      <dgm:spPr/>
      <dgm:t>
        <a:bodyPr/>
        <a:lstStyle/>
        <a:p>
          <a:endParaRPr lang="en-GB"/>
        </a:p>
      </dgm:t>
    </dgm:pt>
    <dgm:pt modelId="{EA581637-15FE-4636-9345-F10760E53CC7}">
      <dgm:prSet phldrT="[Text]" custT="1"/>
      <dgm:spPr>
        <a:solidFill>
          <a:srgbClr val="002060"/>
        </a:solidFill>
      </dgm:spPr>
      <dgm:t>
        <a:bodyPr/>
        <a:lstStyle/>
        <a:p>
          <a:r>
            <a:rPr lang="en-US" sz="2000" b="1" dirty="0">
              <a:solidFill>
                <a:srgbClr val="FFFF00"/>
              </a:solidFill>
              <a:latin typeface="Verdana" panose="020B0604030504040204" pitchFamily="34" charset="0"/>
              <a:ea typeface="Verdana" panose="020B0604030504040204" pitchFamily="34" charset="0"/>
            </a:rPr>
            <a:t>Staff/</a:t>
          </a:r>
        </a:p>
        <a:p>
          <a:r>
            <a:rPr lang="en-US" sz="2000" b="1" dirty="0">
              <a:solidFill>
                <a:srgbClr val="FFFF00"/>
              </a:solidFill>
              <a:latin typeface="Verdana" panose="020B0604030504040204" pitchFamily="34" charset="0"/>
              <a:ea typeface="Verdana" panose="020B0604030504040204" pitchFamily="34" charset="0"/>
            </a:rPr>
            <a:t>volunteer</a:t>
          </a:r>
          <a:endParaRPr lang="en-GB" sz="2000" b="1" dirty="0">
            <a:solidFill>
              <a:srgbClr val="FFFF00"/>
            </a:solidFill>
            <a:latin typeface="Verdana" panose="020B0604030504040204" pitchFamily="34" charset="0"/>
            <a:ea typeface="Verdana" panose="020B0604030504040204" pitchFamily="34" charset="0"/>
          </a:endParaRPr>
        </a:p>
      </dgm:t>
    </dgm:pt>
    <dgm:pt modelId="{8F309358-4847-4F1D-BCA9-B09BF986122F}" type="sibTrans" cxnId="{C6F465E0-FA86-4CCB-9635-1A612F5E606A}">
      <dgm:prSet/>
      <dgm:spPr/>
      <dgm:t>
        <a:bodyPr/>
        <a:lstStyle/>
        <a:p>
          <a:endParaRPr lang="en-GB"/>
        </a:p>
      </dgm:t>
    </dgm:pt>
    <dgm:pt modelId="{9306D1EA-33A0-4833-A271-DE3AA4FC1CE3}" type="parTrans" cxnId="{C6F465E0-FA86-4CCB-9635-1A612F5E606A}">
      <dgm:prSet/>
      <dgm:spPr/>
      <dgm:t>
        <a:bodyPr/>
        <a:lstStyle/>
        <a:p>
          <a:endParaRPr lang="en-GB"/>
        </a:p>
      </dgm:t>
    </dgm:pt>
    <dgm:pt modelId="{B5B3FF32-C6FB-4397-AD54-6DECF178EA4C}" type="pres">
      <dgm:prSet presAssocID="{78E8C794-7B0E-4292-B230-22DDC2CC5398}" presName="diagram" presStyleCnt="0">
        <dgm:presLayoutVars>
          <dgm:chPref val="1"/>
          <dgm:dir/>
          <dgm:animOne val="branch"/>
          <dgm:animLvl val="lvl"/>
          <dgm:resizeHandles val="exact"/>
        </dgm:presLayoutVars>
      </dgm:prSet>
      <dgm:spPr/>
      <dgm:t>
        <a:bodyPr/>
        <a:lstStyle/>
        <a:p>
          <a:endParaRPr lang="en-US"/>
        </a:p>
      </dgm:t>
    </dgm:pt>
    <dgm:pt modelId="{A290C6A2-5987-4375-814B-3C5CC41DD5DE}" type="pres">
      <dgm:prSet presAssocID="{EA581637-15FE-4636-9345-F10760E53CC7}" presName="root1" presStyleCnt="0"/>
      <dgm:spPr/>
    </dgm:pt>
    <dgm:pt modelId="{996B361C-CF80-4250-B895-4FE2FCFB6CBA}" type="pres">
      <dgm:prSet presAssocID="{EA581637-15FE-4636-9345-F10760E53CC7}" presName="LevelOneTextNode" presStyleLbl="node0" presStyleIdx="0" presStyleCnt="1" custScaleX="118337" custScaleY="167118">
        <dgm:presLayoutVars>
          <dgm:chPref val="3"/>
        </dgm:presLayoutVars>
      </dgm:prSet>
      <dgm:spPr/>
      <dgm:t>
        <a:bodyPr/>
        <a:lstStyle/>
        <a:p>
          <a:endParaRPr lang="en-US"/>
        </a:p>
      </dgm:t>
    </dgm:pt>
    <dgm:pt modelId="{E8A53799-C5A5-4780-9B7C-B6EE9729CCA8}" type="pres">
      <dgm:prSet presAssocID="{EA581637-15FE-4636-9345-F10760E53CC7}" presName="level2hierChild" presStyleCnt="0"/>
      <dgm:spPr/>
    </dgm:pt>
    <dgm:pt modelId="{13A85B0C-899C-4350-938D-F897033BA889}" type="pres">
      <dgm:prSet presAssocID="{D647E43D-70A2-4AEA-904C-33C0A804B9AA}" presName="conn2-1" presStyleLbl="parChTrans1D2" presStyleIdx="0" presStyleCnt="1"/>
      <dgm:spPr/>
      <dgm:t>
        <a:bodyPr/>
        <a:lstStyle/>
        <a:p>
          <a:endParaRPr lang="en-US"/>
        </a:p>
      </dgm:t>
    </dgm:pt>
    <dgm:pt modelId="{51FC364E-2FD3-442F-86D8-886CA58D364F}" type="pres">
      <dgm:prSet presAssocID="{D647E43D-70A2-4AEA-904C-33C0A804B9AA}" presName="connTx" presStyleLbl="parChTrans1D2" presStyleIdx="0" presStyleCnt="1"/>
      <dgm:spPr/>
      <dgm:t>
        <a:bodyPr/>
        <a:lstStyle/>
        <a:p>
          <a:endParaRPr lang="en-US"/>
        </a:p>
      </dgm:t>
    </dgm:pt>
    <dgm:pt modelId="{4B08C0AB-3651-4A5A-B135-1CCCE7B3C1DC}" type="pres">
      <dgm:prSet presAssocID="{F84383C8-362D-47D0-9244-CADE84859AE0}" presName="root2" presStyleCnt="0"/>
      <dgm:spPr/>
    </dgm:pt>
    <dgm:pt modelId="{09242C50-BA90-4CB9-BBE7-A5D117EE0D79}" type="pres">
      <dgm:prSet presAssocID="{F84383C8-362D-47D0-9244-CADE84859AE0}" presName="LevelTwoTextNode" presStyleLbl="node2" presStyleIdx="0" presStyleCnt="1" custScaleX="175882" custScaleY="242637" custLinFactNeighborX="1661">
        <dgm:presLayoutVars>
          <dgm:chPref val="3"/>
        </dgm:presLayoutVars>
      </dgm:prSet>
      <dgm:spPr/>
      <dgm:t>
        <a:bodyPr/>
        <a:lstStyle/>
        <a:p>
          <a:endParaRPr lang="en-US"/>
        </a:p>
      </dgm:t>
    </dgm:pt>
    <dgm:pt modelId="{CF1A3B7A-D7DA-41A6-835B-8D55FCFE7655}" type="pres">
      <dgm:prSet presAssocID="{F84383C8-362D-47D0-9244-CADE84859AE0}" presName="level3hierChild" presStyleCnt="0"/>
      <dgm:spPr/>
    </dgm:pt>
    <dgm:pt modelId="{CB9B2BD5-8E52-4998-B10E-737C2E6983B3}" type="pres">
      <dgm:prSet presAssocID="{430E0C71-BF11-4A6B-AE13-622C50CDC00E}" presName="conn2-1" presStyleLbl="parChTrans1D3" presStyleIdx="0" presStyleCnt="1"/>
      <dgm:spPr/>
      <dgm:t>
        <a:bodyPr/>
        <a:lstStyle/>
        <a:p>
          <a:endParaRPr lang="en-US"/>
        </a:p>
      </dgm:t>
    </dgm:pt>
    <dgm:pt modelId="{3743C911-C0D3-46C1-ADCD-C0C6BC8BDAFB}" type="pres">
      <dgm:prSet presAssocID="{430E0C71-BF11-4A6B-AE13-622C50CDC00E}" presName="connTx" presStyleLbl="parChTrans1D3" presStyleIdx="0" presStyleCnt="1"/>
      <dgm:spPr/>
      <dgm:t>
        <a:bodyPr/>
        <a:lstStyle/>
        <a:p>
          <a:endParaRPr lang="en-US"/>
        </a:p>
      </dgm:t>
    </dgm:pt>
    <dgm:pt modelId="{3294007D-003A-40FB-AE60-F3D9C7B80E8E}" type="pres">
      <dgm:prSet presAssocID="{3D71D140-F339-42B2-B334-709719AAE05D}" presName="root2" presStyleCnt="0"/>
      <dgm:spPr/>
    </dgm:pt>
    <dgm:pt modelId="{D7B7FA12-BBE3-45A2-AB4B-01073ED93215}" type="pres">
      <dgm:prSet presAssocID="{3D71D140-F339-42B2-B334-709719AAE05D}" presName="LevelTwoTextNode" presStyleLbl="node3" presStyleIdx="0" presStyleCnt="1" custScaleX="140264" custScaleY="272246" custLinFactNeighborY="-3561">
        <dgm:presLayoutVars>
          <dgm:chPref val="3"/>
        </dgm:presLayoutVars>
      </dgm:prSet>
      <dgm:spPr/>
      <dgm:t>
        <a:bodyPr/>
        <a:lstStyle/>
        <a:p>
          <a:endParaRPr lang="en-US"/>
        </a:p>
      </dgm:t>
    </dgm:pt>
    <dgm:pt modelId="{42D269F4-36BB-41DC-AC50-B66E095BEEF3}" type="pres">
      <dgm:prSet presAssocID="{3D71D140-F339-42B2-B334-709719AAE05D}" presName="level3hierChild" presStyleCnt="0"/>
      <dgm:spPr/>
    </dgm:pt>
    <dgm:pt modelId="{E9E9DD33-BF68-40D4-A175-417F5BFDC30D}" type="pres">
      <dgm:prSet presAssocID="{505F5253-ED80-4CB6-BCE2-761312EF005B}" presName="conn2-1" presStyleLbl="parChTrans1D4" presStyleIdx="0" presStyleCnt="2"/>
      <dgm:spPr/>
      <dgm:t>
        <a:bodyPr/>
        <a:lstStyle/>
        <a:p>
          <a:endParaRPr lang="en-US"/>
        </a:p>
      </dgm:t>
    </dgm:pt>
    <dgm:pt modelId="{3531D569-F6BF-4800-84FF-4754123DCF4F}" type="pres">
      <dgm:prSet presAssocID="{505F5253-ED80-4CB6-BCE2-761312EF005B}" presName="connTx" presStyleLbl="parChTrans1D4" presStyleIdx="0" presStyleCnt="2"/>
      <dgm:spPr/>
      <dgm:t>
        <a:bodyPr/>
        <a:lstStyle/>
        <a:p>
          <a:endParaRPr lang="en-US"/>
        </a:p>
      </dgm:t>
    </dgm:pt>
    <dgm:pt modelId="{C7C3E68A-5997-4C54-BEA5-C91868694109}" type="pres">
      <dgm:prSet presAssocID="{95EA884E-0CE3-4848-90D9-6945C450822B}" presName="root2" presStyleCnt="0"/>
      <dgm:spPr/>
    </dgm:pt>
    <dgm:pt modelId="{9436D72C-9B11-427C-86D1-92079B4F2C2D}" type="pres">
      <dgm:prSet presAssocID="{95EA884E-0CE3-4848-90D9-6945C450822B}" presName="LevelTwoTextNode" presStyleLbl="node4" presStyleIdx="0" presStyleCnt="2" custScaleX="112673" custScaleY="167361">
        <dgm:presLayoutVars>
          <dgm:chPref val="3"/>
        </dgm:presLayoutVars>
      </dgm:prSet>
      <dgm:spPr/>
      <dgm:t>
        <a:bodyPr/>
        <a:lstStyle/>
        <a:p>
          <a:endParaRPr lang="en-US"/>
        </a:p>
      </dgm:t>
    </dgm:pt>
    <dgm:pt modelId="{39C63CBB-4E6D-4E29-A153-12D037F0BBED}" type="pres">
      <dgm:prSet presAssocID="{95EA884E-0CE3-4848-90D9-6945C450822B}" presName="level3hierChild" presStyleCnt="0"/>
      <dgm:spPr/>
    </dgm:pt>
    <dgm:pt modelId="{1BA3E019-617D-4F97-A1CD-7BE020FBB7CB}" type="pres">
      <dgm:prSet presAssocID="{0FB3084E-356E-441C-A190-8539CBA87EC7}" presName="conn2-1" presStyleLbl="parChTrans1D4" presStyleIdx="1" presStyleCnt="2"/>
      <dgm:spPr/>
      <dgm:t>
        <a:bodyPr/>
        <a:lstStyle/>
        <a:p>
          <a:endParaRPr lang="en-US"/>
        </a:p>
      </dgm:t>
    </dgm:pt>
    <dgm:pt modelId="{F654526E-E219-4376-8844-040841813AAA}" type="pres">
      <dgm:prSet presAssocID="{0FB3084E-356E-441C-A190-8539CBA87EC7}" presName="connTx" presStyleLbl="parChTrans1D4" presStyleIdx="1" presStyleCnt="2"/>
      <dgm:spPr/>
      <dgm:t>
        <a:bodyPr/>
        <a:lstStyle/>
        <a:p>
          <a:endParaRPr lang="en-US"/>
        </a:p>
      </dgm:t>
    </dgm:pt>
    <dgm:pt modelId="{BEF40941-F13E-4A7C-8874-D9DC4C411258}" type="pres">
      <dgm:prSet presAssocID="{99BB60A0-5C2C-40F3-8D4C-ACD92868AF79}" presName="root2" presStyleCnt="0"/>
      <dgm:spPr/>
    </dgm:pt>
    <dgm:pt modelId="{81904F18-16A5-4C6D-B18D-43F63430AAFE}" type="pres">
      <dgm:prSet presAssocID="{99BB60A0-5C2C-40F3-8D4C-ACD92868AF79}" presName="LevelTwoTextNode" presStyleLbl="node4" presStyleIdx="1" presStyleCnt="2" custScaleX="117277" custScaleY="209672" custLinFactNeighborX="578" custLinFactNeighborY="25067">
        <dgm:presLayoutVars>
          <dgm:chPref val="3"/>
        </dgm:presLayoutVars>
      </dgm:prSet>
      <dgm:spPr/>
      <dgm:t>
        <a:bodyPr/>
        <a:lstStyle/>
        <a:p>
          <a:endParaRPr lang="en-US"/>
        </a:p>
      </dgm:t>
    </dgm:pt>
    <dgm:pt modelId="{DAEFBBED-B065-4C74-8685-954596FDB146}" type="pres">
      <dgm:prSet presAssocID="{99BB60A0-5C2C-40F3-8D4C-ACD92868AF79}" presName="level3hierChild" presStyleCnt="0"/>
      <dgm:spPr/>
    </dgm:pt>
  </dgm:ptLst>
  <dgm:cxnLst>
    <dgm:cxn modelId="{0F3F2549-3845-4AB3-9D4B-A4BB920DB85C}" srcId="{3D71D140-F339-42B2-B334-709719AAE05D}" destId="{95EA884E-0CE3-4848-90D9-6945C450822B}" srcOrd="0" destOrd="0" parTransId="{505F5253-ED80-4CB6-BCE2-761312EF005B}" sibTransId="{80DD9832-ABEA-4516-9E8D-2C016739297A}"/>
    <dgm:cxn modelId="{33BF7893-E916-4300-ABAB-E73A90B4E153}" type="presOf" srcId="{430E0C71-BF11-4A6B-AE13-622C50CDC00E}" destId="{3743C911-C0D3-46C1-ADCD-C0C6BC8BDAFB}" srcOrd="1" destOrd="0" presId="urn:microsoft.com/office/officeart/2005/8/layout/hierarchy2"/>
    <dgm:cxn modelId="{6DB24FC4-B71D-46A1-9AC2-E65BDCCF91F9}" srcId="{3D71D140-F339-42B2-B334-709719AAE05D}" destId="{99BB60A0-5C2C-40F3-8D4C-ACD92868AF79}" srcOrd="1" destOrd="0" parTransId="{0FB3084E-356E-441C-A190-8539CBA87EC7}" sibTransId="{D72ADDCC-CB64-4967-A9DF-83F8B4AAE6B8}"/>
    <dgm:cxn modelId="{7EDB37A3-DFC3-4361-9BC8-DF3E9394BFAC}" type="presOf" srcId="{EA581637-15FE-4636-9345-F10760E53CC7}" destId="{996B361C-CF80-4250-B895-4FE2FCFB6CBA}" srcOrd="0" destOrd="0" presId="urn:microsoft.com/office/officeart/2005/8/layout/hierarchy2"/>
    <dgm:cxn modelId="{E5A6A0F9-0FC9-468B-A21B-355620401932}" type="presOf" srcId="{505F5253-ED80-4CB6-BCE2-761312EF005B}" destId="{3531D569-F6BF-4800-84FF-4754123DCF4F}" srcOrd="1" destOrd="0" presId="urn:microsoft.com/office/officeart/2005/8/layout/hierarchy2"/>
    <dgm:cxn modelId="{844D7B65-10E4-43F4-AB02-06503C4E7449}" type="presOf" srcId="{430E0C71-BF11-4A6B-AE13-622C50CDC00E}" destId="{CB9B2BD5-8E52-4998-B10E-737C2E6983B3}" srcOrd="0" destOrd="0" presId="urn:microsoft.com/office/officeart/2005/8/layout/hierarchy2"/>
    <dgm:cxn modelId="{DEDAF4C7-218A-42DB-9509-EDFA746AAE87}" type="presOf" srcId="{3D71D140-F339-42B2-B334-709719AAE05D}" destId="{D7B7FA12-BBE3-45A2-AB4B-01073ED93215}" srcOrd="0" destOrd="0" presId="urn:microsoft.com/office/officeart/2005/8/layout/hierarchy2"/>
    <dgm:cxn modelId="{D805AD84-21E1-48C1-872A-210EFD901D0D}" type="presOf" srcId="{0FB3084E-356E-441C-A190-8539CBA87EC7}" destId="{F654526E-E219-4376-8844-040841813AAA}" srcOrd="1" destOrd="0" presId="urn:microsoft.com/office/officeart/2005/8/layout/hierarchy2"/>
    <dgm:cxn modelId="{C6F465E0-FA86-4CCB-9635-1A612F5E606A}" srcId="{78E8C794-7B0E-4292-B230-22DDC2CC5398}" destId="{EA581637-15FE-4636-9345-F10760E53CC7}" srcOrd="0" destOrd="0" parTransId="{9306D1EA-33A0-4833-A271-DE3AA4FC1CE3}" sibTransId="{8F309358-4847-4F1D-BCA9-B09BF986122F}"/>
    <dgm:cxn modelId="{B613F9B1-5615-44E4-9EBA-C109CE2B56DD}" type="presOf" srcId="{D647E43D-70A2-4AEA-904C-33C0A804B9AA}" destId="{51FC364E-2FD3-442F-86D8-886CA58D364F}" srcOrd="1" destOrd="0" presId="urn:microsoft.com/office/officeart/2005/8/layout/hierarchy2"/>
    <dgm:cxn modelId="{22F1FBAF-65ED-45BE-8BBB-F1553F5DB704}" type="presOf" srcId="{78E8C794-7B0E-4292-B230-22DDC2CC5398}" destId="{B5B3FF32-C6FB-4397-AD54-6DECF178EA4C}" srcOrd="0" destOrd="0" presId="urn:microsoft.com/office/officeart/2005/8/layout/hierarchy2"/>
    <dgm:cxn modelId="{EBB4FB0A-DC46-4C1B-AA29-F4DC1F151174}" type="presOf" srcId="{95EA884E-0CE3-4848-90D9-6945C450822B}" destId="{9436D72C-9B11-427C-86D1-92079B4F2C2D}" srcOrd="0" destOrd="0" presId="urn:microsoft.com/office/officeart/2005/8/layout/hierarchy2"/>
    <dgm:cxn modelId="{EDD55FE5-8C80-450E-A36B-0931AFCEBBE1}" srcId="{EA581637-15FE-4636-9345-F10760E53CC7}" destId="{F84383C8-362D-47D0-9244-CADE84859AE0}" srcOrd="0" destOrd="0" parTransId="{D647E43D-70A2-4AEA-904C-33C0A804B9AA}" sibTransId="{A0DB9488-19F3-4A47-B78C-BEB25404731E}"/>
    <dgm:cxn modelId="{8F83AAD7-9C0A-49B6-AFE5-59791E39A1E3}" type="presOf" srcId="{505F5253-ED80-4CB6-BCE2-761312EF005B}" destId="{E9E9DD33-BF68-40D4-A175-417F5BFDC30D}" srcOrd="0" destOrd="0" presId="urn:microsoft.com/office/officeart/2005/8/layout/hierarchy2"/>
    <dgm:cxn modelId="{27A81F24-734B-4E88-867A-1024C3884D81}" type="presOf" srcId="{D647E43D-70A2-4AEA-904C-33C0A804B9AA}" destId="{13A85B0C-899C-4350-938D-F897033BA889}" srcOrd="0" destOrd="0" presId="urn:microsoft.com/office/officeart/2005/8/layout/hierarchy2"/>
    <dgm:cxn modelId="{E6986AE9-7767-4D79-853F-C7BCBDC6F7DF}" type="presOf" srcId="{99BB60A0-5C2C-40F3-8D4C-ACD92868AF79}" destId="{81904F18-16A5-4C6D-B18D-43F63430AAFE}" srcOrd="0" destOrd="0" presId="urn:microsoft.com/office/officeart/2005/8/layout/hierarchy2"/>
    <dgm:cxn modelId="{3E3C462E-1AC9-4238-AE3C-E33643D3B064}" srcId="{F84383C8-362D-47D0-9244-CADE84859AE0}" destId="{3D71D140-F339-42B2-B334-709719AAE05D}" srcOrd="0" destOrd="0" parTransId="{430E0C71-BF11-4A6B-AE13-622C50CDC00E}" sibTransId="{E87B74E8-3EF5-49EC-A1E4-BEB1CB186813}"/>
    <dgm:cxn modelId="{A3A285BB-E173-4226-BA30-7D8DF410B904}" type="presOf" srcId="{0FB3084E-356E-441C-A190-8539CBA87EC7}" destId="{1BA3E019-617D-4F97-A1CD-7BE020FBB7CB}" srcOrd="0" destOrd="0" presId="urn:microsoft.com/office/officeart/2005/8/layout/hierarchy2"/>
    <dgm:cxn modelId="{9F4CD712-6D15-472F-AED2-F73E396A368E}" type="presOf" srcId="{F84383C8-362D-47D0-9244-CADE84859AE0}" destId="{09242C50-BA90-4CB9-BBE7-A5D117EE0D79}" srcOrd="0" destOrd="0" presId="urn:microsoft.com/office/officeart/2005/8/layout/hierarchy2"/>
    <dgm:cxn modelId="{F9DCC56D-E6B9-45EA-8476-DFAC58CD1BD1}" type="presParOf" srcId="{B5B3FF32-C6FB-4397-AD54-6DECF178EA4C}" destId="{A290C6A2-5987-4375-814B-3C5CC41DD5DE}" srcOrd="0" destOrd="0" presId="urn:microsoft.com/office/officeart/2005/8/layout/hierarchy2"/>
    <dgm:cxn modelId="{205FDE5E-94AA-4C79-B1E6-FA9BEC9730F3}" type="presParOf" srcId="{A290C6A2-5987-4375-814B-3C5CC41DD5DE}" destId="{996B361C-CF80-4250-B895-4FE2FCFB6CBA}" srcOrd="0" destOrd="0" presId="urn:microsoft.com/office/officeart/2005/8/layout/hierarchy2"/>
    <dgm:cxn modelId="{0102E866-0701-48D4-B9A3-4DED943557A4}" type="presParOf" srcId="{A290C6A2-5987-4375-814B-3C5CC41DD5DE}" destId="{E8A53799-C5A5-4780-9B7C-B6EE9729CCA8}" srcOrd="1" destOrd="0" presId="urn:microsoft.com/office/officeart/2005/8/layout/hierarchy2"/>
    <dgm:cxn modelId="{0FDEEE18-3A8D-427A-ACCA-9253741D674E}" type="presParOf" srcId="{E8A53799-C5A5-4780-9B7C-B6EE9729CCA8}" destId="{13A85B0C-899C-4350-938D-F897033BA889}" srcOrd="0" destOrd="0" presId="urn:microsoft.com/office/officeart/2005/8/layout/hierarchy2"/>
    <dgm:cxn modelId="{5E98CA54-3B81-40E0-8FAB-70B5140EF05D}" type="presParOf" srcId="{13A85B0C-899C-4350-938D-F897033BA889}" destId="{51FC364E-2FD3-442F-86D8-886CA58D364F}" srcOrd="0" destOrd="0" presId="urn:microsoft.com/office/officeart/2005/8/layout/hierarchy2"/>
    <dgm:cxn modelId="{1153D761-543A-46CB-BAD1-53D4F16F9376}" type="presParOf" srcId="{E8A53799-C5A5-4780-9B7C-B6EE9729CCA8}" destId="{4B08C0AB-3651-4A5A-B135-1CCCE7B3C1DC}" srcOrd="1" destOrd="0" presId="urn:microsoft.com/office/officeart/2005/8/layout/hierarchy2"/>
    <dgm:cxn modelId="{E0ABDB84-4530-4746-B5E9-BCDFBCB3087C}" type="presParOf" srcId="{4B08C0AB-3651-4A5A-B135-1CCCE7B3C1DC}" destId="{09242C50-BA90-4CB9-BBE7-A5D117EE0D79}" srcOrd="0" destOrd="0" presId="urn:microsoft.com/office/officeart/2005/8/layout/hierarchy2"/>
    <dgm:cxn modelId="{586AD44F-F81C-4A18-BE1D-6E75CF2D827A}" type="presParOf" srcId="{4B08C0AB-3651-4A5A-B135-1CCCE7B3C1DC}" destId="{CF1A3B7A-D7DA-41A6-835B-8D55FCFE7655}" srcOrd="1" destOrd="0" presId="urn:microsoft.com/office/officeart/2005/8/layout/hierarchy2"/>
    <dgm:cxn modelId="{63078D0A-C227-4476-9F00-387134F9A71B}" type="presParOf" srcId="{CF1A3B7A-D7DA-41A6-835B-8D55FCFE7655}" destId="{CB9B2BD5-8E52-4998-B10E-737C2E6983B3}" srcOrd="0" destOrd="0" presId="urn:microsoft.com/office/officeart/2005/8/layout/hierarchy2"/>
    <dgm:cxn modelId="{E9E1DFA2-57FA-4422-BF9E-9954C1AAE90E}" type="presParOf" srcId="{CB9B2BD5-8E52-4998-B10E-737C2E6983B3}" destId="{3743C911-C0D3-46C1-ADCD-C0C6BC8BDAFB}" srcOrd="0" destOrd="0" presId="urn:microsoft.com/office/officeart/2005/8/layout/hierarchy2"/>
    <dgm:cxn modelId="{24F97CA9-673C-476C-B434-59B3011B722B}" type="presParOf" srcId="{CF1A3B7A-D7DA-41A6-835B-8D55FCFE7655}" destId="{3294007D-003A-40FB-AE60-F3D9C7B80E8E}" srcOrd="1" destOrd="0" presId="urn:microsoft.com/office/officeart/2005/8/layout/hierarchy2"/>
    <dgm:cxn modelId="{C5ABB12C-24AA-456F-B2B4-F21738C80026}" type="presParOf" srcId="{3294007D-003A-40FB-AE60-F3D9C7B80E8E}" destId="{D7B7FA12-BBE3-45A2-AB4B-01073ED93215}" srcOrd="0" destOrd="0" presId="urn:microsoft.com/office/officeart/2005/8/layout/hierarchy2"/>
    <dgm:cxn modelId="{5FC7BED3-6CB5-4666-84D9-3FAF387C22E0}" type="presParOf" srcId="{3294007D-003A-40FB-AE60-F3D9C7B80E8E}" destId="{42D269F4-36BB-41DC-AC50-B66E095BEEF3}" srcOrd="1" destOrd="0" presId="urn:microsoft.com/office/officeart/2005/8/layout/hierarchy2"/>
    <dgm:cxn modelId="{12FA42D0-1253-42A4-AF05-D2FD0095B7E2}" type="presParOf" srcId="{42D269F4-36BB-41DC-AC50-B66E095BEEF3}" destId="{E9E9DD33-BF68-40D4-A175-417F5BFDC30D}" srcOrd="0" destOrd="0" presId="urn:microsoft.com/office/officeart/2005/8/layout/hierarchy2"/>
    <dgm:cxn modelId="{2348F44E-B19E-4C83-A6F3-2405B9EE6775}" type="presParOf" srcId="{E9E9DD33-BF68-40D4-A175-417F5BFDC30D}" destId="{3531D569-F6BF-4800-84FF-4754123DCF4F}" srcOrd="0" destOrd="0" presId="urn:microsoft.com/office/officeart/2005/8/layout/hierarchy2"/>
    <dgm:cxn modelId="{C0CE3B8E-1D74-4420-890B-0E0CFBFA02C4}" type="presParOf" srcId="{42D269F4-36BB-41DC-AC50-B66E095BEEF3}" destId="{C7C3E68A-5997-4C54-BEA5-C91868694109}" srcOrd="1" destOrd="0" presId="urn:microsoft.com/office/officeart/2005/8/layout/hierarchy2"/>
    <dgm:cxn modelId="{383A4368-7E8B-43B2-A880-334B3061C1D4}" type="presParOf" srcId="{C7C3E68A-5997-4C54-BEA5-C91868694109}" destId="{9436D72C-9B11-427C-86D1-92079B4F2C2D}" srcOrd="0" destOrd="0" presId="urn:microsoft.com/office/officeart/2005/8/layout/hierarchy2"/>
    <dgm:cxn modelId="{33C2B3FD-5633-43F0-9127-DEBF1C5692FE}" type="presParOf" srcId="{C7C3E68A-5997-4C54-BEA5-C91868694109}" destId="{39C63CBB-4E6D-4E29-A153-12D037F0BBED}" srcOrd="1" destOrd="0" presId="urn:microsoft.com/office/officeart/2005/8/layout/hierarchy2"/>
    <dgm:cxn modelId="{8BB287AC-6131-4073-B44D-2DC7106CD62C}" type="presParOf" srcId="{42D269F4-36BB-41DC-AC50-B66E095BEEF3}" destId="{1BA3E019-617D-4F97-A1CD-7BE020FBB7CB}" srcOrd="2" destOrd="0" presId="urn:microsoft.com/office/officeart/2005/8/layout/hierarchy2"/>
    <dgm:cxn modelId="{7C30A62A-541B-4CB8-917F-CECBC9B207A3}" type="presParOf" srcId="{1BA3E019-617D-4F97-A1CD-7BE020FBB7CB}" destId="{F654526E-E219-4376-8844-040841813AAA}" srcOrd="0" destOrd="0" presId="urn:microsoft.com/office/officeart/2005/8/layout/hierarchy2"/>
    <dgm:cxn modelId="{5CF65C85-447D-4239-85BC-714F3A81EE46}" type="presParOf" srcId="{42D269F4-36BB-41DC-AC50-B66E095BEEF3}" destId="{BEF40941-F13E-4A7C-8874-D9DC4C411258}" srcOrd="3" destOrd="0" presId="urn:microsoft.com/office/officeart/2005/8/layout/hierarchy2"/>
    <dgm:cxn modelId="{F1D0B8F3-DA7E-4B1A-86B2-DF52556D4553}" type="presParOf" srcId="{BEF40941-F13E-4A7C-8874-D9DC4C411258}" destId="{81904F18-16A5-4C6D-B18D-43F63430AAFE}" srcOrd="0" destOrd="0" presId="urn:microsoft.com/office/officeart/2005/8/layout/hierarchy2"/>
    <dgm:cxn modelId="{15428C1B-C4B4-4321-B305-54FF47FF0F02}" type="presParOf" srcId="{BEF40941-F13E-4A7C-8874-D9DC4C411258}" destId="{DAEFBBED-B065-4C74-8685-954596FDB14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B361C-CF80-4250-B895-4FE2FCFB6CBA}">
      <dsp:nvSpPr>
        <dsp:cNvPr id="0" name=""/>
        <dsp:cNvSpPr/>
      </dsp:nvSpPr>
      <dsp:spPr>
        <a:xfrm>
          <a:off x="7994" y="2229561"/>
          <a:ext cx="1740172" cy="1228754"/>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solidFill>
                <a:srgbClr val="FFFF00"/>
              </a:solidFill>
              <a:latin typeface="Verdana" panose="020B0604030504040204" pitchFamily="34" charset="0"/>
              <a:ea typeface="Verdana" panose="020B0604030504040204" pitchFamily="34" charset="0"/>
            </a:rPr>
            <a:t>Staff/</a:t>
          </a:r>
        </a:p>
        <a:p>
          <a:pPr lvl="0" algn="ctr" defTabSz="889000">
            <a:lnSpc>
              <a:spcPct val="90000"/>
            </a:lnSpc>
            <a:spcBef>
              <a:spcPct val="0"/>
            </a:spcBef>
            <a:spcAft>
              <a:spcPct val="35000"/>
            </a:spcAft>
          </a:pPr>
          <a:r>
            <a:rPr lang="en-US" sz="2000" b="1" kern="1200" dirty="0">
              <a:solidFill>
                <a:srgbClr val="FFFF00"/>
              </a:solidFill>
              <a:latin typeface="Verdana" panose="020B0604030504040204" pitchFamily="34" charset="0"/>
              <a:ea typeface="Verdana" panose="020B0604030504040204" pitchFamily="34" charset="0"/>
            </a:rPr>
            <a:t>volunteer</a:t>
          </a:r>
          <a:endParaRPr lang="en-GB" sz="2000" b="1" kern="1200" dirty="0">
            <a:solidFill>
              <a:srgbClr val="FFFF00"/>
            </a:solidFill>
            <a:latin typeface="Verdana" panose="020B0604030504040204" pitchFamily="34" charset="0"/>
            <a:ea typeface="Verdana" panose="020B0604030504040204" pitchFamily="34" charset="0"/>
          </a:endParaRPr>
        </a:p>
      </dsp:txBody>
      <dsp:txXfrm>
        <a:off x="43983" y="2265550"/>
        <a:ext cx="1668194" cy="1156776"/>
      </dsp:txXfrm>
    </dsp:sp>
    <dsp:sp modelId="{13A85B0C-899C-4350-938D-F897033BA889}">
      <dsp:nvSpPr>
        <dsp:cNvPr id="0" name=""/>
        <dsp:cNvSpPr/>
      </dsp:nvSpPr>
      <dsp:spPr>
        <a:xfrm>
          <a:off x="1748167" y="2832304"/>
          <a:ext cx="612634" cy="23268"/>
        </a:xfrm>
        <a:custGeom>
          <a:avLst/>
          <a:gdLst/>
          <a:ahLst/>
          <a:cxnLst/>
          <a:rect l="0" t="0" r="0" b="0"/>
          <a:pathLst>
            <a:path>
              <a:moveTo>
                <a:pt x="0" y="11634"/>
              </a:moveTo>
              <a:lnTo>
                <a:pt x="612634" y="11634"/>
              </a:lnTo>
            </a:path>
          </a:pathLst>
        </a:custGeom>
        <a:noFill/>
        <a:ln w="28575" cap="flat" cmpd="sng" algn="ctr">
          <a:solidFill>
            <a:schemeClr val="bg1"/>
          </a:solidFill>
          <a:prstDash val="solid"/>
          <a:miter lim="800000"/>
          <a:headEnd type="none" w="med" len="med"/>
          <a:tailEnd type="triangle" w="med" len="med"/>
        </a:ln>
        <a:effectLst/>
      </dsp:spPr>
      <dsp:style>
        <a:lnRef idx="1">
          <a:schemeClr val="dk1"/>
        </a:lnRef>
        <a:fillRef idx="0">
          <a:schemeClr val="dk1"/>
        </a:fillRef>
        <a:effectRef idx="0">
          <a:schemeClr val="dk1"/>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2039169" y="2828623"/>
        <a:ext cx="30631" cy="30631"/>
      </dsp:txXfrm>
    </dsp:sp>
    <dsp:sp modelId="{09242C50-BA90-4CB9-BBE7-A5D117EE0D79}">
      <dsp:nvSpPr>
        <dsp:cNvPr id="0" name=""/>
        <dsp:cNvSpPr/>
      </dsp:nvSpPr>
      <dsp:spPr>
        <a:xfrm>
          <a:off x="2360802" y="1951930"/>
          <a:ext cx="2586385" cy="1784016"/>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b="1" kern="1200" dirty="0">
              <a:solidFill>
                <a:srgbClr val="FFFF00"/>
              </a:solidFill>
              <a:latin typeface="Verdana" panose="020B0604030504040204" pitchFamily="34" charset="0"/>
              <a:ea typeface="Verdana" panose="020B0604030504040204" pitchFamily="34" charset="0"/>
            </a:rPr>
            <a:t>Minister  </a:t>
          </a:r>
        </a:p>
      </dsp:txBody>
      <dsp:txXfrm>
        <a:off x="2413054" y="2004182"/>
        <a:ext cx="2481881" cy="1679512"/>
      </dsp:txXfrm>
    </dsp:sp>
    <dsp:sp modelId="{CB9B2BD5-8E52-4998-B10E-737C2E6983B3}">
      <dsp:nvSpPr>
        <dsp:cNvPr id="0" name=""/>
        <dsp:cNvSpPr/>
      </dsp:nvSpPr>
      <dsp:spPr>
        <a:xfrm rot="21440462">
          <a:off x="4946884" y="2819213"/>
          <a:ext cx="564391" cy="23268"/>
        </a:xfrm>
        <a:custGeom>
          <a:avLst/>
          <a:gdLst/>
          <a:ahLst/>
          <a:cxnLst/>
          <a:rect l="0" t="0" r="0" b="0"/>
          <a:pathLst>
            <a:path>
              <a:moveTo>
                <a:pt x="0" y="11634"/>
              </a:moveTo>
              <a:lnTo>
                <a:pt x="564391" y="11634"/>
              </a:lnTo>
            </a:path>
          </a:pathLst>
        </a:custGeom>
        <a:noFill/>
        <a:ln w="28575" cap="flat" cmpd="sng" algn="ctr">
          <a:solidFill>
            <a:schemeClr val="bg1"/>
          </a:solidFill>
          <a:prstDash val="solid"/>
          <a:miter lim="800000"/>
          <a:headEnd type="none" w="med" len="med"/>
          <a:tailEnd type="triangl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5214970" y="2816737"/>
        <a:ext cx="28219" cy="28219"/>
      </dsp:txXfrm>
    </dsp:sp>
    <dsp:sp modelId="{D7B7FA12-BBE3-45A2-AB4B-01073ED93215}">
      <dsp:nvSpPr>
        <dsp:cNvPr id="0" name=""/>
        <dsp:cNvSpPr/>
      </dsp:nvSpPr>
      <dsp:spPr>
        <a:xfrm>
          <a:off x="5510971" y="1816896"/>
          <a:ext cx="2062614" cy="2001720"/>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b="1" kern="1200" dirty="0">
              <a:solidFill>
                <a:srgbClr val="FFFF00"/>
              </a:solidFill>
              <a:latin typeface="Verdana" panose="020B0604030504040204" pitchFamily="34" charset="0"/>
              <a:ea typeface="Verdana" panose="020B0604030504040204" pitchFamily="34" charset="0"/>
            </a:rPr>
            <a:t>Taking Care Office</a:t>
          </a:r>
        </a:p>
      </dsp:txBody>
      <dsp:txXfrm>
        <a:off x="5569599" y="1875524"/>
        <a:ext cx="1945358" cy="1884464"/>
      </dsp:txXfrm>
    </dsp:sp>
    <dsp:sp modelId="{E9E9DD33-BF68-40D4-A175-417F5BFDC30D}">
      <dsp:nvSpPr>
        <dsp:cNvPr id="0" name=""/>
        <dsp:cNvSpPr/>
      </dsp:nvSpPr>
      <dsp:spPr>
        <a:xfrm rot="18379987">
          <a:off x="7371294" y="2406231"/>
          <a:ext cx="992793" cy="23268"/>
        </a:xfrm>
        <a:custGeom>
          <a:avLst/>
          <a:gdLst/>
          <a:ahLst/>
          <a:cxnLst/>
          <a:rect l="0" t="0" r="0" b="0"/>
          <a:pathLst>
            <a:path>
              <a:moveTo>
                <a:pt x="0" y="11634"/>
              </a:moveTo>
              <a:lnTo>
                <a:pt x="992793" y="11634"/>
              </a:lnTo>
            </a:path>
          </a:pathLst>
        </a:custGeom>
        <a:noFill/>
        <a:ln w="28575" cap="flat" cmpd="sng" algn="ctr">
          <a:solidFill>
            <a:schemeClr val="bg1"/>
          </a:solidFill>
          <a:prstDash val="solid"/>
          <a:miter lim="800000"/>
          <a:headEnd type="none" w="med" len="med"/>
          <a:tailEnd type="triangl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7842871" y="2393046"/>
        <a:ext cx="49639" cy="49639"/>
      </dsp:txXfrm>
    </dsp:sp>
    <dsp:sp modelId="{9436D72C-9B11-427C-86D1-92079B4F2C2D}">
      <dsp:nvSpPr>
        <dsp:cNvPr id="0" name=""/>
        <dsp:cNvSpPr/>
      </dsp:nvSpPr>
      <dsp:spPr>
        <a:xfrm>
          <a:off x="8161795" y="1402704"/>
          <a:ext cx="1656882" cy="1230541"/>
        </a:xfrm>
        <a:prstGeom prst="roundRect">
          <a:avLst>
            <a:gd name="adj" fmla="val 1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b="1" kern="1200" dirty="0">
              <a:solidFill>
                <a:srgbClr val="FFFF00"/>
              </a:solidFill>
              <a:latin typeface="Verdana" panose="020B0604030504040204" pitchFamily="34" charset="0"/>
              <a:ea typeface="Verdana" panose="020B0604030504040204" pitchFamily="34" charset="0"/>
            </a:rPr>
            <a:t>PSNI</a:t>
          </a:r>
        </a:p>
      </dsp:txBody>
      <dsp:txXfrm>
        <a:off x="8197836" y="1438745"/>
        <a:ext cx="1584800" cy="1158459"/>
      </dsp:txXfrm>
    </dsp:sp>
    <dsp:sp modelId="{1BA3E019-617D-4F97-A1CD-7BE020FBB7CB}">
      <dsp:nvSpPr>
        <dsp:cNvPr id="0" name=""/>
        <dsp:cNvSpPr/>
      </dsp:nvSpPr>
      <dsp:spPr>
        <a:xfrm rot="3354573">
          <a:off x="7339839" y="3246575"/>
          <a:ext cx="1063698" cy="23268"/>
        </a:xfrm>
        <a:custGeom>
          <a:avLst/>
          <a:gdLst/>
          <a:ahLst/>
          <a:cxnLst/>
          <a:rect l="0" t="0" r="0" b="0"/>
          <a:pathLst>
            <a:path>
              <a:moveTo>
                <a:pt x="0" y="11634"/>
              </a:moveTo>
              <a:lnTo>
                <a:pt x="1063698" y="11634"/>
              </a:lnTo>
            </a:path>
          </a:pathLst>
        </a:custGeom>
        <a:noFill/>
        <a:ln w="28575" cap="flat" cmpd="sng" algn="ctr">
          <a:solidFill>
            <a:schemeClr val="bg1"/>
          </a:solidFill>
          <a:prstDash val="solid"/>
          <a:miter lim="800000"/>
          <a:headEnd type="none" w="med" len="med"/>
          <a:tailEnd type="triangle"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7845096" y="3231616"/>
        <a:ext cx="53184" cy="53184"/>
      </dsp:txXfrm>
    </dsp:sp>
    <dsp:sp modelId="{81904F18-16A5-4C6D-B18D-43F63430AAFE}">
      <dsp:nvSpPr>
        <dsp:cNvPr id="0" name=""/>
        <dsp:cNvSpPr/>
      </dsp:nvSpPr>
      <dsp:spPr>
        <a:xfrm>
          <a:off x="8169790" y="2927843"/>
          <a:ext cx="1724585" cy="1541637"/>
        </a:xfrm>
        <a:prstGeom prst="roundRect">
          <a:avLst>
            <a:gd name="adj" fmla="val 1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b="1" kern="1200" dirty="0">
              <a:solidFill>
                <a:srgbClr val="FFFF00"/>
              </a:solidFill>
              <a:latin typeface="Verdana" panose="020B0604030504040204" pitchFamily="34" charset="0"/>
              <a:ea typeface="Verdana" panose="020B0604030504040204" pitchFamily="34" charset="0"/>
            </a:rPr>
            <a:t>Social Services</a:t>
          </a:r>
        </a:p>
      </dsp:txBody>
      <dsp:txXfrm>
        <a:off x="8214943" y="2972996"/>
        <a:ext cx="1634279" cy="145133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01E87552-2B5C-49CB-9360-150B87E1D1C3}" type="datetimeFigureOut">
              <a:rPr lang="en-GB" smtClean="0"/>
              <a:t>25/04/2023</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C0483196-0C3F-456B-A779-24E92BDBCF71}" type="slidenum">
              <a:rPr lang="en-GB" smtClean="0"/>
              <a:t>‹#›</a:t>
            </a:fld>
            <a:endParaRPr lang="en-GB"/>
          </a:p>
        </p:txBody>
      </p:sp>
    </p:spTree>
    <p:extLst>
      <p:ext uri="{BB962C8B-B14F-4D97-AF65-F5344CB8AC3E}">
        <p14:creationId xmlns:p14="http://schemas.microsoft.com/office/powerpoint/2010/main" val="2731340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D179C79-A1E5-4BC9-9C4B-8EBD833042C8}" type="datetimeFigureOut">
              <a:rPr lang="en-GB" smtClean="0"/>
              <a:t>25/04/2023</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D7297D3-A54A-45C8-AFC9-7C13AF487A51}" type="slidenum">
              <a:rPr lang="en-GB" smtClean="0"/>
              <a:t>‹#›</a:t>
            </a:fld>
            <a:endParaRPr lang="en-GB"/>
          </a:p>
        </p:txBody>
      </p:sp>
    </p:spTree>
    <p:extLst>
      <p:ext uri="{BB962C8B-B14F-4D97-AF65-F5344CB8AC3E}">
        <p14:creationId xmlns:p14="http://schemas.microsoft.com/office/powerpoint/2010/main" val="1164085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1</a:t>
            </a:fld>
            <a:endParaRPr lang="en-GB"/>
          </a:p>
        </p:txBody>
      </p:sp>
    </p:spTree>
    <p:extLst>
      <p:ext uri="{BB962C8B-B14F-4D97-AF65-F5344CB8AC3E}">
        <p14:creationId xmlns:p14="http://schemas.microsoft.com/office/powerpoint/2010/main" val="4268199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This is not as clear cut as Children’s legislation and the capacity and</a:t>
            </a:r>
            <a:r>
              <a:rPr lang="en-IE" baseline="0" dirty="0" smtClean="0"/>
              <a:t> consent of Adults are key considerations.  </a:t>
            </a:r>
            <a:endParaRPr lang="en-IE" dirty="0" smtClean="0"/>
          </a:p>
          <a:p>
            <a:endParaRPr lang="en-IE" dirty="0" smtClean="0"/>
          </a:p>
          <a:p>
            <a:r>
              <a:rPr lang="en-IE" dirty="0" smtClean="0"/>
              <a:t>See legislation on next slide</a:t>
            </a:r>
          </a:p>
          <a:p>
            <a:endParaRPr lang="en-GB" dirty="0"/>
          </a:p>
        </p:txBody>
      </p:sp>
      <p:sp>
        <p:nvSpPr>
          <p:cNvPr id="4" name="Slide Number Placeholder 3"/>
          <p:cNvSpPr>
            <a:spLocks noGrp="1"/>
          </p:cNvSpPr>
          <p:nvPr>
            <p:ph type="sldNum" sz="quarter" idx="10"/>
          </p:nvPr>
        </p:nvSpPr>
        <p:spPr/>
        <p:txBody>
          <a:bodyPr/>
          <a:lstStyle/>
          <a:p>
            <a:fld id="{3D7297D3-A54A-45C8-AFC9-7C13AF487A51}" type="slidenum">
              <a:rPr lang="en-GB" smtClean="0"/>
              <a:t>10</a:t>
            </a:fld>
            <a:endParaRPr lang="en-GB"/>
          </a:p>
        </p:txBody>
      </p:sp>
    </p:spTree>
    <p:extLst>
      <p:ext uri="{BB962C8B-B14F-4D97-AF65-F5344CB8AC3E}">
        <p14:creationId xmlns:p14="http://schemas.microsoft.com/office/powerpoint/2010/main" val="1699939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11</a:t>
            </a:fld>
            <a:endParaRPr lang="en-GB"/>
          </a:p>
        </p:txBody>
      </p:sp>
    </p:spTree>
    <p:extLst>
      <p:ext uri="{BB962C8B-B14F-4D97-AF65-F5344CB8AC3E}">
        <p14:creationId xmlns:p14="http://schemas.microsoft.com/office/powerpoint/2010/main" val="1531257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12</a:t>
            </a:fld>
            <a:endParaRPr lang="en-GB"/>
          </a:p>
        </p:txBody>
      </p:sp>
    </p:spTree>
    <p:extLst>
      <p:ext uri="{BB962C8B-B14F-4D97-AF65-F5344CB8AC3E}">
        <p14:creationId xmlns:p14="http://schemas.microsoft.com/office/powerpoint/2010/main" val="2144373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1" i="0" u="none" strike="noStrike" kern="1200" baseline="0" dirty="0" smtClean="0">
                <a:solidFill>
                  <a:schemeClr val="tx1"/>
                </a:solidFill>
                <a:latin typeface="+mn-lt"/>
                <a:ea typeface="+mn-ea"/>
                <a:cs typeface="+mn-cs"/>
              </a:rPr>
              <a:t>Regional Policy</a:t>
            </a:r>
          </a:p>
          <a:p>
            <a:r>
              <a:rPr lang="en-IE" sz="1200" b="0" i="0" u="none" strike="noStrike" kern="1200" baseline="0" dirty="0" smtClean="0">
                <a:solidFill>
                  <a:schemeClr val="tx1"/>
                </a:solidFill>
                <a:latin typeface="+mn-lt"/>
                <a:ea typeface="+mn-ea"/>
                <a:cs typeface="+mn-cs"/>
              </a:rPr>
              <a:t>In 2014, the HSE produced the national policy and procedures ‘Safeguarding Vulnerable Persons at Risk of Abuse’.</a:t>
            </a:r>
          </a:p>
          <a:p>
            <a:r>
              <a:rPr lang="en-IE" sz="1200" b="0" i="0" u="none" strike="noStrike" kern="1200" baseline="0" dirty="0" smtClean="0">
                <a:solidFill>
                  <a:schemeClr val="tx1"/>
                </a:solidFill>
                <a:latin typeface="+mn-lt"/>
                <a:ea typeface="+mn-ea"/>
                <a:cs typeface="+mn-cs"/>
              </a:rPr>
              <a:t>This policy states:</a:t>
            </a:r>
          </a:p>
          <a:p>
            <a:r>
              <a:rPr lang="en-IE" sz="1200" b="0" i="1" u="none" strike="noStrike" kern="1200" baseline="0" dirty="0" smtClean="0">
                <a:solidFill>
                  <a:schemeClr val="tx1"/>
                </a:solidFill>
                <a:latin typeface="+mn-lt"/>
                <a:ea typeface="+mn-ea"/>
                <a:cs typeface="+mn-cs"/>
              </a:rPr>
              <a:t>The Social Care Division is committed to the safeguarding of vulnerable persons from abuse. It acknowledges that all adults have the right to be safe and to live a life free from abuse. All persons are</a:t>
            </a:r>
          </a:p>
          <a:p>
            <a:r>
              <a:rPr lang="en-IE" sz="1200" b="0" i="1" u="none" strike="noStrike" kern="1200" baseline="0" dirty="0" smtClean="0">
                <a:solidFill>
                  <a:schemeClr val="tx1"/>
                </a:solidFill>
                <a:latin typeface="+mn-lt"/>
                <a:ea typeface="+mn-ea"/>
                <a:cs typeface="+mn-cs"/>
              </a:rPr>
              <a:t>entitled to this right, regardless of their circumstances. It is the responsibility of all service providers, statutory and non-statutory, to ensure that, service users are treated with respect and dignity, have</a:t>
            </a:r>
          </a:p>
          <a:p>
            <a:r>
              <a:rPr lang="en-IE" sz="1200" b="0" i="1" u="none" strike="noStrike" kern="1200" baseline="0" dirty="0" smtClean="0">
                <a:solidFill>
                  <a:schemeClr val="tx1"/>
                </a:solidFill>
                <a:latin typeface="+mn-lt"/>
                <a:ea typeface="+mn-ea"/>
                <a:cs typeface="+mn-cs"/>
              </a:rPr>
              <a:t>their welfare promoted and receive support in an environment in which every effort is made to promote welfare and to prevent abuse.</a:t>
            </a:r>
          </a:p>
          <a:p>
            <a:r>
              <a:rPr lang="en-IE" sz="1200" b="0" i="1" u="none" strike="noStrike" kern="1200" baseline="0" dirty="0" smtClean="0">
                <a:solidFill>
                  <a:schemeClr val="tx1"/>
                </a:solidFill>
                <a:latin typeface="+mn-lt"/>
                <a:ea typeface="+mn-ea"/>
                <a:cs typeface="+mn-cs"/>
              </a:rPr>
              <a:t>All services must have a publicly declared </a:t>
            </a:r>
            <a:r>
              <a:rPr lang="en-IE" sz="1200" b="1" i="1" u="none" strike="noStrike" kern="1200" baseline="0" dirty="0" smtClean="0">
                <a:solidFill>
                  <a:schemeClr val="tx1"/>
                </a:solidFill>
                <a:latin typeface="+mn-lt"/>
                <a:ea typeface="+mn-ea"/>
                <a:cs typeface="+mn-cs"/>
              </a:rPr>
              <a:t>‘No Tolerance’ </a:t>
            </a:r>
            <a:r>
              <a:rPr lang="en-IE" sz="1200" b="0" i="1" u="none" strike="noStrike" kern="1200" baseline="0" dirty="0" smtClean="0">
                <a:solidFill>
                  <a:schemeClr val="tx1"/>
                </a:solidFill>
                <a:latin typeface="+mn-lt"/>
                <a:ea typeface="+mn-ea"/>
                <a:cs typeface="+mn-cs"/>
              </a:rPr>
              <a:t>approach to any form of abuse and must promote a culture which supports this ethos. All policies and procedures must promote welfare, reflect</a:t>
            </a:r>
          </a:p>
          <a:p>
            <a:r>
              <a:rPr lang="en-IE" sz="1200" b="0" i="1" u="none" strike="noStrike" kern="1200" baseline="0" dirty="0" smtClean="0">
                <a:solidFill>
                  <a:schemeClr val="tx1"/>
                </a:solidFill>
                <a:latin typeface="+mn-lt"/>
                <a:ea typeface="+mn-ea"/>
                <a:cs typeface="+mn-cs"/>
              </a:rPr>
              <a:t>inclusion and transparency in the provision of services, and promote a culture of safeguarding. A core governance responsibility of all services is to ensure that safeguarding policies and procedures and</a:t>
            </a:r>
          </a:p>
          <a:p>
            <a:r>
              <a:rPr lang="en-IE" sz="1200" b="0" i="1" u="none" strike="noStrike" kern="1200" baseline="0" dirty="0" smtClean="0">
                <a:solidFill>
                  <a:schemeClr val="tx1"/>
                </a:solidFill>
                <a:latin typeface="+mn-lt"/>
                <a:ea typeface="+mn-ea"/>
                <a:cs typeface="+mn-cs"/>
              </a:rPr>
              <a:t>associated practices are in place and appropriate to the services provided. </a:t>
            </a:r>
          </a:p>
          <a:p>
            <a:endParaRPr lang="en-IE" sz="1200" b="0" i="1" u="none" strike="noStrike" kern="1200" baseline="0" dirty="0" smtClean="0">
              <a:solidFill>
                <a:schemeClr val="tx1"/>
              </a:solidFill>
              <a:latin typeface="+mn-lt"/>
              <a:ea typeface="+mn-ea"/>
              <a:cs typeface="+mn-cs"/>
            </a:endParaRPr>
          </a:p>
          <a:p>
            <a:r>
              <a:rPr lang="en-IE" sz="1200" b="0" i="1" u="none" strike="noStrike" kern="1200" baseline="0" dirty="0" smtClean="0">
                <a:solidFill>
                  <a:schemeClr val="tx1"/>
                </a:solidFill>
                <a:latin typeface="+mn-lt"/>
                <a:ea typeface="+mn-ea"/>
                <a:cs typeface="+mn-cs"/>
              </a:rPr>
              <a:t>In June 2019 a final draft of the HSE Adult Safeguarding Policy was agreed and is up on the website but until such time as ‘draft’ is removed from this the 2014 policy is in place.  See email below from the General Manager of the National Safeguarding Office in Limerick</a:t>
            </a:r>
          </a:p>
          <a:p>
            <a:r>
              <a:rPr lang="en-IE" sz="1200" kern="1200" dirty="0" smtClean="0">
                <a:solidFill>
                  <a:schemeClr val="tx1"/>
                </a:solidFill>
                <a:effectLst/>
                <a:latin typeface="+mn-lt"/>
                <a:ea typeface="+mn-ea"/>
                <a:cs typeface="+mn-cs"/>
              </a:rPr>
              <a:t> </a:t>
            </a:r>
          </a:p>
          <a:p>
            <a:r>
              <a:rPr lang="en-IE" sz="1200" kern="1200" dirty="0" smtClean="0">
                <a:solidFill>
                  <a:schemeClr val="tx1"/>
                </a:solidFill>
                <a:effectLst/>
                <a:latin typeface="+mn-lt"/>
                <a:ea typeface="+mn-ea"/>
                <a:cs typeface="+mn-cs"/>
              </a:rPr>
              <a:t>“The Safeguarding Vulnerable Persons at Risk of Abuse - National Policy and Procedures”, 2014 is the HSE policy and remains the current policy which has been operational in Social Care since December 2014. The current status quo remains and this </a:t>
            </a:r>
            <a:r>
              <a:rPr lang="en-IE" sz="1200" u="sng" kern="1200" dirty="0" smtClean="0">
                <a:solidFill>
                  <a:schemeClr val="tx1"/>
                </a:solidFill>
                <a:effectLst/>
                <a:latin typeface="+mn-lt"/>
                <a:ea typeface="+mn-ea"/>
                <a:cs typeface="+mn-cs"/>
              </a:rPr>
              <a:t>will only</a:t>
            </a:r>
            <a:r>
              <a:rPr lang="en-IE" sz="1200" kern="1200" dirty="0" smtClean="0">
                <a:solidFill>
                  <a:schemeClr val="tx1"/>
                </a:solidFill>
                <a:effectLst/>
                <a:latin typeface="+mn-lt"/>
                <a:ea typeface="+mn-ea"/>
                <a:cs typeface="+mn-cs"/>
              </a:rPr>
              <a:t> change when an implementation plan has been finalised and agreed for the revised policy. Any deviation from same , in any location, can be specifically raised with us, and we will advise accordingly</a:t>
            </a:r>
            <a:r>
              <a:rPr lang="en-GB" sz="1200" kern="1200" dirty="0" smtClean="0">
                <a:solidFill>
                  <a:schemeClr val="tx1"/>
                </a:solidFill>
                <a:effectLst/>
                <a:latin typeface="+mn-lt"/>
                <a:ea typeface="+mn-ea"/>
                <a:cs typeface="+mn-cs"/>
              </a:rPr>
              <a:t>.</a:t>
            </a:r>
            <a:endParaRPr lang="en-IE" sz="1200" kern="1200" dirty="0" smtClean="0">
              <a:solidFill>
                <a:schemeClr val="tx1"/>
              </a:solidFill>
              <a:effectLst/>
              <a:latin typeface="+mn-lt"/>
              <a:ea typeface="+mn-ea"/>
              <a:cs typeface="+mn-cs"/>
            </a:endParaRPr>
          </a:p>
          <a:p>
            <a:endParaRPr lang="en-IE" dirty="0" smtClean="0"/>
          </a:p>
          <a:p>
            <a:endParaRPr lang="en-GB" dirty="0"/>
          </a:p>
        </p:txBody>
      </p:sp>
      <p:sp>
        <p:nvSpPr>
          <p:cNvPr id="4" name="Slide Number Placeholder 3"/>
          <p:cNvSpPr>
            <a:spLocks noGrp="1"/>
          </p:cNvSpPr>
          <p:nvPr>
            <p:ph type="sldNum" sz="quarter" idx="10"/>
          </p:nvPr>
        </p:nvSpPr>
        <p:spPr/>
        <p:txBody>
          <a:bodyPr/>
          <a:lstStyle/>
          <a:p>
            <a:fld id="{3D7297D3-A54A-45C8-AFC9-7C13AF487A51}" type="slidenum">
              <a:rPr lang="en-GB" smtClean="0"/>
              <a:t>13</a:t>
            </a:fld>
            <a:endParaRPr lang="en-GB"/>
          </a:p>
        </p:txBody>
      </p:sp>
    </p:spTree>
    <p:extLst>
      <p:ext uri="{BB962C8B-B14F-4D97-AF65-F5344CB8AC3E}">
        <p14:creationId xmlns:p14="http://schemas.microsoft.com/office/powerpoint/2010/main" val="2103568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According to the National Vetting Bureau (Children</a:t>
            </a:r>
            <a:r>
              <a:rPr lang="en-IE" baseline="0" dirty="0" smtClean="0"/>
              <a:t> and Vulnerable Persons) Act  2012-2016 defines a vulnerable adult as above</a:t>
            </a:r>
          </a:p>
          <a:p>
            <a:endParaRPr lang="en-IE" baseline="0" dirty="0" smtClean="0"/>
          </a:p>
          <a:p>
            <a:r>
              <a:rPr lang="en-IE" baseline="0" dirty="0" smtClean="0"/>
              <a:t>The Final Draft of the new HSE policy refers to Adults at risk of abuse rather than vulnerable people: </a:t>
            </a:r>
          </a:p>
          <a:p>
            <a:r>
              <a:rPr lang="en-IE" sz="1200" b="1" kern="1200" dirty="0" smtClean="0">
                <a:solidFill>
                  <a:schemeClr val="tx1"/>
                </a:solidFill>
                <a:effectLst/>
                <a:latin typeface="+mn-lt"/>
                <a:ea typeface="+mn-ea"/>
                <a:cs typeface="+mn-cs"/>
              </a:rPr>
              <a:t>A person aged 18 years or over who is: </a:t>
            </a:r>
          </a:p>
          <a:p>
            <a:pPr lvl="0"/>
            <a:r>
              <a:rPr lang="en-IE" sz="1200" kern="1200" dirty="0" smtClean="0">
                <a:solidFill>
                  <a:schemeClr val="tx1"/>
                </a:solidFill>
                <a:effectLst/>
                <a:latin typeface="+mn-lt"/>
                <a:ea typeface="+mn-ea"/>
                <a:cs typeface="+mn-cs"/>
              </a:rPr>
              <a:t>At risk of experiencing abuse, neglect, or exploitation by a third party and </a:t>
            </a:r>
          </a:p>
          <a:p>
            <a:pPr lvl="0"/>
            <a:r>
              <a:rPr lang="en-IE" sz="1200" kern="1200" dirty="0" smtClean="0">
                <a:solidFill>
                  <a:schemeClr val="tx1"/>
                </a:solidFill>
                <a:effectLst/>
                <a:latin typeface="+mn-lt"/>
                <a:ea typeface="+mn-ea"/>
                <a:cs typeface="+mn-cs"/>
              </a:rPr>
              <a:t>Lacks mental or physical capacity to protect themselves from harm at this time in their lives</a:t>
            </a:r>
          </a:p>
          <a:p>
            <a:r>
              <a:rPr lang="en-IE" baseline="0" dirty="0" smtClean="0"/>
              <a:t> </a:t>
            </a:r>
            <a:endParaRPr lang="en-IE" dirty="0" smtClean="0"/>
          </a:p>
          <a:p>
            <a:endParaRPr lang="en-IE" dirty="0" smtClean="0"/>
          </a:p>
          <a:p>
            <a:r>
              <a:rPr lang="en-GB" sz="1200" dirty="0" smtClean="0"/>
              <a:t>Other</a:t>
            </a:r>
            <a:r>
              <a:rPr lang="en-GB" sz="1200" baseline="0" dirty="0" smtClean="0"/>
              <a:t> definition from 2014 is </a:t>
            </a:r>
            <a:r>
              <a:rPr lang="en-GB" sz="1200" dirty="0" smtClean="0"/>
              <a:t>“An adult who may be restricted in capacity to guard him/her self against harm or exploitation or to report such harm or exploitation”.</a:t>
            </a:r>
          </a:p>
          <a:p>
            <a:r>
              <a:rPr lang="en-GB" sz="1200" dirty="0" smtClean="0"/>
              <a:t>Restriction of capacity may arise as a result of physical or intellectual impairment.  Vulnerability to abuse is influenced by both context and individual circumstances.   </a:t>
            </a:r>
          </a:p>
          <a:p>
            <a:endParaRPr lang="en-IE" dirty="0" smtClean="0"/>
          </a:p>
          <a:p>
            <a:endParaRPr lang="en-IE" dirty="0" smtClean="0"/>
          </a:p>
          <a:p>
            <a:r>
              <a:rPr lang="en-IE" sz="1200" b="0" i="0" u="none" strike="noStrike" kern="1200" baseline="0" dirty="0" smtClean="0">
                <a:solidFill>
                  <a:schemeClr val="tx1"/>
                </a:solidFill>
                <a:latin typeface="+mn-lt"/>
                <a:ea typeface="+mn-ea"/>
                <a:cs typeface="+mn-cs"/>
              </a:rPr>
              <a:t>People with disabilities and older people may be particularly vulnerable due to:</a:t>
            </a:r>
          </a:p>
          <a:p>
            <a:r>
              <a:rPr lang="en-IE" sz="1200" b="0" i="0" u="none" strike="noStrike" kern="1200" baseline="0" dirty="0" smtClean="0">
                <a:solidFill>
                  <a:schemeClr val="tx1"/>
                </a:solidFill>
                <a:latin typeface="+mn-lt"/>
                <a:ea typeface="+mn-ea"/>
                <a:cs typeface="+mn-cs"/>
              </a:rPr>
              <a:t> diminished social skills</a:t>
            </a:r>
          </a:p>
          <a:p>
            <a:r>
              <a:rPr lang="en-IE" sz="1200" b="0" i="0" u="none" strike="noStrike" kern="1200" baseline="0" dirty="0" smtClean="0">
                <a:solidFill>
                  <a:schemeClr val="tx1"/>
                </a:solidFill>
                <a:latin typeface="+mn-lt"/>
                <a:ea typeface="+mn-ea"/>
                <a:cs typeface="+mn-cs"/>
              </a:rPr>
              <a:t> dependence on others for personal and intimate care</a:t>
            </a:r>
          </a:p>
          <a:p>
            <a:r>
              <a:rPr lang="en-IE" sz="1200" b="0" i="0" u="none" strike="noStrike" kern="1200" baseline="0" dirty="0" smtClean="0">
                <a:solidFill>
                  <a:schemeClr val="tx1"/>
                </a:solidFill>
                <a:latin typeface="+mn-lt"/>
                <a:ea typeface="+mn-ea"/>
                <a:cs typeface="+mn-cs"/>
              </a:rPr>
              <a:t> capacity to report</a:t>
            </a:r>
          </a:p>
          <a:p>
            <a:r>
              <a:rPr lang="en-IE" sz="1200" b="0" i="0" u="none" strike="noStrike" kern="1200" baseline="0" dirty="0" smtClean="0">
                <a:solidFill>
                  <a:schemeClr val="tx1"/>
                </a:solidFill>
                <a:latin typeface="+mn-lt"/>
                <a:ea typeface="+mn-ea"/>
                <a:cs typeface="+mn-cs"/>
              </a:rPr>
              <a:t> sensory difficulties</a:t>
            </a:r>
          </a:p>
          <a:p>
            <a:r>
              <a:rPr lang="en-IE" sz="1200" b="0" i="0" u="none" strike="noStrike" kern="1200" baseline="0" dirty="0" smtClean="0">
                <a:solidFill>
                  <a:schemeClr val="tx1"/>
                </a:solidFill>
                <a:latin typeface="+mn-lt"/>
                <a:ea typeface="+mn-ea"/>
                <a:cs typeface="+mn-cs"/>
              </a:rPr>
              <a:t> isolation</a:t>
            </a:r>
          </a:p>
          <a:p>
            <a:r>
              <a:rPr lang="en-IE" sz="1200" b="0" i="0" u="none" strike="noStrike" kern="1200" baseline="0" dirty="0" smtClean="0">
                <a:solidFill>
                  <a:schemeClr val="tx1"/>
                </a:solidFill>
                <a:latin typeface="+mn-lt"/>
                <a:ea typeface="+mn-ea"/>
                <a:cs typeface="+mn-cs"/>
              </a:rPr>
              <a:t> power differentials</a:t>
            </a:r>
          </a:p>
          <a:p>
            <a:endParaRPr lang="en-IE" sz="1200" b="0" i="0" u="none" strike="noStrike" kern="1200" baseline="0" dirty="0" smtClean="0">
              <a:solidFill>
                <a:schemeClr val="tx1"/>
              </a:solidFill>
              <a:latin typeface="+mn-lt"/>
              <a:ea typeface="+mn-ea"/>
              <a:cs typeface="+mn-cs"/>
            </a:endParaRPr>
          </a:p>
          <a:p>
            <a:r>
              <a:rPr lang="en-IE" sz="1200" b="1" i="0" u="none" strike="noStrike" kern="1200" baseline="0" dirty="0" smtClean="0">
                <a:solidFill>
                  <a:schemeClr val="tx1"/>
                </a:solidFill>
                <a:latin typeface="+mn-lt"/>
                <a:ea typeface="+mn-ea"/>
                <a:cs typeface="+mn-cs"/>
              </a:rPr>
              <a:t>6.4 Non Engagement</a:t>
            </a:r>
          </a:p>
          <a:p>
            <a:r>
              <a:rPr lang="en-IE" sz="1200" b="0" i="0" u="none" strike="noStrike" kern="1200" baseline="0" dirty="0" smtClean="0">
                <a:solidFill>
                  <a:schemeClr val="tx1"/>
                </a:solidFill>
                <a:latin typeface="+mn-lt"/>
                <a:ea typeface="+mn-ea"/>
                <a:cs typeface="+mn-cs"/>
              </a:rPr>
              <a:t>Particular challenges arise in situations where concerns exist regarding potential abuse of a</a:t>
            </a:r>
          </a:p>
          <a:p>
            <a:r>
              <a:rPr lang="en-IE" sz="1200" b="0" i="0" u="none" strike="noStrike" kern="1200" baseline="0" dirty="0" smtClean="0">
                <a:solidFill>
                  <a:schemeClr val="tx1"/>
                </a:solidFill>
                <a:latin typeface="+mn-lt"/>
                <a:ea typeface="+mn-ea"/>
                <a:cs typeface="+mn-cs"/>
              </a:rPr>
              <a:t>vulnerable person and that person does not want to engage or co‐operate with interventions. This</a:t>
            </a:r>
          </a:p>
          <a:p>
            <a:r>
              <a:rPr lang="en-IE" sz="1200" b="0" i="0" u="none" strike="noStrike" kern="1200" baseline="0" dirty="0" smtClean="0">
                <a:solidFill>
                  <a:schemeClr val="tx1"/>
                </a:solidFill>
                <a:latin typeface="+mn-lt"/>
                <a:ea typeface="+mn-ea"/>
                <a:cs typeface="+mn-cs"/>
              </a:rPr>
              <a:t>can be complex particularly in domestic situations. Where an adult indicates that they do not wish</a:t>
            </a:r>
          </a:p>
          <a:p>
            <a:r>
              <a:rPr lang="en-IE" sz="1200" b="0" i="0" u="none" strike="noStrike" kern="1200" baseline="0" dirty="0" smtClean="0">
                <a:solidFill>
                  <a:schemeClr val="tx1"/>
                </a:solidFill>
                <a:latin typeface="+mn-lt"/>
                <a:ea typeface="+mn-ea"/>
                <a:cs typeface="+mn-cs"/>
              </a:rPr>
              <a:t>to engage or cooperate with the HSE and the HSE continues to have concerns, the HSE will need to</a:t>
            </a:r>
          </a:p>
          <a:p>
            <a:r>
              <a:rPr lang="en-IE" sz="1200" b="0" i="0" u="none" strike="noStrike" kern="1200" baseline="0" dirty="0" smtClean="0">
                <a:solidFill>
                  <a:schemeClr val="tx1"/>
                </a:solidFill>
                <a:latin typeface="+mn-lt"/>
                <a:ea typeface="+mn-ea"/>
                <a:cs typeface="+mn-cs"/>
              </a:rPr>
              <a:t>consider the issue of capacity and in that regard the following will be noted:</a:t>
            </a:r>
          </a:p>
          <a:p>
            <a:r>
              <a:rPr lang="en-IE" sz="1200" b="0" i="0" u="none" strike="noStrike" kern="1200" baseline="0" dirty="0" smtClean="0">
                <a:solidFill>
                  <a:schemeClr val="tx1"/>
                </a:solidFill>
                <a:latin typeface="+mn-lt"/>
                <a:ea typeface="+mn-ea"/>
                <a:cs typeface="+mn-cs"/>
              </a:rPr>
              <a:t> There is a presumption that all adults have capacity.</a:t>
            </a:r>
          </a:p>
          <a:p>
            <a:r>
              <a:rPr lang="en-IE" sz="1200" b="0" i="0" u="none" strike="noStrike" kern="1200" baseline="0" dirty="0" smtClean="0">
                <a:solidFill>
                  <a:schemeClr val="tx1"/>
                </a:solidFill>
                <a:latin typeface="+mn-lt"/>
                <a:ea typeface="+mn-ea"/>
                <a:cs typeface="+mn-cs"/>
              </a:rPr>
              <a:t> An adult who has capacity has the right not to engage with the HSE or any services, if they</a:t>
            </a:r>
          </a:p>
          <a:p>
            <a:r>
              <a:rPr lang="en-IE" sz="1200" b="0" i="0" u="none" strike="noStrike" kern="1200" baseline="0" dirty="0" smtClean="0">
                <a:solidFill>
                  <a:schemeClr val="tx1"/>
                </a:solidFill>
                <a:latin typeface="+mn-lt"/>
                <a:ea typeface="+mn-ea"/>
                <a:cs typeface="+mn-cs"/>
              </a:rPr>
              <a:t>so wish.</a:t>
            </a:r>
          </a:p>
          <a:p>
            <a:r>
              <a:rPr lang="en-IE" sz="1200" b="0" i="0" u="none" strike="noStrike" kern="1200" baseline="0" dirty="0" smtClean="0">
                <a:solidFill>
                  <a:schemeClr val="tx1"/>
                </a:solidFill>
                <a:latin typeface="+mn-lt"/>
                <a:ea typeface="+mn-ea"/>
                <a:cs typeface="+mn-cs"/>
              </a:rPr>
              <a:t> If there is a concern that an adult is vulnerable and may or may not have the capacity to</a:t>
            </a:r>
          </a:p>
          <a:p>
            <a:r>
              <a:rPr lang="en-IE" sz="1200" b="0" i="0" u="none" strike="noStrike" kern="1200" baseline="0" dirty="0" smtClean="0">
                <a:solidFill>
                  <a:schemeClr val="tx1"/>
                </a:solidFill>
                <a:latin typeface="+mn-lt"/>
                <a:ea typeface="+mn-ea"/>
                <a:cs typeface="+mn-cs"/>
              </a:rPr>
              <a:t>make decisions, the HSE may well have obligations towards them.</a:t>
            </a:r>
          </a:p>
          <a:p>
            <a:r>
              <a:rPr lang="en-IE" sz="1200" b="0" i="0" u="none" strike="noStrike" kern="1200" baseline="0" dirty="0" smtClean="0">
                <a:solidFill>
                  <a:schemeClr val="tx1"/>
                </a:solidFill>
                <a:latin typeface="+mn-lt"/>
                <a:ea typeface="+mn-ea"/>
                <a:cs typeface="+mn-cs"/>
              </a:rPr>
              <a:t> The HSE should consider whether the non‐cooperation of the individual may be due to</a:t>
            </a:r>
          </a:p>
          <a:p>
            <a:r>
              <a:rPr lang="en-IE" sz="1200" b="0" i="0" u="none" strike="noStrike" kern="1200" baseline="0" dirty="0" smtClean="0">
                <a:solidFill>
                  <a:schemeClr val="tx1"/>
                </a:solidFill>
                <a:latin typeface="+mn-lt"/>
                <a:ea typeface="+mn-ea"/>
                <a:cs typeface="+mn-cs"/>
              </a:rPr>
              <a:t>issues of capacity, is voluntary or if it could stem from for example some form of coercion.</a:t>
            </a:r>
          </a:p>
          <a:p>
            <a:r>
              <a:rPr lang="en-IE" sz="1200" b="0" i="0" u="none" strike="noStrike" kern="1200" baseline="0" dirty="0" smtClean="0">
                <a:solidFill>
                  <a:schemeClr val="tx1"/>
                </a:solidFill>
                <a:latin typeface="+mn-lt"/>
                <a:ea typeface="+mn-ea"/>
                <a:cs typeface="+mn-cs"/>
              </a:rPr>
              <a:t>Decisions as to the appropriate steps to deal with such cases need to be made on a case by case basis and</a:t>
            </a:r>
          </a:p>
          <a:p>
            <a:r>
              <a:rPr lang="en-IE" sz="1200" b="0" i="0" u="none" strike="noStrike" kern="1200" baseline="0" dirty="0" smtClean="0">
                <a:solidFill>
                  <a:schemeClr val="tx1"/>
                </a:solidFill>
                <a:latin typeface="+mn-lt"/>
                <a:ea typeface="+mn-ea"/>
                <a:cs typeface="+mn-cs"/>
              </a:rPr>
              <a:t>with appropriate professional advice. It is also important to identify the respective functions and</a:t>
            </a:r>
          </a:p>
          <a:p>
            <a:r>
              <a:rPr lang="en-IE" sz="1200" b="0" i="0" u="none" strike="noStrike" kern="1200" baseline="0" dirty="0" smtClean="0">
                <a:solidFill>
                  <a:schemeClr val="tx1"/>
                </a:solidFill>
                <a:latin typeface="+mn-lt"/>
                <a:ea typeface="+mn-ea"/>
                <a:cs typeface="+mn-cs"/>
              </a:rPr>
              <a:t>contributions of relevant agencies which include An Garda Síochána, </a:t>
            </a:r>
            <a:r>
              <a:rPr lang="en-IE" sz="1200" b="0" i="0" u="none" strike="noStrike" kern="1200" baseline="0" dirty="0" err="1" smtClean="0">
                <a:solidFill>
                  <a:schemeClr val="tx1"/>
                </a:solidFill>
                <a:latin typeface="+mn-lt"/>
                <a:ea typeface="+mn-ea"/>
                <a:cs typeface="+mn-cs"/>
              </a:rPr>
              <a:t>Tusla</a:t>
            </a:r>
            <a:r>
              <a:rPr lang="en-IE" sz="1200" b="0" i="0" u="none" strike="noStrike" kern="1200" baseline="0" dirty="0" smtClean="0">
                <a:solidFill>
                  <a:schemeClr val="tx1"/>
                </a:solidFill>
                <a:latin typeface="+mn-lt"/>
                <a:ea typeface="+mn-ea"/>
                <a:cs typeface="+mn-cs"/>
              </a:rPr>
              <a:t> and local authorities. Inter agency</a:t>
            </a:r>
          </a:p>
          <a:p>
            <a:r>
              <a:rPr lang="en-IE" sz="1200" b="0" i="0" u="none" strike="noStrike" kern="1200" baseline="0" dirty="0" smtClean="0">
                <a:solidFill>
                  <a:schemeClr val="tx1"/>
                </a:solidFill>
                <a:latin typeface="+mn-lt"/>
                <a:ea typeface="+mn-ea"/>
                <a:cs typeface="+mn-cs"/>
              </a:rPr>
              <a:t>collaboration is particularly important in these situations.</a:t>
            </a:r>
            <a:endParaRPr lang="en-IE" dirty="0" smtClean="0"/>
          </a:p>
          <a:p>
            <a:endParaRPr lang="en-GB" dirty="0"/>
          </a:p>
        </p:txBody>
      </p:sp>
      <p:sp>
        <p:nvSpPr>
          <p:cNvPr id="4" name="Slide Number Placeholder 3"/>
          <p:cNvSpPr>
            <a:spLocks noGrp="1"/>
          </p:cNvSpPr>
          <p:nvPr>
            <p:ph type="sldNum" sz="quarter" idx="10"/>
          </p:nvPr>
        </p:nvSpPr>
        <p:spPr/>
        <p:txBody>
          <a:bodyPr/>
          <a:lstStyle/>
          <a:p>
            <a:fld id="{3D7297D3-A54A-45C8-AFC9-7C13AF487A51}" type="slidenum">
              <a:rPr lang="en-GB" smtClean="0"/>
              <a:t>14</a:t>
            </a:fld>
            <a:endParaRPr lang="en-GB"/>
          </a:p>
        </p:txBody>
      </p:sp>
    </p:spTree>
    <p:extLst>
      <p:ext uri="{BB962C8B-B14F-4D97-AF65-F5344CB8AC3E}">
        <p14:creationId xmlns:p14="http://schemas.microsoft.com/office/powerpoint/2010/main" val="869743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1" i="0" u="none" strike="noStrike" kern="1200" baseline="0" dirty="0" smtClean="0">
                <a:solidFill>
                  <a:schemeClr val="tx1"/>
                </a:solidFill>
                <a:latin typeface="+mn-lt"/>
                <a:ea typeface="+mn-ea"/>
                <a:cs typeface="+mn-cs"/>
              </a:rPr>
              <a:t>Definition of Abuse</a:t>
            </a:r>
          </a:p>
          <a:p>
            <a:r>
              <a:rPr lang="en-IE" sz="1200" b="0" i="1" u="none" strike="noStrike" kern="1200" baseline="0" dirty="0" smtClean="0">
                <a:solidFill>
                  <a:schemeClr val="tx1"/>
                </a:solidFill>
                <a:latin typeface="+mn-lt"/>
                <a:ea typeface="+mn-ea"/>
                <a:cs typeface="+mn-cs"/>
              </a:rPr>
              <a:t>Abuse may be defined as any act, or failure to act , which results in a breach of a vulnerable person’s human rights, civil liberties, physical and mental integrity, dignity or general well being, whether intended or through negligence, including sexual relationships or financial transactions to which the person does not or cannot validly consent, or which are deliberately exploitative. Abuse may take a variety of forms.</a:t>
            </a:r>
          </a:p>
          <a:p>
            <a:endParaRPr lang="en-IE" sz="1200" b="0" i="1" u="none" strike="noStrike" kern="1200" baseline="0" dirty="0" smtClean="0">
              <a:solidFill>
                <a:schemeClr val="tx1"/>
              </a:solidFill>
              <a:latin typeface="+mn-lt"/>
              <a:ea typeface="+mn-ea"/>
              <a:cs typeface="+mn-cs"/>
            </a:endParaRPr>
          </a:p>
          <a:p>
            <a:r>
              <a:rPr lang="en-IE" sz="1200" b="1" i="1" u="sng" strike="noStrike" kern="1200" baseline="0" dirty="0" smtClean="0">
                <a:solidFill>
                  <a:schemeClr val="tx1"/>
                </a:solidFill>
                <a:latin typeface="+mn-lt"/>
                <a:ea typeface="+mn-ea"/>
                <a:cs typeface="+mn-cs"/>
              </a:rPr>
              <a:t>Self Neglect </a:t>
            </a:r>
            <a:r>
              <a:rPr lang="en-IE" sz="1200" b="0" i="1" u="none" strike="noStrike" kern="1200" baseline="0" dirty="0" smtClean="0">
                <a:solidFill>
                  <a:schemeClr val="tx1"/>
                </a:solidFill>
                <a:latin typeface="+mn-lt"/>
                <a:ea typeface="+mn-ea"/>
                <a:cs typeface="+mn-cs"/>
              </a:rPr>
              <a:t>must pass a threshold before that label can be attached.  Adults have the right to make poor decisions. </a:t>
            </a:r>
          </a:p>
          <a:p>
            <a:endParaRPr lang="en-IE" sz="1200" b="0" i="1" u="none" strike="noStrike" kern="1200" baseline="0" dirty="0" smtClean="0">
              <a:solidFill>
                <a:schemeClr val="tx1"/>
              </a:solidFill>
              <a:latin typeface="+mn-lt"/>
              <a:ea typeface="+mn-ea"/>
              <a:cs typeface="+mn-cs"/>
            </a:endParaRPr>
          </a:p>
          <a:p>
            <a:endParaRPr lang="en-IE" sz="1200" b="0" i="1" u="none" strike="noStrike" kern="1200" baseline="0" dirty="0" smtClean="0">
              <a:solidFill>
                <a:schemeClr val="tx1"/>
              </a:solidFill>
              <a:latin typeface="+mn-lt"/>
              <a:ea typeface="+mn-ea"/>
              <a:cs typeface="+mn-cs"/>
            </a:endParaRPr>
          </a:p>
          <a:p>
            <a:endParaRPr lang="en-IE" sz="1200" b="1" i="0" u="sng" strike="noStrike" kern="1200" baseline="0" dirty="0" smtClean="0">
              <a:solidFill>
                <a:srgbClr val="FF0000"/>
              </a:solidFill>
              <a:latin typeface="+mn-lt"/>
              <a:ea typeface="+mn-ea"/>
              <a:cs typeface="+mn-cs"/>
            </a:endParaRPr>
          </a:p>
          <a:p>
            <a:endParaRPr lang="en-IE" dirty="0" smtClean="0"/>
          </a:p>
          <a:p>
            <a:endParaRPr lang="en-GB" dirty="0"/>
          </a:p>
        </p:txBody>
      </p:sp>
      <p:sp>
        <p:nvSpPr>
          <p:cNvPr id="4" name="Slide Number Placeholder 3"/>
          <p:cNvSpPr>
            <a:spLocks noGrp="1"/>
          </p:cNvSpPr>
          <p:nvPr>
            <p:ph type="sldNum" sz="quarter" idx="10"/>
          </p:nvPr>
        </p:nvSpPr>
        <p:spPr/>
        <p:txBody>
          <a:bodyPr/>
          <a:lstStyle/>
          <a:p>
            <a:fld id="{3D7297D3-A54A-45C8-AFC9-7C13AF487A51}" type="slidenum">
              <a:rPr lang="en-GB" smtClean="0"/>
              <a:t>15</a:t>
            </a:fld>
            <a:endParaRPr lang="en-GB"/>
          </a:p>
        </p:txBody>
      </p:sp>
    </p:spTree>
    <p:extLst>
      <p:ext uri="{BB962C8B-B14F-4D97-AF65-F5344CB8AC3E}">
        <p14:creationId xmlns:p14="http://schemas.microsoft.com/office/powerpoint/2010/main" val="2226015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16</a:t>
            </a:fld>
            <a:endParaRPr lang="en-GB"/>
          </a:p>
        </p:txBody>
      </p:sp>
    </p:spTree>
    <p:extLst>
      <p:ext uri="{BB962C8B-B14F-4D97-AF65-F5344CB8AC3E}">
        <p14:creationId xmlns:p14="http://schemas.microsoft.com/office/powerpoint/2010/main" val="2199400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17</a:t>
            </a:fld>
            <a:endParaRPr lang="en-GB"/>
          </a:p>
        </p:txBody>
      </p:sp>
    </p:spTree>
    <p:extLst>
      <p:ext uri="{BB962C8B-B14F-4D97-AF65-F5344CB8AC3E}">
        <p14:creationId xmlns:p14="http://schemas.microsoft.com/office/powerpoint/2010/main" val="465534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18</a:t>
            </a:fld>
            <a:endParaRPr lang="en-GB"/>
          </a:p>
        </p:txBody>
      </p:sp>
    </p:spTree>
    <p:extLst>
      <p:ext uri="{BB962C8B-B14F-4D97-AF65-F5344CB8AC3E}">
        <p14:creationId xmlns:p14="http://schemas.microsoft.com/office/powerpoint/2010/main" val="54708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19</a:t>
            </a:fld>
            <a:endParaRPr lang="en-GB"/>
          </a:p>
        </p:txBody>
      </p:sp>
    </p:spTree>
    <p:extLst>
      <p:ext uri="{BB962C8B-B14F-4D97-AF65-F5344CB8AC3E}">
        <p14:creationId xmlns:p14="http://schemas.microsoft.com/office/powerpoint/2010/main" val="2608286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2</a:t>
            </a:fld>
            <a:endParaRPr lang="en-GB"/>
          </a:p>
        </p:txBody>
      </p:sp>
    </p:spTree>
    <p:extLst>
      <p:ext uri="{BB962C8B-B14F-4D97-AF65-F5344CB8AC3E}">
        <p14:creationId xmlns:p14="http://schemas.microsoft.com/office/powerpoint/2010/main" val="810985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20</a:t>
            </a:fld>
            <a:endParaRPr lang="en-GB"/>
          </a:p>
        </p:txBody>
      </p:sp>
    </p:spTree>
    <p:extLst>
      <p:ext uri="{BB962C8B-B14F-4D97-AF65-F5344CB8AC3E}">
        <p14:creationId xmlns:p14="http://schemas.microsoft.com/office/powerpoint/2010/main" val="3317820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21</a:t>
            </a:fld>
            <a:endParaRPr lang="en-GB"/>
          </a:p>
        </p:txBody>
      </p:sp>
    </p:spTree>
    <p:extLst>
      <p:ext uri="{BB962C8B-B14F-4D97-AF65-F5344CB8AC3E}">
        <p14:creationId xmlns:p14="http://schemas.microsoft.com/office/powerpoint/2010/main" val="3981543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22</a:t>
            </a:fld>
            <a:endParaRPr lang="en-GB"/>
          </a:p>
        </p:txBody>
      </p:sp>
    </p:spTree>
    <p:extLst>
      <p:ext uri="{BB962C8B-B14F-4D97-AF65-F5344CB8AC3E}">
        <p14:creationId xmlns:p14="http://schemas.microsoft.com/office/powerpoint/2010/main" val="4062670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23</a:t>
            </a:fld>
            <a:endParaRPr lang="en-GB"/>
          </a:p>
        </p:txBody>
      </p:sp>
    </p:spTree>
    <p:extLst>
      <p:ext uri="{BB962C8B-B14F-4D97-AF65-F5344CB8AC3E}">
        <p14:creationId xmlns:p14="http://schemas.microsoft.com/office/powerpoint/2010/main" val="3811459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D7297D3-A54A-45C8-AFC9-7C13AF487A51}" type="slidenum">
              <a:rPr lang="en-GB" smtClean="0"/>
              <a:t>24</a:t>
            </a:fld>
            <a:endParaRPr lang="en-GB"/>
          </a:p>
        </p:txBody>
      </p:sp>
    </p:spTree>
    <p:extLst>
      <p:ext uri="{BB962C8B-B14F-4D97-AF65-F5344CB8AC3E}">
        <p14:creationId xmlns:p14="http://schemas.microsoft.com/office/powerpoint/2010/main" val="43363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In research conducted by Women’s Aid, two thirds of survivors said their abusers had used coronavirus restrictions to further mistreat them and 62% of survivors said the abuse they experienced had worsened in the past year.    </a:t>
            </a:r>
            <a:endParaRPr lang="en-GB" sz="120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3D7297D3-A54A-45C8-AFC9-7C13AF487A51}" type="slidenum">
              <a:rPr lang="en-GB" smtClean="0"/>
              <a:t>25</a:t>
            </a:fld>
            <a:endParaRPr lang="en-GB"/>
          </a:p>
        </p:txBody>
      </p:sp>
    </p:spTree>
    <p:extLst>
      <p:ext uri="{BB962C8B-B14F-4D97-AF65-F5344CB8AC3E}">
        <p14:creationId xmlns:p14="http://schemas.microsoft.com/office/powerpoint/2010/main" val="93701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D7297D3-A54A-45C8-AFC9-7C13AF487A51}" type="slidenum">
              <a:rPr lang="en-GB" smtClean="0"/>
              <a:t>26</a:t>
            </a:fld>
            <a:endParaRPr lang="en-GB"/>
          </a:p>
        </p:txBody>
      </p:sp>
    </p:spTree>
    <p:extLst>
      <p:ext uri="{BB962C8B-B14F-4D97-AF65-F5344CB8AC3E}">
        <p14:creationId xmlns:p14="http://schemas.microsoft.com/office/powerpoint/2010/main" val="3353442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27</a:t>
            </a:fld>
            <a:endParaRPr lang="en-GB"/>
          </a:p>
        </p:txBody>
      </p:sp>
    </p:spTree>
    <p:extLst>
      <p:ext uri="{BB962C8B-B14F-4D97-AF65-F5344CB8AC3E}">
        <p14:creationId xmlns:p14="http://schemas.microsoft.com/office/powerpoint/2010/main" val="2266754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FFFF00"/>
                </a:solidFill>
              </a:rPr>
              <a:t>Research by Mankind suggests that 11% of male victims considered taking their own life due to partner abuse</a:t>
            </a:r>
          </a:p>
          <a:p>
            <a:r>
              <a:rPr lang="en-GB" dirty="0">
                <a:solidFill>
                  <a:srgbClr val="FFFF00"/>
                </a:solidFill>
              </a:rPr>
              <a:t>The same research indicates that nearly half of male victims fail to tell anyone they are a victim of domestic abuse. (49% of men fail to tell compared to 19% of women)</a:t>
            </a:r>
          </a:p>
          <a:p>
            <a:r>
              <a:rPr lang="en-GB" dirty="0">
                <a:solidFill>
                  <a:srgbClr val="FFFF00"/>
                </a:solidFill>
              </a:rPr>
              <a:t> </a:t>
            </a:r>
          </a:p>
          <a:p>
            <a:r>
              <a:rPr lang="en-GB" dirty="0">
                <a:solidFill>
                  <a:srgbClr val="FFFF00"/>
                </a:solidFill>
              </a:rPr>
              <a:t>There is help for men also:</a:t>
            </a:r>
          </a:p>
          <a:p>
            <a:r>
              <a:rPr lang="en-GB" dirty="0">
                <a:solidFill>
                  <a:srgbClr val="FFFF00"/>
                </a:solidFill>
              </a:rPr>
              <a:t>In 2019-2020, 11% of callers to the 24 hour Domestic and Sexual Abuse Helpline were men </a:t>
            </a:r>
          </a:p>
          <a:p>
            <a:endParaRPr lang="en-GB" dirty="0"/>
          </a:p>
        </p:txBody>
      </p:sp>
      <p:sp>
        <p:nvSpPr>
          <p:cNvPr id="4" name="Slide Number Placeholder 3"/>
          <p:cNvSpPr>
            <a:spLocks noGrp="1"/>
          </p:cNvSpPr>
          <p:nvPr>
            <p:ph type="sldNum" sz="quarter" idx="10"/>
          </p:nvPr>
        </p:nvSpPr>
        <p:spPr/>
        <p:txBody>
          <a:bodyPr/>
          <a:lstStyle/>
          <a:p>
            <a:fld id="{3D7297D3-A54A-45C8-AFC9-7C13AF487A51}" type="slidenum">
              <a:rPr lang="en-GB" smtClean="0"/>
              <a:t>28</a:t>
            </a:fld>
            <a:endParaRPr lang="en-GB"/>
          </a:p>
        </p:txBody>
      </p:sp>
    </p:spTree>
    <p:extLst>
      <p:ext uri="{BB962C8B-B14F-4D97-AF65-F5344CB8AC3E}">
        <p14:creationId xmlns:p14="http://schemas.microsoft.com/office/powerpoint/2010/main" val="28482117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29</a:t>
            </a:fld>
            <a:endParaRPr lang="en-GB"/>
          </a:p>
        </p:txBody>
      </p:sp>
    </p:spTree>
    <p:extLst>
      <p:ext uri="{BB962C8B-B14F-4D97-AF65-F5344CB8AC3E}">
        <p14:creationId xmlns:p14="http://schemas.microsoft.com/office/powerpoint/2010/main" val="2260655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3</a:t>
            </a:fld>
            <a:endParaRPr lang="en-GB"/>
          </a:p>
        </p:txBody>
      </p:sp>
    </p:spTree>
    <p:extLst>
      <p:ext uri="{BB962C8B-B14F-4D97-AF65-F5344CB8AC3E}">
        <p14:creationId xmlns:p14="http://schemas.microsoft.com/office/powerpoint/2010/main" val="3106991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D7297D3-A54A-45C8-AFC9-7C13AF487A51}" type="slidenum">
              <a:rPr lang="en-GB" smtClean="0"/>
              <a:t>30</a:t>
            </a:fld>
            <a:endParaRPr lang="en-GB"/>
          </a:p>
        </p:txBody>
      </p:sp>
    </p:spTree>
    <p:extLst>
      <p:ext uri="{BB962C8B-B14F-4D97-AF65-F5344CB8AC3E}">
        <p14:creationId xmlns:p14="http://schemas.microsoft.com/office/powerpoint/2010/main" val="36293963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31</a:t>
            </a:fld>
            <a:endParaRPr lang="en-GB"/>
          </a:p>
        </p:txBody>
      </p:sp>
    </p:spTree>
    <p:extLst>
      <p:ext uri="{BB962C8B-B14F-4D97-AF65-F5344CB8AC3E}">
        <p14:creationId xmlns:p14="http://schemas.microsoft.com/office/powerpoint/2010/main" val="4148585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32</a:t>
            </a:fld>
            <a:endParaRPr lang="en-GB"/>
          </a:p>
        </p:txBody>
      </p:sp>
    </p:spTree>
    <p:extLst>
      <p:ext uri="{BB962C8B-B14F-4D97-AF65-F5344CB8AC3E}">
        <p14:creationId xmlns:p14="http://schemas.microsoft.com/office/powerpoint/2010/main" val="13376328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33</a:t>
            </a:fld>
            <a:endParaRPr lang="en-GB"/>
          </a:p>
        </p:txBody>
      </p:sp>
    </p:spTree>
    <p:extLst>
      <p:ext uri="{BB962C8B-B14F-4D97-AF65-F5344CB8AC3E}">
        <p14:creationId xmlns:p14="http://schemas.microsoft.com/office/powerpoint/2010/main" val="6666058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34</a:t>
            </a:fld>
            <a:endParaRPr lang="en-GB"/>
          </a:p>
        </p:txBody>
      </p:sp>
    </p:spTree>
    <p:extLst>
      <p:ext uri="{BB962C8B-B14F-4D97-AF65-F5344CB8AC3E}">
        <p14:creationId xmlns:p14="http://schemas.microsoft.com/office/powerpoint/2010/main" val="4944669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35</a:t>
            </a:fld>
            <a:endParaRPr lang="en-GB"/>
          </a:p>
        </p:txBody>
      </p:sp>
    </p:spTree>
    <p:extLst>
      <p:ext uri="{BB962C8B-B14F-4D97-AF65-F5344CB8AC3E}">
        <p14:creationId xmlns:p14="http://schemas.microsoft.com/office/powerpoint/2010/main" val="8060378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36</a:t>
            </a:fld>
            <a:endParaRPr lang="en-GB"/>
          </a:p>
        </p:txBody>
      </p:sp>
    </p:spTree>
    <p:extLst>
      <p:ext uri="{BB962C8B-B14F-4D97-AF65-F5344CB8AC3E}">
        <p14:creationId xmlns:p14="http://schemas.microsoft.com/office/powerpoint/2010/main" val="5903250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37</a:t>
            </a:fld>
            <a:endParaRPr lang="en-GB"/>
          </a:p>
        </p:txBody>
      </p:sp>
    </p:spTree>
    <p:extLst>
      <p:ext uri="{BB962C8B-B14F-4D97-AF65-F5344CB8AC3E}">
        <p14:creationId xmlns:p14="http://schemas.microsoft.com/office/powerpoint/2010/main" val="16182614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38</a:t>
            </a:fld>
            <a:endParaRPr lang="en-GB"/>
          </a:p>
        </p:txBody>
      </p:sp>
    </p:spTree>
    <p:extLst>
      <p:ext uri="{BB962C8B-B14F-4D97-AF65-F5344CB8AC3E}">
        <p14:creationId xmlns:p14="http://schemas.microsoft.com/office/powerpoint/2010/main" val="6174689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39</a:t>
            </a:fld>
            <a:endParaRPr lang="en-GB"/>
          </a:p>
        </p:txBody>
      </p:sp>
    </p:spTree>
    <p:extLst>
      <p:ext uri="{BB962C8B-B14F-4D97-AF65-F5344CB8AC3E}">
        <p14:creationId xmlns:p14="http://schemas.microsoft.com/office/powerpoint/2010/main" val="4083999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4</a:t>
            </a:fld>
            <a:endParaRPr lang="en-GB"/>
          </a:p>
        </p:txBody>
      </p:sp>
    </p:spTree>
    <p:extLst>
      <p:ext uri="{BB962C8B-B14F-4D97-AF65-F5344CB8AC3E}">
        <p14:creationId xmlns:p14="http://schemas.microsoft.com/office/powerpoint/2010/main" val="11431409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0" i="0" u="none" strike="noStrike" kern="1200" baseline="0" dirty="0" smtClean="0">
                <a:solidFill>
                  <a:schemeClr val="tx1"/>
                </a:solidFill>
                <a:latin typeface="+mn-lt"/>
                <a:ea typeface="+mn-ea"/>
                <a:cs typeface="+mn-cs"/>
              </a:rPr>
              <a:t>In each Community Healthcare Organisation, a Safeguarding and Protection Team (Vulnerable</a:t>
            </a:r>
          </a:p>
          <a:p>
            <a:r>
              <a:rPr lang="en-IE" sz="1200" b="0" i="0" u="none" strike="noStrike" kern="1200" baseline="0" dirty="0" smtClean="0">
                <a:solidFill>
                  <a:schemeClr val="tx1"/>
                </a:solidFill>
                <a:latin typeface="+mn-lt"/>
                <a:ea typeface="+mn-ea"/>
                <a:cs typeface="+mn-cs"/>
              </a:rPr>
              <a:t>Persons) will be available to work closely with all relevant service providers to support the</a:t>
            </a:r>
          </a:p>
          <a:p>
            <a:r>
              <a:rPr lang="en-IE" sz="1200" b="0" i="0" u="none" strike="noStrike" kern="1200" baseline="0" dirty="0" smtClean="0">
                <a:solidFill>
                  <a:schemeClr val="tx1"/>
                </a:solidFill>
                <a:latin typeface="+mn-lt"/>
                <a:ea typeface="+mn-ea"/>
                <a:cs typeface="+mn-cs"/>
              </a:rPr>
              <a:t>implementation of the response to concerns and complaints of abuse of vulnerable persons in HSE</a:t>
            </a:r>
          </a:p>
          <a:p>
            <a:r>
              <a:rPr lang="en-IE" sz="1200" b="0" i="0" u="none" strike="noStrike" kern="1200" baseline="0" dirty="0" smtClean="0">
                <a:solidFill>
                  <a:schemeClr val="tx1"/>
                </a:solidFill>
                <a:latin typeface="+mn-lt"/>
                <a:ea typeface="+mn-ea"/>
                <a:cs typeface="+mn-cs"/>
              </a:rPr>
              <a:t>and HSE funded services.</a:t>
            </a:r>
          </a:p>
          <a:p>
            <a:r>
              <a:rPr lang="en-IE" sz="1200" b="0" i="0" u="none" strike="noStrike" kern="1200" baseline="0" dirty="0" smtClean="0">
                <a:solidFill>
                  <a:schemeClr val="tx1"/>
                </a:solidFill>
                <a:latin typeface="+mn-lt"/>
                <a:ea typeface="+mn-ea"/>
                <a:cs typeface="+mn-cs"/>
              </a:rPr>
              <a:t>The Safeguarding and Protection Team (Vulnerable Persons) will work in partnership with all</a:t>
            </a:r>
          </a:p>
          <a:p>
            <a:r>
              <a:rPr lang="en-IE" sz="1200" b="0" i="0" u="none" strike="noStrike" kern="1200" baseline="0" dirty="0" smtClean="0">
                <a:solidFill>
                  <a:schemeClr val="tx1"/>
                </a:solidFill>
                <a:latin typeface="+mn-lt"/>
                <a:ea typeface="+mn-ea"/>
                <a:cs typeface="+mn-cs"/>
              </a:rPr>
              <a:t>relevant service providers to ensure that concerns and complaints are addressed. It will continue to</a:t>
            </a:r>
          </a:p>
          <a:p>
            <a:r>
              <a:rPr lang="en-IE" sz="1200" b="0" i="0" u="none" strike="noStrike" kern="1200" baseline="0" dirty="0" smtClean="0">
                <a:solidFill>
                  <a:schemeClr val="tx1"/>
                </a:solidFill>
                <a:latin typeface="+mn-lt"/>
                <a:ea typeface="+mn-ea"/>
                <a:cs typeface="+mn-cs"/>
              </a:rPr>
              <a:t>be the responsibility of all staff and services to take action to ensure the protection and welfare of</a:t>
            </a:r>
          </a:p>
          <a:p>
            <a:r>
              <a:rPr lang="en-IE" sz="1200" b="0" i="0" u="none" strike="noStrike" kern="1200" baseline="0" dirty="0" smtClean="0">
                <a:solidFill>
                  <a:schemeClr val="tx1"/>
                </a:solidFill>
                <a:latin typeface="+mn-lt"/>
                <a:ea typeface="+mn-ea"/>
                <a:cs typeface="+mn-cs"/>
              </a:rPr>
              <a:t>vulnerable people.</a:t>
            </a:r>
          </a:p>
          <a:p>
            <a:r>
              <a:rPr lang="en-IE" sz="1200" b="0" i="0" u="none" strike="noStrike" kern="1200" baseline="0" dirty="0" smtClean="0">
                <a:solidFill>
                  <a:schemeClr val="tx1"/>
                </a:solidFill>
                <a:latin typeface="+mn-lt"/>
                <a:ea typeface="+mn-ea"/>
                <a:cs typeface="+mn-cs"/>
              </a:rPr>
              <a:t>The Safeguarding and Protection Team (Vulnerable Persons) will advise and support front line</a:t>
            </a:r>
          </a:p>
          <a:p>
            <a:r>
              <a:rPr lang="en-IE" sz="1200" b="0" i="0" u="none" strike="noStrike" kern="1200" baseline="0" dirty="0" smtClean="0">
                <a:solidFill>
                  <a:schemeClr val="tx1"/>
                </a:solidFill>
                <a:latin typeface="+mn-lt"/>
                <a:ea typeface="+mn-ea"/>
                <a:cs typeface="+mn-cs"/>
              </a:rPr>
              <a:t>personnel and services and may directly manage particularly complex concerns and complaints.</a:t>
            </a:r>
          </a:p>
          <a:p>
            <a:endParaRPr lang="en-IE" sz="1200" b="0" i="0" u="none" strike="noStrike" kern="1200" baseline="0" dirty="0" smtClean="0">
              <a:solidFill>
                <a:schemeClr val="tx1"/>
              </a:solidFill>
              <a:latin typeface="+mn-lt"/>
              <a:ea typeface="+mn-ea"/>
              <a:cs typeface="+mn-cs"/>
            </a:endParaRPr>
          </a:p>
          <a:p>
            <a:r>
              <a:rPr lang="en-IE" sz="1200" b="1" i="0" u="none" strike="noStrike" kern="1200" baseline="0" dirty="0" smtClean="0">
                <a:solidFill>
                  <a:schemeClr val="tx1"/>
                </a:solidFill>
                <a:latin typeface="+mn-lt"/>
                <a:ea typeface="+mn-ea"/>
                <a:cs typeface="+mn-cs"/>
              </a:rPr>
              <a:t>Neighbours, family members and members of the public can become concerned about the</a:t>
            </a:r>
          </a:p>
          <a:p>
            <a:r>
              <a:rPr lang="en-IE" sz="1200" b="1" i="0" u="none" strike="noStrike" kern="1200" baseline="0" dirty="0" smtClean="0">
                <a:solidFill>
                  <a:schemeClr val="tx1"/>
                </a:solidFill>
                <a:latin typeface="+mn-lt"/>
                <a:ea typeface="+mn-ea"/>
                <a:cs typeface="+mn-cs"/>
              </a:rPr>
              <a:t>possibility that vulnerable persons may be experiencing abuse in situations where the vulnerable</a:t>
            </a:r>
          </a:p>
          <a:p>
            <a:r>
              <a:rPr lang="en-IE" sz="1200" b="1" i="0" u="none" strike="noStrike" kern="1200" baseline="0" dirty="0" smtClean="0">
                <a:solidFill>
                  <a:schemeClr val="tx1"/>
                </a:solidFill>
                <a:latin typeface="+mn-lt"/>
                <a:ea typeface="+mn-ea"/>
                <a:cs typeface="+mn-cs"/>
              </a:rPr>
              <a:t>person is not connected to any particular service. In these circumstances neighbours or any other</a:t>
            </a:r>
          </a:p>
          <a:p>
            <a:r>
              <a:rPr lang="en-IE" sz="1200" b="1" i="0" u="none" strike="noStrike" kern="1200" baseline="0" dirty="0" smtClean="0">
                <a:solidFill>
                  <a:schemeClr val="tx1"/>
                </a:solidFill>
                <a:latin typeface="+mn-lt"/>
                <a:ea typeface="+mn-ea"/>
                <a:cs typeface="+mn-cs"/>
              </a:rPr>
              <a:t>person having a concern should discuss the reasons for their concern with appropriate</a:t>
            </a:r>
          </a:p>
          <a:p>
            <a:r>
              <a:rPr lang="en-IE" sz="1200" b="1" i="0" u="none" strike="noStrike" kern="1200" baseline="0" dirty="0" smtClean="0">
                <a:solidFill>
                  <a:schemeClr val="tx1"/>
                </a:solidFill>
                <a:latin typeface="+mn-lt"/>
                <a:ea typeface="+mn-ea"/>
                <a:cs typeface="+mn-cs"/>
              </a:rPr>
              <a:t>professionals such as Public Health Nurses and GPs who will be in a position to provide assistance in</a:t>
            </a:r>
          </a:p>
          <a:p>
            <a:r>
              <a:rPr lang="en-IE" sz="1200" b="1" i="0" u="none" strike="noStrike" kern="1200" baseline="0" dirty="0" smtClean="0">
                <a:solidFill>
                  <a:schemeClr val="tx1"/>
                </a:solidFill>
                <a:latin typeface="+mn-lt"/>
                <a:ea typeface="+mn-ea"/>
                <a:cs typeface="+mn-cs"/>
              </a:rPr>
              <a:t>ensuring that the concerns are responded to including engagement with the Safeguarding and</a:t>
            </a:r>
          </a:p>
          <a:p>
            <a:r>
              <a:rPr lang="en-IE" sz="1200" b="1" i="0" u="none" strike="noStrike" kern="1200" baseline="0" dirty="0" smtClean="0">
                <a:solidFill>
                  <a:schemeClr val="tx1"/>
                </a:solidFill>
                <a:latin typeface="+mn-lt"/>
                <a:ea typeface="+mn-ea"/>
                <a:cs typeface="+mn-cs"/>
              </a:rPr>
              <a:t>Protection Team.</a:t>
            </a:r>
            <a:endParaRPr lang="en-IE" b="1" dirty="0" smtClean="0"/>
          </a:p>
          <a:p>
            <a:endParaRPr lang="en-GB" dirty="0"/>
          </a:p>
        </p:txBody>
      </p:sp>
      <p:sp>
        <p:nvSpPr>
          <p:cNvPr id="4" name="Slide Number Placeholder 3"/>
          <p:cNvSpPr>
            <a:spLocks noGrp="1"/>
          </p:cNvSpPr>
          <p:nvPr>
            <p:ph type="sldNum" sz="quarter" idx="10"/>
          </p:nvPr>
        </p:nvSpPr>
        <p:spPr/>
        <p:txBody>
          <a:bodyPr/>
          <a:lstStyle/>
          <a:p>
            <a:fld id="{3D7297D3-A54A-45C8-AFC9-7C13AF487A51}" type="slidenum">
              <a:rPr lang="en-GB" smtClean="0"/>
              <a:t>40</a:t>
            </a:fld>
            <a:endParaRPr lang="en-GB"/>
          </a:p>
        </p:txBody>
      </p:sp>
    </p:spTree>
    <p:extLst>
      <p:ext uri="{BB962C8B-B14F-4D97-AF65-F5344CB8AC3E}">
        <p14:creationId xmlns:p14="http://schemas.microsoft.com/office/powerpoint/2010/main" val="5627152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41</a:t>
            </a:fld>
            <a:endParaRPr lang="en-GB"/>
          </a:p>
        </p:txBody>
      </p:sp>
    </p:spTree>
    <p:extLst>
      <p:ext uri="{BB962C8B-B14F-4D97-AF65-F5344CB8AC3E}">
        <p14:creationId xmlns:p14="http://schemas.microsoft.com/office/powerpoint/2010/main" val="6261331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42</a:t>
            </a:fld>
            <a:endParaRPr lang="en-GB"/>
          </a:p>
        </p:txBody>
      </p:sp>
    </p:spTree>
    <p:extLst>
      <p:ext uri="{BB962C8B-B14F-4D97-AF65-F5344CB8AC3E}">
        <p14:creationId xmlns:p14="http://schemas.microsoft.com/office/powerpoint/2010/main" val="15907021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43</a:t>
            </a:fld>
            <a:endParaRPr lang="en-GB"/>
          </a:p>
        </p:txBody>
      </p:sp>
    </p:spTree>
    <p:extLst>
      <p:ext uri="{BB962C8B-B14F-4D97-AF65-F5344CB8AC3E}">
        <p14:creationId xmlns:p14="http://schemas.microsoft.com/office/powerpoint/2010/main" val="39367121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44</a:t>
            </a:fld>
            <a:endParaRPr lang="en-GB"/>
          </a:p>
        </p:txBody>
      </p:sp>
    </p:spTree>
    <p:extLst>
      <p:ext uri="{BB962C8B-B14F-4D97-AF65-F5344CB8AC3E}">
        <p14:creationId xmlns:p14="http://schemas.microsoft.com/office/powerpoint/2010/main" val="8448839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45</a:t>
            </a:fld>
            <a:endParaRPr lang="en-GB"/>
          </a:p>
        </p:txBody>
      </p:sp>
    </p:spTree>
    <p:extLst>
      <p:ext uri="{BB962C8B-B14F-4D97-AF65-F5344CB8AC3E}">
        <p14:creationId xmlns:p14="http://schemas.microsoft.com/office/powerpoint/2010/main" val="20305805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46</a:t>
            </a:fld>
            <a:endParaRPr lang="en-GB"/>
          </a:p>
        </p:txBody>
      </p:sp>
    </p:spTree>
    <p:extLst>
      <p:ext uri="{BB962C8B-B14F-4D97-AF65-F5344CB8AC3E}">
        <p14:creationId xmlns:p14="http://schemas.microsoft.com/office/powerpoint/2010/main" val="42432622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47</a:t>
            </a:fld>
            <a:endParaRPr lang="en-GB"/>
          </a:p>
        </p:txBody>
      </p:sp>
    </p:spTree>
    <p:extLst>
      <p:ext uri="{BB962C8B-B14F-4D97-AF65-F5344CB8AC3E}">
        <p14:creationId xmlns:p14="http://schemas.microsoft.com/office/powerpoint/2010/main" val="25818144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48</a:t>
            </a:fld>
            <a:endParaRPr lang="en-GB"/>
          </a:p>
        </p:txBody>
      </p:sp>
    </p:spTree>
    <p:extLst>
      <p:ext uri="{BB962C8B-B14F-4D97-AF65-F5344CB8AC3E}">
        <p14:creationId xmlns:p14="http://schemas.microsoft.com/office/powerpoint/2010/main" val="17629522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49</a:t>
            </a:fld>
            <a:endParaRPr lang="en-GB"/>
          </a:p>
        </p:txBody>
      </p:sp>
    </p:spTree>
    <p:extLst>
      <p:ext uri="{BB962C8B-B14F-4D97-AF65-F5344CB8AC3E}">
        <p14:creationId xmlns:p14="http://schemas.microsoft.com/office/powerpoint/2010/main" val="2633083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Protect staff/volunteers: It is important that anyone, undertaking any kind of work with</a:t>
            </a:r>
            <a:r>
              <a:rPr lang="en-US" baseline="0" dirty="0"/>
              <a:t> adults who may be at risk, is aware of the safeguarding guidance and policies so that you know what to do when concerns arise or incidents happen. You can then say you followed the relevant guidance and policies.</a:t>
            </a:r>
          </a:p>
          <a:p>
            <a:r>
              <a:rPr lang="en-US" baseline="0" dirty="0"/>
              <a:t>Human dignity: I will show you a quote in a moment that sums this up well.</a:t>
            </a:r>
          </a:p>
          <a:p>
            <a:r>
              <a:rPr lang="en-US" baseline="0" dirty="0"/>
              <a:t>Biblical basis: I will come back to this.</a:t>
            </a:r>
          </a:p>
          <a:p>
            <a:r>
              <a:rPr lang="en-US" baseline="0" dirty="0"/>
              <a:t>Policy and legislation: There are various policies and pieces of legislation in NI to protect adults who may be at risk of harm and to deal with situations when harm is caused.</a:t>
            </a:r>
          </a:p>
          <a:p>
            <a:r>
              <a:rPr lang="en-US" baseline="0" dirty="0"/>
              <a:t>Reality of abuse: Sadly we live in a sinful world where we see adults, as well as children, being harmed. We will look at this further when we consider the forms of abuse.</a:t>
            </a:r>
          </a:p>
          <a:p>
            <a:r>
              <a:rPr lang="en-US" baseline="0" dirty="0"/>
              <a:t> </a:t>
            </a:r>
            <a:endParaRPr lang="en-GB" dirty="0"/>
          </a:p>
        </p:txBody>
      </p:sp>
      <p:sp>
        <p:nvSpPr>
          <p:cNvPr id="4" name="Slide Number Placeholder 3"/>
          <p:cNvSpPr>
            <a:spLocks noGrp="1"/>
          </p:cNvSpPr>
          <p:nvPr>
            <p:ph type="sldNum" sz="quarter" idx="10"/>
          </p:nvPr>
        </p:nvSpPr>
        <p:spPr/>
        <p:txBody>
          <a:bodyPr/>
          <a:lstStyle/>
          <a:p>
            <a:fld id="{3D7297D3-A54A-45C8-AFC9-7C13AF487A51}" type="slidenum">
              <a:rPr lang="en-GB" smtClean="0"/>
              <a:t>5</a:t>
            </a:fld>
            <a:endParaRPr lang="en-GB"/>
          </a:p>
        </p:txBody>
      </p:sp>
    </p:spTree>
    <p:extLst>
      <p:ext uri="{BB962C8B-B14F-4D97-AF65-F5344CB8AC3E}">
        <p14:creationId xmlns:p14="http://schemas.microsoft.com/office/powerpoint/2010/main" val="12771666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50</a:t>
            </a:fld>
            <a:endParaRPr lang="en-GB"/>
          </a:p>
        </p:txBody>
      </p:sp>
    </p:spTree>
    <p:extLst>
      <p:ext uri="{BB962C8B-B14F-4D97-AF65-F5344CB8AC3E}">
        <p14:creationId xmlns:p14="http://schemas.microsoft.com/office/powerpoint/2010/main" val="28775589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51</a:t>
            </a:fld>
            <a:endParaRPr lang="en-GB"/>
          </a:p>
        </p:txBody>
      </p:sp>
    </p:spTree>
    <p:extLst>
      <p:ext uri="{BB962C8B-B14F-4D97-AF65-F5344CB8AC3E}">
        <p14:creationId xmlns:p14="http://schemas.microsoft.com/office/powerpoint/2010/main" val="5963991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IE" sz="1200" b="1" i="0" u="none" strike="noStrike" kern="1200" baseline="0" dirty="0" smtClean="0">
                <a:solidFill>
                  <a:schemeClr val="tx1"/>
                </a:solidFill>
                <a:latin typeface="+mn-lt"/>
                <a:ea typeface="+mn-ea"/>
                <a:cs typeface="+mn-cs"/>
              </a:rPr>
              <a:t>Handout – make available, also available online </a:t>
            </a:r>
          </a:p>
          <a:p>
            <a:pPr marL="228600" indent="-228600">
              <a:buFont typeface="+mj-lt"/>
              <a:buAutoNum type="arabicPeriod"/>
            </a:pPr>
            <a:endParaRPr lang="en-IE" sz="1200" b="1" i="0" u="none" strike="noStrike" kern="1200" baseline="0" dirty="0" smtClean="0">
              <a:solidFill>
                <a:schemeClr val="tx1"/>
              </a:solidFill>
              <a:latin typeface="+mn-lt"/>
              <a:ea typeface="+mn-ea"/>
              <a:cs typeface="+mn-cs"/>
            </a:endParaRPr>
          </a:p>
          <a:p>
            <a:pPr marL="228600" indent="-228600">
              <a:buFont typeface="+mj-lt"/>
              <a:buAutoNum type="arabicPeriod"/>
            </a:pPr>
            <a:r>
              <a:rPr lang="en-IE" sz="1200" b="0" i="0" u="none" strike="noStrike" kern="1200" baseline="0" dirty="0" smtClean="0">
                <a:solidFill>
                  <a:schemeClr val="tx1"/>
                </a:solidFill>
                <a:latin typeface="+mn-lt"/>
                <a:ea typeface="+mn-ea"/>
                <a:cs typeface="+mn-cs"/>
              </a:rPr>
              <a:t>Dublin North, Dublin North Central, Dublin West 01 6250447</a:t>
            </a:r>
          </a:p>
          <a:p>
            <a:pPr marL="228600" indent="-228600">
              <a:buFont typeface="+mj-lt"/>
              <a:buAutoNum type="arabicPeriod"/>
            </a:pPr>
            <a:r>
              <a:rPr lang="en-IE" sz="1200" b="0" i="0" u="none" strike="noStrike" kern="1200" baseline="0" dirty="0" smtClean="0">
                <a:solidFill>
                  <a:schemeClr val="tx1"/>
                </a:solidFill>
                <a:latin typeface="+mn-lt"/>
                <a:ea typeface="+mn-ea"/>
                <a:cs typeface="+mn-cs"/>
              </a:rPr>
              <a:t>Laois, Offaly, Longford, Westmeath, Louth and Meath 01 6914632</a:t>
            </a:r>
          </a:p>
          <a:p>
            <a:pPr marL="228600" indent="-228600">
              <a:buFont typeface="+mj-lt"/>
              <a:buAutoNum type="arabicPeriod"/>
            </a:pPr>
            <a:r>
              <a:rPr lang="en-IE" sz="1200" b="0" i="0" u="none" strike="noStrike" kern="1200" baseline="0" dirty="0" smtClean="0">
                <a:solidFill>
                  <a:schemeClr val="tx1"/>
                </a:solidFill>
                <a:latin typeface="+mn-lt"/>
                <a:ea typeface="+mn-ea"/>
                <a:cs typeface="+mn-cs"/>
              </a:rPr>
              <a:t>Kildare, West Wicklow, Dublin West, Dublin South City,</a:t>
            </a:r>
          </a:p>
          <a:p>
            <a:pPr marL="228600" indent="-228600">
              <a:buFont typeface="+mj-lt"/>
              <a:buAutoNum type="arabicPeriod"/>
            </a:pPr>
            <a:r>
              <a:rPr lang="en-IE" sz="1200" b="0" i="0" u="none" strike="noStrike" kern="1200" baseline="0" dirty="0" smtClean="0">
                <a:solidFill>
                  <a:schemeClr val="tx1"/>
                </a:solidFill>
                <a:latin typeface="+mn-lt"/>
                <a:ea typeface="+mn-ea"/>
                <a:cs typeface="+mn-cs"/>
              </a:rPr>
              <a:t>Dublin South West</a:t>
            </a:r>
          </a:p>
          <a:p>
            <a:pPr marL="228600" indent="-228600">
              <a:buFont typeface="+mj-lt"/>
              <a:buAutoNum type="arabicPeriod"/>
            </a:pPr>
            <a:r>
              <a:rPr lang="en-IE" sz="1200" b="0" i="0" u="none" strike="noStrike" kern="1200" baseline="0" dirty="0" smtClean="0">
                <a:solidFill>
                  <a:schemeClr val="tx1"/>
                </a:solidFill>
                <a:latin typeface="+mn-lt"/>
                <a:ea typeface="+mn-ea"/>
                <a:cs typeface="+mn-cs"/>
              </a:rPr>
              <a:t>045 920410</a:t>
            </a:r>
          </a:p>
          <a:p>
            <a:pPr marL="228600" indent="-228600">
              <a:buFont typeface="+mj-lt"/>
              <a:buAutoNum type="arabicPeriod"/>
            </a:pPr>
            <a:r>
              <a:rPr lang="en-IE" sz="1200" b="0" i="0" u="none" strike="noStrike" kern="1200" baseline="0" dirty="0" smtClean="0">
                <a:solidFill>
                  <a:schemeClr val="tx1"/>
                </a:solidFill>
                <a:latin typeface="+mn-lt"/>
                <a:ea typeface="+mn-ea"/>
                <a:cs typeface="+mn-cs"/>
              </a:rPr>
              <a:t>Wicklow, Dun Laoghaire and Dublin South East 01 2164511</a:t>
            </a:r>
          </a:p>
          <a:p>
            <a:pPr marL="228600" indent="-228600">
              <a:buFont typeface="+mj-lt"/>
              <a:buAutoNum type="arabicPeriod"/>
            </a:pPr>
            <a:r>
              <a:rPr lang="en-IE" sz="1200" b="0" i="0" u="none" strike="noStrike" kern="1200" baseline="0" dirty="0" smtClean="0">
                <a:solidFill>
                  <a:schemeClr val="tx1"/>
                </a:solidFill>
                <a:latin typeface="+mn-lt"/>
                <a:ea typeface="+mn-ea"/>
                <a:cs typeface="+mn-cs"/>
              </a:rPr>
              <a:t>South Tipperary, Carlow, </a:t>
            </a:r>
            <a:r>
              <a:rPr lang="en-IE" sz="1200" b="0" i="0" u="none" strike="noStrike" kern="1200" baseline="0" dirty="0" err="1" smtClean="0">
                <a:solidFill>
                  <a:schemeClr val="tx1"/>
                </a:solidFill>
                <a:latin typeface="+mn-lt"/>
                <a:ea typeface="+mn-ea"/>
                <a:cs typeface="+mn-cs"/>
              </a:rPr>
              <a:t>Kilkenney</a:t>
            </a:r>
            <a:r>
              <a:rPr lang="en-IE" sz="1200" b="0" i="0" u="none" strike="noStrike" kern="1200" baseline="0" dirty="0" smtClean="0">
                <a:solidFill>
                  <a:schemeClr val="tx1"/>
                </a:solidFill>
                <a:latin typeface="+mn-lt"/>
                <a:ea typeface="+mn-ea"/>
                <a:cs typeface="+mn-cs"/>
              </a:rPr>
              <a:t>, Waterford, Wexford 056-7784325</a:t>
            </a:r>
          </a:p>
          <a:p>
            <a:pPr marL="228600" indent="-228600">
              <a:buFont typeface="+mj-lt"/>
              <a:buAutoNum type="arabicPeriod"/>
            </a:pPr>
            <a:r>
              <a:rPr lang="en-IE" sz="1200" b="0" i="0" u="none" strike="noStrike" kern="1200" baseline="0" dirty="0" smtClean="0">
                <a:solidFill>
                  <a:schemeClr val="tx1"/>
                </a:solidFill>
                <a:latin typeface="+mn-lt"/>
                <a:ea typeface="+mn-ea"/>
                <a:cs typeface="+mn-cs"/>
              </a:rPr>
              <a:t>Kerry and Cork 021 4923967</a:t>
            </a:r>
          </a:p>
          <a:p>
            <a:pPr marL="228600" indent="-228600">
              <a:buFont typeface="+mj-lt"/>
              <a:buAutoNum type="arabicPeriod"/>
            </a:pPr>
            <a:r>
              <a:rPr lang="en-IE" sz="1200" b="0" i="0" u="none" strike="noStrike" kern="1200" baseline="0" dirty="0" smtClean="0">
                <a:solidFill>
                  <a:schemeClr val="tx1"/>
                </a:solidFill>
                <a:latin typeface="+mn-lt"/>
                <a:ea typeface="+mn-ea"/>
                <a:cs typeface="+mn-cs"/>
              </a:rPr>
              <a:t>Clare, Limerick, North Tipperary and East Limerick 067 46470</a:t>
            </a:r>
          </a:p>
          <a:p>
            <a:pPr marL="228600" indent="-228600">
              <a:buFont typeface="+mj-lt"/>
              <a:buAutoNum type="arabicPeriod"/>
            </a:pPr>
            <a:r>
              <a:rPr lang="en-IE" sz="1200" b="0" i="0" u="none" strike="noStrike" kern="1200" baseline="0" dirty="0" smtClean="0">
                <a:solidFill>
                  <a:schemeClr val="tx1"/>
                </a:solidFill>
                <a:latin typeface="+mn-lt"/>
                <a:ea typeface="+mn-ea"/>
                <a:cs typeface="+mn-cs"/>
              </a:rPr>
              <a:t>Galway, Roscommon and Mayo 091 748488</a:t>
            </a:r>
          </a:p>
          <a:p>
            <a:pPr marL="228600" indent="-228600">
              <a:buFont typeface="+mj-lt"/>
              <a:buAutoNum type="arabicPeriod"/>
            </a:pPr>
            <a:r>
              <a:rPr lang="en-IE" sz="1200" b="0" i="0" u="none" strike="noStrike" kern="1200" baseline="0" dirty="0" smtClean="0">
                <a:solidFill>
                  <a:schemeClr val="tx1"/>
                </a:solidFill>
                <a:latin typeface="+mn-lt"/>
                <a:ea typeface="+mn-ea"/>
                <a:cs typeface="+mn-cs"/>
              </a:rPr>
              <a:t>Donegal, Sligo, </a:t>
            </a:r>
            <a:r>
              <a:rPr lang="en-IE" sz="1200" b="0" i="0" u="none" strike="noStrike" kern="1200" baseline="0" dirty="0" err="1" smtClean="0">
                <a:solidFill>
                  <a:schemeClr val="tx1"/>
                </a:solidFill>
                <a:latin typeface="+mn-lt"/>
                <a:ea typeface="+mn-ea"/>
                <a:cs typeface="+mn-cs"/>
              </a:rPr>
              <a:t>Lietrim</a:t>
            </a:r>
            <a:r>
              <a:rPr lang="en-IE" sz="1200" b="0" i="0" u="none" strike="noStrike" kern="1200" baseline="0" dirty="0" smtClean="0">
                <a:solidFill>
                  <a:schemeClr val="tx1"/>
                </a:solidFill>
                <a:latin typeface="+mn-lt"/>
                <a:ea typeface="+mn-ea"/>
                <a:cs typeface="+mn-cs"/>
              </a:rPr>
              <a:t>, Cavan and Monaghan 071-9834660</a:t>
            </a:r>
            <a:endParaRPr lang="en-IE" b="0" dirty="0"/>
          </a:p>
        </p:txBody>
      </p:sp>
      <p:sp>
        <p:nvSpPr>
          <p:cNvPr id="4" name="Slide Number Placeholder 3"/>
          <p:cNvSpPr>
            <a:spLocks noGrp="1"/>
          </p:cNvSpPr>
          <p:nvPr>
            <p:ph type="sldNum" sz="quarter" idx="10"/>
          </p:nvPr>
        </p:nvSpPr>
        <p:spPr/>
        <p:txBody>
          <a:bodyPr/>
          <a:lstStyle/>
          <a:p>
            <a:fld id="{F49F7541-7FEE-4C45-8B36-1011AE40E0DC}" type="slidenum">
              <a:rPr lang="en-IE" smtClean="0"/>
              <a:t>52</a:t>
            </a:fld>
            <a:endParaRPr lang="en-IE"/>
          </a:p>
        </p:txBody>
      </p:sp>
    </p:spTree>
    <p:extLst>
      <p:ext uri="{BB962C8B-B14F-4D97-AF65-F5344CB8AC3E}">
        <p14:creationId xmlns:p14="http://schemas.microsoft.com/office/powerpoint/2010/main" val="18019173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53</a:t>
            </a:fld>
            <a:endParaRPr lang="en-GB"/>
          </a:p>
        </p:txBody>
      </p:sp>
    </p:spTree>
    <p:extLst>
      <p:ext uri="{BB962C8B-B14F-4D97-AF65-F5344CB8AC3E}">
        <p14:creationId xmlns:p14="http://schemas.microsoft.com/office/powerpoint/2010/main" val="11028120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54</a:t>
            </a:fld>
            <a:endParaRPr lang="en-GB"/>
          </a:p>
        </p:txBody>
      </p:sp>
    </p:spTree>
    <p:extLst>
      <p:ext uri="{BB962C8B-B14F-4D97-AF65-F5344CB8AC3E}">
        <p14:creationId xmlns:p14="http://schemas.microsoft.com/office/powerpoint/2010/main" val="3418677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55</a:t>
            </a:fld>
            <a:endParaRPr lang="en-GB"/>
          </a:p>
        </p:txBody>
      </p:sp>
    </p:spTree>
    <p:extLst>
      <p:ext uri="{BB962C8B-B14F-4D97-AF65-F5344CB8AC3E}">
        <p14:creationId xmlns:p14="http://schemas.microsoft.com/office/powerpoint/2010/main" val="42928608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56</a:t>
            </a:fld>
            <a:endParaRPr lang="en-GB"/>
          </a:p>
        </p:txBody>
      </p:sp>
    </p:spTree>
    <p:extLst>
      <p:ext uri="{BB962C8B-B14F-4D97-AF65-F5344CB8AC3E}">
        <p14:creationId xmlns:p14="http://schemas.microsoft.com/office/powerpoint/2010/main" val="4164325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statement was agreed by the General Assembly in 2016.  The PCI seeks to reflect Christ’s compassion for everyone and to safeguard all those who come into contact with the mission and ministries of the Church,</a:t>
            </a:r>
            <a:r>
              <a:rPr lang="en-US" baseline="0" dirty="0"/>
              <a:t> by preventing harm and protecting those at risk.</a:t>
            </a:r>
            <a:endParaRPr lang="en-GB" dirty="0"/>
          </a:p>
        </p:txBody>
      </p:sp>
      <p:sp>
        <p:nvSpPr>
          <p:cNvPr id="4" name="Slide Number Placeholder 3"/>
          <p:cNvSpPr>
            <a:spLocks noGrp="1"/>
          </p:cNvSpPr>
          <p:nvPr>
            <p:ph type="sldNum" sz="quarter" idx="10"/>
          </p:nvPr>
        </p:nvSpPr>
        <p:spPr/>
        <p:txBody>
          <a:bodyPr/>
          <a:lstStyle/>
          <a:p>
            <a:fld id="{3D7297D3-A54A-45C8-AFC9-7C13AF487A51}" type="slidenum">
              <a:rPr lang="en-GB" smtClean="0"/>
              <a:t>6</a:t>
            </a:fld>
            <a:endParaRPr lang="en-GB"/>
          </a:p>
        </p:txBody>
      </p:sp>
    </p:spTree>
    <p:extLst>
      <p:ext uri="{BB962C8B-B14F-4D97-AF65-F5344CB8AC3E}">
        <p14:creationId xmlns:p14="http://schemas.microsoft.com/office/powerpoint/2010/main" val="29540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7</a:t>
            </a:fld>
            <a:endParaRPr lang="en-GB"/>
          </a:p>
        </p:txBody>
      </p:sp>
    </p:spTree>
    <p:extLst>
      <p:ext uri="{BB962C8B-B14F-4D97-AF65-F5344CB8AC3E}">
        <p14:creationId xmlns:p14="http://schemas.microsoft.com/office/powerpoint/2010/main" val="366787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In March 2017, the Adult Safeguarding Bill was introduced in the Seanad and the general principles of the Bill were debated. It received cross party support and was passed to committee stage and in October 2017 it was discussed at the Joint Health Committee. </a:t>
            </a:r>
          </a:p>
          <a:p>
            <a:pPr marL="0" indent="0">
              <a:buNone/>
            </a:pPr>
            <a:r>
              <a:rPr lang="en-GB" dirty="0" smtClean="0"/>
              <a:t>The main provisions under this Bill include: </a:t>
            </a:r>
          </a:p>
          <a:p>
            <a:r>
              <a:rPr lang="en-GB" dirty="0" smtClean="0"/>
              <a:t>Definitions- “adult at risk” unable to protect him or herself from harm </a:t>
            </a:r>
          </a:p>
          <a:p>
            <a:r>
              <a:rPr lang="en-GB" dirty="0" smtClean="0"/>
              <a:t>Establishment of a National Adult Safeguarding Authority </a:t>
            </a:r>
          </a:p>
          <a:p>
            <a:r>
              <a:rPr lang="en-GB" dirty="0" smtClean="0"/>
              <a:t>Powers of investigation by the Authority </a:t>
            </a:r>
          </a:p>
          <a:p>
            <a:r>
              <a:rPr lang="en-GB" dirty="0" smtClean="0"/>
              <a:t>Right of entry and inspection by authorised person </a:t>
            </a:r>
          </a:p>
          <a:p>
            <a:r>
              <a:rPr lang="en-GB" dirty="0" smtClean="0"/>
              <a:t>Reporting Obligations </a:t>
            </a:r>
          </a:p>
          <a:p>
            <a:r>
              <a:rPr lang="en-GB" dirty="0" smtClean="0"/>
              <a:t>Right to access an independent advocate.</a:t>
            </a:r>
          </a:p>
          <a:p>
            <a:endParaRPr lang="en-US" dirty="0" smtClean="0"/>
          </a:p>
          <a:p>
            <a:r>
              <a:rPr lang="en-IE" sz="1200" b="1" i="0" u="none" strike="noStrike" kern="1200" baseline="0" dirty="0" smtClean="0">
                <a:solidFill>
                  <a:srgbClr val="FF0000"/>
                </a:solidFill>
                <a:latin typeface="+mn-lt"/>
                <a:ea typeface="+mn-ea"/>
                <a:cs typeface="+mn-cs"/>
              </a:rPr>
              <a:t>AM I OBLIGED to report the abuse of a vulnerable person?  It is an offence to withhold information from the Gardaí about certain types of offences against ‘vulnerable persons’ (as well as children).  These offences include sexual assault, rape, incest and trafficking – also a category called ‘assault causing harm’ but good practice guidelines indicate that this should only be done with the consent of the person or you may place them at further risk.  </a:t>
            </a:r>
          </a:p>
          <a:p>
            <a:endParaRPr lang="en-IE" sz="1200" b="0" i="0" u="none" strike="noStrike" kern="1200" baseline="0" dirty="0" smtClean="0">
              <a:solidFill>
                <a:srgbClr val="FF0000"/>
              </a:solidFill>
              <a:latin typeface="+mn-lt"/>
              <a:ea typeface="+mn-ea"/>
              <a:cs typeface="+mn-cs"/>
            </a:endParaRPr>
          </a:p>
          <a:p>
            <a:endParaRPr lang="en-IE" sz="1200" b="0" i="0" u="none" strike="noStrike" kern="1200" baseline="0" dirty="0" smtClean="0">
              <a:solidFill>
                <a:srgbClr val="FF0000"/>
              </a:solidFill>
              <a:latin typeface="+mn-lt"/>
              <a:ea typeface="+mn-ea"/>
              <a:cs typeface="+mn-cs"/>
            </a:endParaRPr>
          </a:p>
          <a:p>
            <a:r>
              <a:rPr lang="en-IE" sz="1200" b="0" i="0" u="none" strike="noStrike" kern="1200" baseline="0" dirty="0" smtClean="0">
                <a:solidFill>
                  <a:srgbClr val="FF0000"/>
                </a:solidFill>
                <a:latin typeface="+mn-lt"/>
                <a:ea typeface="+mn-ea"/>
                <a:cs typeface="+mn-cs"/>
              </a:rPr>
              <a:t>Unlike Child Protection, Adult Safeguarding does not have a single piece of legislation under which there are statutory responsibilities on agencies to respond to concerns of abuse.</a:t>
            </a:r>
          </a:p>
          <a:p>
            <a:endParaRPr lang="en-IE" sz="1200" b="0" i="0" u="none" strike="noStrike" kern="1200" baseline="0" dirty="0" smtClean="0">
              <a:solidFill>
                <a:srgbClr val="FF0000"/>
              </a:solidFill>
              <a:latin typeface="+mn-lt"/>
              <a:ea typeface="+mn-ea"/>
              <a:cs typeface="+mn-cs"/>
            </a:endParaRPr>
          </a:p>
          <a:p>
            <a:r>
              <a:rPr lang="en-IE" sz="1200" b="0" i="0" u="none" strike="noStrike" kern="1200" baseline="0" dirty="0" smtClean="0">
                <a:solidFill>
                  <a:srgbClr val="FF0000"/>
                </a:solidFill>
                <a:latin typeface="+mn-lt"/>
                <a:ea typeface="+mn-ea"/>
                <a:cs typeface="+mn-cs"/>
              </a:rPr>
              <a:t>E.G. no legislation to keep someone in care outside of their will (hospital seen to be acting beyond its power by preventing a 93 year old woman living with dementia leaving the hospital grounds</a:t>
            </a:r>
          </a:p>
          <a:p>
            <a:endParaRPr lang="en-IE" sz="1200" b="0" i="0" u="none" strike="noStrike" kern="1200" baseline="0" dirty="0" smtClean="0">
              <a:solidFill>
                <a:srgbClr val="FF0000"/>
              </a:solidFill>
              <a:latin typeface="+mn-lt"/>
              <a:ea typeface="+mn-ea"/>
              <a:cs typeface="+mn-cs"/>
            </a:endParaRPr>
          </a:p>
          <a:p>
            <a:r>
              <a:rPr lang="en-IE" sz="1200" b="1" i="0" u="none" strike="noStrike" kern="1200" baseline="0" dirty="0" smtClean="0">
                <a:solidFill>
                  <a:schemeClr val="tx1"/>
                </a:solidFill>
                <a:latin typeface="+mn-lt"/>
                <a:ea typeface="+mn-ea"/>
                <a:cs typeface="+mn-cs"/>
              </a:rPr>
              <a:t>Key relevant legislation within the Republic of Ireland is as follows:</a:t>
            </a:r>
          </a:p>
          <a:p>
            <a:r>
              <a:rPr lang="en-IE" sz="1200" b="0" i="1" u="none" strike="noStrike" kern="1200" baseline="0" dirty="0" smtClean="0">
                <a:solidFill>
                  <a:schemeClr val="tx1"/>
                </a:solidFill>
                <a:latin typeface="+mn-lt"/>
                <a:ea typeface="+mn-ea"/>
                <a:cs typeface="+mn-cs"/>
              </a:rPr>
              <a:t>• National Vetting Bureau (Children and Vulnerable Persons) Act 2012</a:t>
            </a:r>
          </a:p>
          <a:p>
            <a:r>
              <a:rPr lang="en-IE" sz="1200" b="0" i="1" u="none" strike="noStrike" kern="1200" baseline="0" dirty="0" smtClean="0">
                <a:solidFill>
                  <a:schemeClr val="tx1"/>
                </a:solidFill>
                <a:latin typeface="+mn-lt"/>
                <a:ea typeface="+mn-ea"/>
                <a:cs typeface="+mn-cs"/>
              </a:rPr>
              <a:t>• Criminal Justice (Withholding of Information of Offences against Children and Vulnerable Persons) Act 2012…mainly focused on rape, sexual assault, false imprisonment and human trafficking.  </a:t>
            </a:r>
          </a:p>
          <a:p>
            <a:r>
              <a:rPr lang="en-IE" sz="1200" b="0" i="1" u="none" strike="noStrike" kern="1200" baseline="0" dirty="0" smtClean="0">
                <a:solidFill>
                  <a:schemeClr val="tx1"/>
                </a:solidFill>
                <a:latin typeface="+mn-lt"/>
                <a:ea typeface="+mn-ea"/>
                <a:cs typeface="+mn-cs"/>
              </a:rPr>
              <a:t>The Assisted Decision Making (Capacity) Act 2015 </a:t>
            </a:r>
            <a:r>
              <a:rPr lang="en-IE" sz="1200" b="0" i="0" u="none" strike="noStrike" kern="1200" baseline="0" dirty="0" smtClean="0">
                <a:solidFill>
                  <a:schemeClr val="tx1"/>
                </a:solidFill>
                <a:latin typeface="+mn-lt"/>
                <a:ea typeface="+mn-ea"/>
                <a:cs typeface="+mn-cs"/>
              </a:rPr>
              <a:t>is soon to become practice and proposes three types of decision making support options to respond to a wide range of support needs that people may have in relation to decision making capacity.  Replaces the Lunacy Regulations 1871.  Liberty to be included in future given example of 93 year old above. </a:t>
            </a:r>
          </a:p>
          <a:p>
            <a:endParaRPr lang="en-IE" sz="1200" b="0" i="0" u="none" strike="noStrike" kern="1200" baseline="0" dirty="0" smtClean="0">
              <a:solidFill>
                <a:schemeClr val="tx1"/>
              </a:solidFill>
              <a:latin typeface="+mn-lt"/>
              <a:ea typeface="+mn-ea"/>
              <a:cs typeface="+mn-cs"/>
            </a:endParaRPr>
          </a:p>
          <a:p>
            <a:r>
              <a:rPr lang="en-GB" sz="1200" b="1" kern="1200" cap="all" dirty="0" smtClean="0">
                <a:solidFill>
                  <a:schemeClr val="tx1"/>
                </a:solidFill>
                <a:effectLst/>
                <a:latin typeface="+mn-lt"/>
                <a:ea typeface="+mn-ea"/>
                <a:cs typeface="+mn-cs"/>
              </a:rPr>
              <a:t>Assisted Decision Making</a:t>
            </a:r>
          </a:p>
          <a:p>
            <a:r>
              <a:rPr lang="en-GB" sz="1200" i="1" kern="1200" dirty="0" smtClean="0">
                <a:solidFill>
                  <a:schemeClr val="tx1"/>
                </a:solidFill>
                <a:effectLst/>
                <a:latin typeface="+mn-lt"/>
                <a:ea typeface="+mn-ea"/>
                <a:cs typeface="+mn-cs"/>
              </a:rPr>
              <a:t>The much-debated Assisted Decision Making (Capacity) Act 2015 (the “Act”) was enacted on the 30th December 2015, but requires commencement orders to bring it fully into effect. Recently piecemeal sections of the Act have been commenced, however the more comprehensive sections remain in limbo. The Act provides for a new test for capacity, creates a concrete framework to assist individuals in making decisions, radically overhauls the antiquated Wards of Court system, modifies the law regarding Enduring Powers of Attorney (EPOA), and creates a new legal office – The Director of the Decision Support Service.</a:t>
            </a:r>
          </a:p>
          <a:p>
            <a:r>
              <a:rPr lang="en-IE" sz="1200" b="0" i="0" u="none" strike="noStrike" kern="1200" baseline="0" dirty="0" smtClean="0">
                <a:solidFill>
                  <a:schemeClr val="tx1"/>
                </a:solidFill>
                <a:latin typeface="+mn-lt"/>
                <a:ea typeface="+mn-ea"/>
                <a:cs typeface="+mn-cs"/>
              </a:rPr>
              <a:t> </a:t>
            </a:r>
          </a:p>
          <a:p>
            <a:r>
              <a:rPr lang="en-IE" sz="1200" b="0" i="0" u="none" strike="noStrike" kern="1200" baseline="0" dirty="0" smtClean="0">
                <a:solidFill>
                  <a:schemeClr val="tx1"/>
                </a:solidFill>
                <a:latin typeface="+mn-lt"/>
                <a:ea typeface="+mn-ea"/>
                <a:cs typeface="+mn-cs"/>
              </a:rPr>
              <a:t>5</a:t>
            </a:r>
            <a:r>
              <a:rPr lang="en-IE" sz="1200" b="0" i="0" u="none" strike="noStrike" kern="1200" baseline="30000" dirty="0" smtClean="0">
                <a:solidFill>
                  <a:schemeClr val="tx1"/>
                </a:solidFill>
                <a:latin typeface="+mn-lt"/>
                <a:ea typeface="+mn-ea"/>
                <a:cs typeface="+mn-cs"/>
              </a:rPr>
              <a:t>th</a:t>
            </a:r>
            <a:r>
              <a:rPr lang="en-IE" sz="1200" b="0" i="0" u="none" strike="noStrike" kern="1200" baseline="0" dirty="0" smtClean="0">
                <a:solidFill>
                  <a:schemeClr val="tx1"/>
                </a:solidFill>
                <a:latin typeface="+mn-lt"/>
                <a:ea typeface="+mn-ea"/>
                <a:cs typeface="+mn-cs"/>
              </a:rPr>
              <a:t> March 2019, Ministers reply in the </a:t>
            </a:r>
            <a:r>
              <a:rPr lang="en-IE" sz="1200" b="0" i="0" u="none" strike="noStrike" kern="1200" baseline="0" dirty="0" err="1" smtClean="0">
                <a:solidFill>
                  <a:schemeClr val="tx1"/>
                </a:solidFill>
                <a:latin typeface="+mn-lt"/>
                <a:ea typeface="+mn-ea"/>
                <a:cs typeface="+mn-cs"/>
              </a:rPr>
              <a:t>Dail</a:t>
            </a:r>
            <a:r>
              <a:rPr lang="en-IE" sz="1200" b="0" i="0" u="none" strike="noStrike" kern="1200" baseline="0" dirty="0" smtClean="0">
                <a:solidFill>
                  <a:schemeClr val="tx1"/>
                </a:solidFill>
                <a:latin typeface="+mn-lt"/>
                <a:ea typeface="+mn-ea"/>
                <a:cs typeface="+mn-cs"/>
              </a:rPr>
              <a:t> said</a:t>
            </a:r>
          </a:p>
          <a:p>
            <a:r>
              <a:rPr lang="en-GB" dirty="0" smtClean="0">
                <a:effectLst/>
              </a:rPr>
              <a:t>The Assisted Decision-Making (Capacity) Act 2015 provides a modern statutory framework to support decision-making by adults with capacity difficulties. The Act was signed into law on 30 December 2015 but has not yet been fully commenced.  New administrative processes and support measures, including the setting up of the Decision Support Service within the Mental Health Commission (a body under the Department of Health), must be put in place before the substantive provisions of the Act can be commenced. </a:t>
            </a:r>
            <a:endParaRPr lang="en-IE" sz="1200" b="0" i="0" u="none" strike="noStrike" kern="1200" baseline="0" dirty="0" smtClean="0">
              <a:solidFill>
                <a:schemeClr val="tx1"/>
              </a:solidFill>
              <a:latin typeface="+mn-lt"/>
              <a:ea typeface="+mn-ea"/>
              <a:cs typeface="+mn-cs"/>
            </a:endParaRPr>
          </a:p>
          <a:p>
            <a:endParaRPr lang="en-IE" dirty="0" smtClean="0"/>
          </a:p>
          <a:p>
            <a:endParaRPr lang="en-IE" dirty="0" smtClean="0"/>
          </a:p>
          <a:p>
            <a:endParaRPr lang="en-GB" dirty="0"/>
          </a:p>
        </p:txBody>
      </p:sp>
      <p:sp>
        <p:nvSpPr>
          <p:cNvPr id="4" name="Slide Number Placeholder 3"/>
          <p:cNvSpPr>
            <a:spLocks noGrp="1"/>
          </p:cNvSpPr>
          <p:nvPr>
            <p:ph type="sldNum" sz="quarter" idx="10"/>
          </p:nvPr>
        </p:nvSpPr>
        <p:spPr/>
        <p:txBody>
          <a:bodyPr/>
          <a:lstStyle/>
          <a:p>
            <a:fld id="{3D7297D3-A54A-45C8-AFC9-7C13AF487A51}" type="slidenum">
              <a:rPr lang="en-GB" smtClean="0"/>
              <a:t>8</a:t>
            </a:fld>
            <a:endParaRPr lang="en-GB"/>
          </a:p>
        </p:txBody>
      </p:sp>
    </p:spTree>
    <p:extLst>
      <p:ext uri="{BB962C8B-B14F-4D97-AF65-F5344CB8AC3E}">
        <p14:creationId xmlns:p14="http://schemas.microsoft.com/office/powerpoint/2010/main" val="2865186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D7297D3-A54A-45C8-AFC9-7C13AF487A51}" type="slidenum">
              <a:rPr lang="en-GB" smtClean="0"/>
              <a:t>9</a:t>
            </a:fld>
            <a:endParaRPr lang="en-GB"/>
          </a:p>
        </p:txBody>
      </p:sp>
    </p:spTree>
    <p:extLst>
      <p:ext uri="{BB962C8B-B14F-4D97-AF65-F5344CB8AC3E}">
        <p14:creationId xmlns:p14="http://schemas.microsoft.com/office/powerpoint/2010/main" val="31255665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2060"/>
        </a:solidFill>
        <a:effectLst/>
      </p:bgPr>
    </p:bg>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BB24604D-E5C4-473D-AB42-EE4956CE165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42900" y="6048375"/>
            <a:ext cx="4159250" cy="720725"/>
          </a:xfrm>
          <a:prstGeom prst="rect">
            <a:avLst/>
          </a:prstGeom>
        </p:spPr>
      </p:pic>
      <p:pic>
        <p:nvPicPr>
          <p:cNvPr id="6" name="Picture 5">
            <a:extLst>
              <a:ext uri="{FF2B5EF4-FFF2-40B4-BE49-F238E27FC236}">
                <a16:creationId xmlns:a16="http://schemas.microsoft.com/office/drawing/2014/main" id="{65B6334B-DECE-4D77-AA42-71897271213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69141" y="5816218"/>
            <a:ext cx="2784915" cy="972000"/>
          </a:xfrm>
          <a:prstGeom prst="rect">
            <a:avLst/>
          </a:prstGeom>
        </p:spPr>
      </p:pic>
    </p:spTree>
    <p:extLst>
      <p:ext uri="{BB962C8B-B14F-4D97-AF65-F5344CB8AC3E}">
        <p14:creationId xmlns:p14="http://schemas.microsoft.com/office/powerpoint/2010/main" val="3437203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C2FE-7933-4E79-B474-EFA53EF8191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1FC024-9658-4AEC-9F30-AE76C3213A8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01ED9C-E362-43AA-86CC-3F5C2DE25547}"/>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5" name="Footer Placeholder 4">
            <a:extLst>
              <a:ext uri="{FF2B5EF4-FFF2-40B4-BE49-F238E27FC236}">
                <a16:creationId xmlns:a16="http://schemas.microsoft.com/office/drawing/2014/main" id="{DB2AF464-D8C6-469E-97F2-C33281D6EF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DD7C8C-EE68-47AA-B255-DF28FDCB6D92}"/>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2990873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429927-B16B-41E2-A3C5-CA6F19679AE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71AF70-4F48-4299-896D-1D2CACDF1D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7CFCD8-6B35-44AA-AF9E-893CCA00E2AC}"/>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5" name="Footer Placeholder 4">
            <a:extLst>
              <a:ext uri="{FF2B5EF4-FFF2-40B4-BE49-F238E27FC236}">
                <a16:creationId xmlns:a16="http://schemas.microsoft.com/office/drawing/2014/main" id="{8F16E1A4-C072-4EBC-A5B2-F7306E9ED4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F4967F-217D-43AB-9C56-73F0A08CE01F}"/>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501167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96A0B-F2B5-4D97-8CA0-2206377DC3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257DA39-D128-4D23-B691-1184620D62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5A09CF1-0291-45B3-BFEA-C87791A80A5E}"/>
              </a:ext>
            </a:extLst>
          </p:cNvPr>
          <p:cNvSpPr>
            <a:spLocks noGrp="1"/>
          </p:cNvSpPr>
          <p:nvPr>
            <p:ph type="dt" sz="half" idx="10"/>
          </p:nvPr>
        </p:nvSpPr>
        <p:spPr/>
        <p:txBody>
          <a:bodyPr/>
          <a:lstStyle/>
          <a:p>
            <a:fld id="{54CA9675-DCCC-4FAA-9B2E-AB4855B3CDB0}" type="datetimeFigureOut">
              <a:rPr lang="en-GB" smtClean="0"/>
              <a:t>25/04/2023</a:t>
            </a:fld>
            <a:endParaRPr lang="en-GB"/>
          </a:p>
        </p:txBody>
      </p:sp>
      <p:sp>
        <p:nvSpPr>
          <p:cNvPr id="5" name="Footer Placeholder 4">
            <a:extLst>
              <a:ext uri="{FF2B5EF4-FFF2-40B4-BE49-F238E27FC236}">
                <a16:creationId xmlns:a16="http://schemas.microsoft.com/office/drawing/2014/main" id="{8FC46165-A787-4106-B899-A622A8E0DA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9380FD-1F37-44EA-A3FC-84DE65F1A5C4}"/>
              </a:ext>
            </a:extLst>
          </p:cNvPr>
          <p:cNvSpPr>
            <a:spLocks noGrp="1"/>
          </p:cNvSpPr>
          <p:nvPr>
            <p:ph type="sldNum" sz="quarter" idx="12"/>
          </p:nvPr>
        </p:nvSpPr>
        <p:spPr/>
        <p:txBody>
          <a:bodyPr/>
          <a:lstStyle/>
          <a:p>
            <a:fld id="{8FED1840-5D7B-4DFC-B516-CF7C0A0C05FC}" type="slidenum">
              <a:rPr lang="en-GB" smtClean="0"/>
              <a:t>‹#›</a:t>
            </a:fld>
            <a:endParaRPr lang="en-GB"/>
          </a:p>
        </p:txBody>
      </p:sp>
    </p:spTree>
    <p:extLst>
      <p:ext uri="{BB962C8B-B14F-4D97-AF65-F5344CB8AC3E}">
        <p14:creationId xmlns:p14="http://schemas.microsoft.com/office/powerpoint/2010/main" val="3266720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9D184-EAE3-425C-8AD2-AEC9A5755D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E7E05E0-0F09-4AFC-B8D1-6508CF7C049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A779B4-5919-4274-98E8-3D4E78FF3CFA}"/>
              </a:ext>
            </a:extLst>
          </p:cNvPr>
          <p:cNvSpPr>
            <a:spLocks noGrp="1"/>
          </p:cNvSpPr>
          <p:nvPr>
            <p:ph type="dt" sz="half" idx="10"/>
          </p:nvPr>
        </p:nvSpPr>
        <p:spPr/>
        <p:txBody>
          <a:bodyPr/>
          <a:lstStyle/>
          <a:p>
            <a:fld id="{54CA9675-DCCC-4FAA-9B2E-AB4855B3CDB0}" type="datetimeFigureOut">
              <a:rPr lang="en-GB" smtClean="0"/>
              <a:t>25/04/2023</a:t>
            </a:fld>
            <a:endParaRPr lang="en-GB"/>
          </a:p>
        </p:txBody>
      </p:sp>
      <p:sp>
        <p:nvSpPr>
          <p:cNvPr id="5" name="Footer Placeholder 4">
            <a:extLst>
              <a:ext uri="{FF2B5EF4-FFF2-40B4-BE49-F238E27FC236}">
                <a16:creationId xmlns:a16="http://schemas.microsoft.com/office/drawing/2014/main" id="{41CFFB31-6016-43FC-BFBC-23839DEBED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F58439-4F1B-42C7-B950-9A43780EB704}"/>
              </a:ext>
            </a:extLst>
          </p:cNvPr>
          <p:cNvSpPr>
            <a:spLocks noGrp="1"/>
          </p:cNvSpPr>
          <p:nvPr>
            <p:ph type="sldNum" sz="quarter" idx="12"/>
          </p:nvPr>
        </p:nvSpPr>
        <p:spPr/>
        <p:txBody>
          <a:bodyPr/>
          <a:lstStyle/>
          <a:p>
            <a:fld id="{8FED1840-5D7B-4DFC-B516-CF7C0A0C05FC}" type="slidenum">
              <a:rPr lang="en-GB" smtClean="0"/>
              <a:t>‹#›</a:t>
            </a:fld>
            <a:endParaRPr lang="en-GB"/>
          </a:p>
        </p:txBody>
      </p:sp>
    </p:spTree>
    <p:extLst>
      <p:ext uri="{BB962C8B-B14F-4D97-AF65-F5344CB8AC3E}">
        <p14:creationId xmlns:p14="http://schemas.microsoft.com/office/powerpoint/2010/main" val="3366008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56B39-8486-49A8-B55E-96BA9E30F6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BEACEAA-D45B-4979-8F54-3F1967C0F4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19B47DF-8A77-429E-AD86-C63FF9104A79}"/>
              </a:ext>
            </a:extLst>
          </p:cNvPr>
          <p:cNvSpPr>
            <a:spLocks noGrp="1"/>
          </p:cNvSpPr>
          <p:nvPr>
            <p:ph type="dt" sz="half" idx="10"/>
          </p:nvPr>
        </p:nvSpPr>
        <p:spPr/>
        <p:txBody>
          <a:bodyPr/>
          <a:lstStyle/>
          <a:p>
            <a:fld id="{54CA9675-DCCC-4FAA-9B2E-AB4855B3CDB0}" type="datetimeFigureOut">
              <a:rPr lang="en-GB" smtClean="0"/>
              <a:t>25/04/2023</a:t>
            </a:fld>
            <a:endParaRPr lang="en-GB"/>
          </a:p>
        </p:txBody>
      </p:sp>
      <p:sp>
        <p:nvSpPr>
          <p:cNvPr id="5" name="Footer Placeholder 4">
            <a:extLst>
              <a:ext uri="{FF2B5EF4-FFF2-40B4-BE49-F238E27FC236}">
                <a16:creationId xmlns:a16="http://schemas.microsoft.com/office/drawing/2014/main" id="{F49D3CFB-F203-4356-962B-BA15D98EA7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EC97BD-3D67-4ECF-8122-FB6F84B601F6}"/>
              </a:ext>
            </a:extLst>
          </p:cNvPr>
          <p:cNvSpPr>
            <a:spLocks noGrp="1"/>
          </p:cNvSpPr>
          <p:nvPr>
            <p:ph type="sldNum" sz="quarter" idx="12"/>
          </p:nvPr>
        </p:nvSpPr>
        <p:spPr/>
        <p:txBody>
          <a:bodyPr/>
          <a:lstStyle/>
          <a:p>
            <a:fld id="{8FED1840-5D7B-4DFC-B516-CF7C0A0C05FC}" type="slidenum">
              <a:rPr lang="en-GB" smtClean="0"/>
              <a:t>‹#›</a:t>
            </a:fld>
            <a:endParaRPr lang="en-GB"/>
          </a:p>
        </p:txBody>
      </p:sp>
    </p:spTree>
    <p:extLst>
      <p:ext uri="{BB962C8B-B14F-4D97-AF65-F5344CB8AC3E}">
        <p14:creationId xmlns:p14="http://schemas.microsoft.com/office/powerpoint/2010/main" val="3495982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B792A-4BFA-42A0-ACC8-C99EC4D374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EF8422A-60AC-4E8C-BCD5-38CCE277633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327F114-DD74-4451-A0A1-F1178C5A3F9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7E4F082-0DBD-4503-9BC8-A2B53088376B}"/>
              </a:ext>
            </a:extLst>
          </p:cNvPr>
          <p:cNvSpPr>
            <a:spLocks noGrp="1"/>
          </p:cNvSpPr>
          <p:nvPr>
            <p:ph type="dt" sz="half" idx="10"/>
          </p:nvPr>
        </p:nvSpPr>
        <p:spPr/>
        <p:txBody>
          <a:bodyPr/>
          <a:lstStyle/>
          <a:p>
            <a:fld id="{54CA9675-DCCC-4FAA-9B2E-AB4855B3CDB0}" type="datetimeFigureOut">
              <a:rPr lang="en-GB" smtClean="0"/>
              <a:t>25/04/2023</a:t>
            </a:fld>
            <a:endParaRPr lang="en-GB"/>
          </a:p>
        </p:txBody>
      </p:sp>
      <p:sp>
        <p:nvSpPr>
          <p:cNvPr id="6" name="Footer Placeholder 5">
            <a:extLst>
              <a:ext uri="{FF2B5EF4-FFF2-40B4-BE49-F238E27FC236}">
                <a16:creationId xmlns:a16="http://schemas.microsoft.com/office/drawing/2014/main" id="{9927D99C-02CB-4351-923C-5A7DAA666E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917690-1970-4123-B941-FE5505EF3A7C}"/>
              </a:ext>
            </a:extLst>
          </p:cNvPr>
          <p:cNvSpPr>
            <a:spLocks noGrp="1"/>
          </p:cNvSpPr>
          <p:nvPr>
            <p:ph type="sldNum" sz="quarter" idx="12"/>
          </p:nvPr>
        </p:nvSpPr>
        <p:spPr/>
        <p:txBody>
          <a:bodyPr/>
          <a:lstStyle/>
          <a:p>
            <a:fld id="{8FED1840-5D7B-4DFC-B516-CF7C0A0C05FC}" type="slidenum">
              <a:rPr lang="en-GB" smtClean="0"/>
              <a:t>‹#›</a:t>
            </a:fld>
            <a:endParaRPr lang="en-GB"/>
          </a:p>
        </p:txBody>
      </p:sp>
    </p:spTree>
    <p:extLst>
      <p:ext uri="{BB962C8B-B14F-4D97-AF65-F5344CB8AC3E}">
        <p14:creationId xmlns:p14="http://schemas.microsoft.com/office/powerpoint/2010/main" val="2219171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480C2-6D2B-46D5-BFBF-DD9804C1B16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FB5E99-223A-41F2-A896-8AC7D728AD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A6C0213-960F-4BC8-ADB3-68A8F82E799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F0AB013-10F9-40F2-A38F-249942D5C0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4677854-35EE-4DB6-AA6D-20208635154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67007E3-CC3F-48E9-ACFB-0456AD0EE395}"/>
              </a:ext>
            </a:extLst>
          </p:cNvPr>
          <p:cNvSpPr>
            <a:spLocks noGrp="1"/>
          </p:cNvSpPr>
          <p:nvPr>
            <p:ph type="dt" sz="half" idx="10"/>
          </p:nvPr>
        </p:nvSpPr>
        <p:spPr/>
        <p:txBody>
          <a:bodyPr/>
          <a:lstStyle/>
          <a:p>
            <a:fld id="{54CA9675-DCCC-4FAA-9B2E-AB4855B3CDB0}" type="datetimeFigureOut">
              <a:rPr lang="en-GB" smtClean="0"/>
              <a:t>25/04/2023</a:t>
            </a:fld>
            <a:endParaRPr lang="en-GB"/>
          </a:p>
        </p:txBody>
      </p:sp>
      <p:sp>
        <p:nvSpPr>
          <p:cNvPr id="8" name="Footer Placeholder 7">
            <a:extLst>
              <a:ext uri="{FF2B5EF4-FFF2-40B4-BE49-F238E27FC236}">
                <a16:creationId xmlns:a16="http://schemas.microsoft.com/office/drawing/2014/main" id="{56D86976-D24A-449B-A7B6-FF07CE1EC7A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659FEC0-8299-4980-B9CE-6CD923D5CA66}"/>
              </a:ext>
            </a:extLst>
          </p:cNvPr>
          <p:cNvSpPr>
            <a:spLocks noGrp="1"/>
          </p:cNvSpPr>
          <p:nvPr>
            <p:ph type="sldNum" sz="quarter" idx="12"/>
          </p:nvPr>
        </p:nvSpPr>
        <p:spPr/>
        <p:txBody>
          <a:bodyPr/>
          <a:lstStyle/>
          <a:p>
            <a:fld id="{8FED1840-5D7B-4DFC-B516-CF7C0A0C05FC}" type="slidenum">
              <a:rPr lang="en-GB" smtClean="0"/>
              <a:t>‹#›</a:t>
            </a:fld>
            <a:endParaRPr lang="en-GB"/>
          </a:p>
        </p:txBody>
      </p:sp>
    </p:spTree>
    <p:extLst>
      <p:ext uri="{BB962C8B-B14F-4D97-AF65-F5344CB8AC3E}">
        <p14:creationId xmlns:p14="http://schemas.microsoft.com/office/powerpoint/2010/main" val="28614609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5558C-BF38-41CE-B23C-EE06B97C7BD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747C58E-AE60-4F1D-AD29-B5B6B1BABA50}"/>
              </a:ext>
            </a:extLst>
          </p:cNvPr>
          <p:cNvSpPr>
            <a:spLocks noGrp="1"/>
          </p:cNvSpPr>
          <p:nvPr>
            <p:ph type="dt" sz="half" idx="10"/>
          </p:nvPr>
        </p:nvSpPr>
        <p:spPr/>
        <p:txBody>
          <a:bodyPr/>
          <a:lstStyle/>
          <a:p>
            <a:fld id="{54CA9675-DCCC-4FAA-9B2E-AB4855B3CDB0}" type="datetimeFigureOut">
              <a:rPr lang="en-GB" smtClean="0"/>
              <a:t>25/04/2023</a:t>
            </a:fld>
            <a:endParaRPr lang="en-GB"/>
          </a:p>
        </p:txBody>
      </p:sp>
      <p:sp>
        <p:nvSpPr>
          <p:cNvPr id="4" name="Footer Placeholder 3">
            <a:extLst>
              <a:ext uri="{FF2B5EF4-FFF2-40B4-BE49-F238E27FC236}">
                <a16:creationId xmlns:a16="http://schemas.microsoft.com/office/drawing/2014/main" id="{CF4B0C1C-A479-4A79-9A9D-C576CB6AF03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3A046EF-16F5-401C-9AF5-0EA7FACBEF16}"/>
              </a:ext>
            </a:extLst>
          </p:cNvPr>
          <p:cNvSpPr>
            <a:spLocks noGrp="1"/>
          </p:cNvSpPr>
          <p:nvPr>
            <p:ph type="sldNum" sz="quarter" idx="12"/>
          </p:nvPr>
        </p:nvSpPr>
        <p:spPr/>
        <p:txBody>
          <a:bodyPr/>
          <a:lstStyle/>
          <a:p>
            <a:fld id="{8FED1840-5D7B-4DFC-B516-CF7C0A0C05FC}" type="slidenum">
              <a:rPr lang="en-GB" smtClean="0"/>
              <a:t>‹#›</a:t>
            </a:fld>
            <a:endParaRPr lang="en-GB"/>
          </a:p>
        </p:txBody>
      </p:sp>
    </p:spTree>
    <p:extLst>
      <p:ext uri="{BB962C8B-B14F-4D97-AF65-F5344CB8AC3E}">
        <p14:creationId xmlns:p14="http://schemas.microsoft.com/office/powerpoint/2010/main" val="3873908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E9CD25-3BC3-4322-9977-8D0B535C537C}"/>
              </a:ext>
            </a:extLst>
          </p:cNvPr>
          <p:cNvSpPr>
            <a:spLocks noGrp="1"/>
          </p:cNvSpPr>
          <p:nvPr>
            <p:ph type="dt" sz="half" idx="10"/>
          </p:nvPr>
        </p:nvSpPr>
        <p:spPr/>
        <p:txBody>
          <a:bodyPr/>
          <a:lstStyle/>
          <a:p>
            <a:fld id="{54CA9675-DCCC-4FAA-9B2E-AB4855B3CDB0}" type="datetimeFigureOut">
              <a:rPr lang="en-GB" smtClean="0"/>
              <a:t>25/04/2023</a:t>
            </a:fld>
            <a:endParaRPr lang="en-GB"/>
          </a:p>
        </p:txBody>
      </p:sp>
      <p:sp>
        <p:nvSpPr>
          <p:cNvPr id="3" name="Footer Placeholder 2">
            <a:extLst>
              <a:ext uri="{FF2B5EF4-FFF2-40B4-BE49-F238E27FC236}">
                <a16:creationId xmlns:a16="http://schemas.microsoft.com/office/drawing/2014/main" id="{99145D8F-6E27-4007-B26B-4C9D59D5F23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A9100FC-D9D2-4D92-935E-D6F7B9491AAA}"/>
              </a:ext>
            </a:extLst>
          </p:cNvPr>
          <p:cNvSpPr>
            <a:spLocks noGrp="1"/>
          </p:cNvSpPr>
          <p:nvPr>
            <p:ph type="sldNum" sz="quarter" idx="12"/>
          </p:nvPr>
        </p:nvSpPr>
        <p:spPr/>
        <p:txBody>
          <a:bodyPr/>
          <a:lstStyle/>
          <a:p>
            <a:fld id="{8FED1840-5D7B-4DFC-B516-CF7C0A0C05FC}" type="slidenum">
              <a:rPr lang="en-GB" smtClean="0"/>
              <a:t>‹#›</a:t>
            </a:fld>
            <a:endParaRPr lang="en-GB"/>
          </a:p>
        </p:txBody>
      </p:sp>
    </p:spTree>
    <p:extLst>
      <p:ext uri="{BB962C8B-B14F-4D97-AF65-F5344CB8AC3E}">
        <p14:creationId xmlns:p14="http://schemas.microsoft.com/office/powerpoint/2010/main" val="3077005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2E955-6CA1-4E15-8850-63E38C30EB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B41AFA-04D3-4BEF-A0AB-E194D01F60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20626E2-4207-4225-9511-4F26034684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389E98-CC15-482D-8596-F03C89357633}"/>
              </a:ext>
            </a:extLst>
          </p:cNvPr>
          <p:cNvSpPr>
            <a:spLocks noGrp="1"/>
          </p:cNvSpPr>
          <p:nvPr>
            <p:ph type="dt" sz="half" idx="10"/>
          </p:nvPr>
        </p:nvSpPr>
        <p:spPr/>
        <p:txBody>
          <a:bodyPr/>
          <a:lstStyle/>
          <a:p>
            <a:fld id="{54CA9675-DCCC-4FAA-9B2E-AB4855B3CDB0}" type="datetimeFigureOut">
              <a:rPr lang="en-GB" smtClean="0"/>
              <a:t>25/04/2023</a:t>
            </a:fld>
            <a:endParaRPr lang="en-GB"/>
          </a:p>
        </p:txBody>
      </p:sp>
      <p:sp>
        <p:nvSpPr>
          <p:cNvPr id="6" name="Footer Placeholder 5">
            <a:extLst>
              <a:ext uri="{FF2B5EF4-FFF2-40B4-BE49-F238E27FC236}">
                <a16:creationId xmlns:a16="http://schemas.microsoft.com/office/drawing/2014/main" id="{E9804974-0E16-4755-B497-EB6A5ACDCF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1BAED7-D777-41BE-A858-53B2FA9500B0}"/>
              </a:ext>
            </a:extLst>
          </p:cNvPr>
          <p:cNvSpPr>
            <a:spLocks noGrp="1"/>
          </p:cNvSpPr>
          <p:nvPr>
            <p:ph type="sldNum" sz="quarter" idx="12"/>
          </p:nvPr>
        </p:nvSpPr>
        <p:spPr/>
        <p:txBody>
          <a:bodyPr/>
          <a:lstStyle/>
          <a:p>
            <a:fld id="{8FED1840-5D7B-4DFC-B516-CF7C0A0C05FC}" type="slidenum">
              <a:rPr lang="en-GB" smtClean="0"/>
              <a:t>‹#›</a:t>
            </a:fld>
            <a:endParaRPr lang="en-GB"/>
          </a:p>
        </p:txBody>
      </p:sp>
    </p:spTree>
    <p:extLst>
      <p:ext uri="{BB962C8B-B14F-4D97-AF65-F5344CB8AC3E}">
        <p14:creationId xmlns:p14="http://schemas.microsoft.com/office/powerpoint/2010/main" val="520415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D8CF9-1050-440D-BF91-7B0DBCEEDD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B559335-C4A2-49A5-92B0-6446159584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53A2F7-1899-4B93-8716-49F15A5A3D3C}"/>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5" name="Footer Placeholder 4">
            <a:extLst>
              <a:ext uri="{FF2B5EF4-FFF2-40B4-BE49-F238E27FC236}">
                <a16:creationId xmlns:a16="http://schemas.microsoft.com/office/drawing/2014/main" id="{5B0935DF-F52B-4291-830E-497C7A9527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E21337-7439-4FA6-8C18-83F085846694}"/>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10270072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9F66B-2992-46E8-A2FF-6E34A2DDF9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CEE8ED5-CA9D-4226-9CC1-845E4185D3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623B91F-8449-41BE-BEE5-C031BA0B8D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69460F-153E-4603-9B64-C067F4E9D0D3}"/>
              </a:ext>
            </a:extLst>
          </p:cNvPr>
          <p:cNvSpPr>
            <a:spLocks noGrp="1"/>
          </p:cNvSpPr>
          <p:nvPr>
            <p:ph type="dt" sz="half" idx="10"/>
          </p:nvPr>
        </p:nvSpPr>
        <p:spPr/>
        <p:txBody>
          <a:bodyPr/>
          <a:lstStyle/>
          <a:p>
            <a:fld id="{54CA9675-DCCC-4FAA-9B2E-AB4855B3CDB0}" type="datetimeFigureOut">
              <a:rPr lang="en-GB" smtClean="0"/>
              <a:t>25/04/2023</a:t>
            </a:fld>
            <a:endParaRPr lang="en-GB"/>
          </a:p>
        </p:txBody>
      </p:sp>
      <p:sp>
        <p:nvSpPr>
          <p:cNvPr id="6" name="Footer Placeholder 5">
            <a:extLst>
              <a:ext uri="{FF2B5EF4-FFF2-40B4-BE49-F238E27FC236}">
                <a16:creationId xmlns:a16="http://schemas.microsoft.com/office/drawing/2014/main" id="{8D82D9A6-6AA4-4748-B0EC-F3C7F1CF46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CD043E-633E-41B7-8944-CB5A3616B693}"/>
              </a:ext>
            </a:extLst>
          </p:cNvPr>
          <p:cNvSpPr>
            <a:spLocks noGrp="1"/>
          </p:cNvSpPr>
          <p:nvPr>
            <p:ph type="sldNum" sz="quarter" idx="12"/>
          </p:nvPr>
        </p:nvSpPr>
        <p:spPr/>
        <p:txBody>
          <a:bodyPr/>
          <a:lstStyle/>
          <a:p>
            <a:fld id="{8FED1840-5D7B-4DFC-B516-CF7C0A0C05FC}" type="slidenum">
              <a:rPr lang="en-GB" smtClean="0"/>
              <a:t>‹#›</a:t>
            </a:fld>
            <a:endParaRPr lang="en-GB"/>
          </a:p>
        </p:txBody>
      </p:sp>
    </p:spTree>
    <p:extLst>
      <p:ext uri="{BB962C8B-B14F-4D97-AF65-F5344CB8AC3E}">
        <p14:creationId xmlns:p14="http://schemas.microsoft.com/office/powerpoint/2010/main" val="4155737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3E878-D8BE-478F-B73F-B5BFD2D6AB7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0D7CDEA-9D88-41B7-8C6F-01E57115BC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D7D5F5-06C5-456B-A7B4-7C3992B2AFA4}"/>
              </a:ext>
            </a:extLst>
          </p:cNvPr>
          <p:cNvSpPr>
            <a:spLocks noGrp="1"/>
          </p:cNvSpPr>
          <p:nvPr>
            <p:ph type="dt" sz="half" idx="10"/>
          </p:nvPr>
        </p:nvSpPr>
        <p:spPr/>
        <p:txBody>
          <a:bodyPr/>
          <a:lstStyle/>
          <a:p>
            <a:fld id="{54CA9675-DCCC-4FAA-9B2E-AB4855B3CDB0}" type="datetimeFigureOut">
              <a:rPr lang="en-GB" smtClean="0"/>
              <a:t>25/04/2023</a:t>
            </a:fld>
            <a:endParaRPr lang="en-GB"/>
          </a:p>
        </p:txBody>
      </p:sp>
      <p:sp>
        <p:nvSpPr>
          <p:cNvPr id="5" name="Footer Placeholder 4">
            <a:extLst>
              <a:ext uri="{FF2B5EF4-FFF2-40B4-BE49-F238E27FC236}">
                <a16:creationId xmlns:a16="http://schemas.microsoft.com/office/drawing/2014/main" id="{BB4D98C2-D6C4-4395-86BA-76243FDABF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ABF72D-8643-451A-83C0-97C522876B82}"/>
              </a:ext>
            </a:extLst>
          </p:cNvPr>
          <p:cNvSpPr>
            <a:spLocks noGrp="1"/>
          </p:cNvSpPr>
          <p:nvPr>
            <p:ph type="sldNum" sz="quarter" idx="12"/>
          </p:nvPr>
        </p:nvSpPr>
        <p:spPr/>
        <p:txBody>
          <a:bodyPr/>
          <a:lstStyle/>
          <a:p>
            <a:fld id="{8FED1840-5D7B-4DFC-B516-CF7C0A0C05FC}" type="slidenum">
              <a:rPr lang="en-GB" smtClean="0"/>
              <a:t>‹#›</a:t>
            </a:fld>
            <a:endParaRPr lang="en-GB"/>
          </a:p>
        </p:txBody>
      </p:sp>
    </p:spTree>
    <p:extLst>
      <p:ext uri="{BB962C8B-B14F-4D97-AF65-F5344CB8AC3E}">
        <p14:creationId xmlns:p14="http://schemas.microsoft.com/office/powerpoint/2010/main" val="1439197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0C6D72-3755-4682-8B45-075C63E99E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7D31908-1DB7-4525-B5A7-14734D41D6B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98B1E1-C362-437D-B4EF-D2F9D9DDD0E1}"/>
              </a:ext>
            </a:extLst>
          </p:cNvPr>
          <p:cNvSpPr>
            <a:spLocks noGrp="1"/>
          </p:cNvSpPr>
          <p:nvPr>
            <p:ph type="dt" sz="half" idx="10"/>
          </p:nvPr>
        </p:nvSpPr>
        <p:spPr/>
        <p:txBody>
          <a:bodyPr/>
          <a:lstStyle/>
          <a:p>
            <a:fld id="{54CA9675-DCCC-4FAA-9B2E-AB4855B3CDB0}" type="datetimeFigureOut">
              <a:rPr lang="en-GB" smtClean="0"/>
              <a:t>25/04/2023</a:t>
            </a:fld>
            <a:endParaRPr lang="en-GB"/>
          </a:p>
        </p:txBody>
      </p:sp>
      <p:sp>
        <p:nvSpPr>
          <p:cNvPr id="5" name="Footer Placeholder 4">
            <a:extLst>
              <a:ext uri="{FF2B5EF4-FFF2-40B4-BE49-F238E27FC236}">
                <a16:creationId xmlns:a16="http://schemas.microsoft.com/office/drawing/2014/main" id="{447F7E89-C9FF-4DBE-A8D0-3A608A14D1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C728C6-0FDD-4B83-A01C-47871D6EA826}"/>
              </a:ext>
            </a:extLst>
          </p:cNvPr>
          <p:cNvSpPr>
            <a:spLocks noGrp="1"/>
          </p:cNvSpPr>
          <p:nvPr>
            <p:ph type="sldNum" sz="quarter" idx="12"/>
          </p:nvPr>
        </p:nvSpPr>
        <p:spPr/>
        <p:txBody>
          <a:bodyPr/>
          <a:lstStyle/>
          <a:p>
            <a:fld id="{8FED1840-5D7B-4DFC-B516-CF7C0A0C05FC}" type="slidenum">
              <a:rPr lang="en-GB" smtClean="0"/>
              <a:t>‹#›</a:t>
            </a:fld>
            <a:endParaRPr lang="en-GB"/>
          </a:p>
        </p:txBody>
      </p:sp>
    </p:spTree>
    <p:extLst>
      <p:ext uri="{BB962C8B-B14F-4D97-AF65-F5344CB8AC3E}">
        <p14:creationId xmlns:p14="http://schemas.microsoft.com/office/powerpoint/2010/main" val="1391516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C main">
    <p:spTree>
      <p:nvGrpSpPr>
        <p:cNvPr id="1" name=""/>
        <p:cNvGrpSpPr/>
        <p:nvPr/>
      </p:nvGrpSpPr>
      <p:grpSpPr>
        <a:xfrm>
          <a:off x="0" y="0"/>
          <a:ext cx="0" cy="0"/>
          <a:chOff x="0" y="0"/>
          <a:chExt cx="0" cy="0"/>
        </a:xfrm>
      </p:grpSpPr>
      <p:pic>
        <p:nvPicPr>
          <p:cNvPr id="8" name="Content Placeholder 6">
            <a:extLst>
              <a:ext uri="{FF2B5EF4-FFF2-40B4-BE49-F238E27FC236}">
                <a16:creationId xmlns:a16="http://schemas.microsoft.com/office/drawing/2014/main" id="{DCA6072D-632E-4C14-B2E9-43BFB57CEC1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42900" y="6048375"/>
            <a:ext cx="4159250" cy="720725"/>
          </a:xfrm>
          <a:prstGeom prst="rect">
            <a:avLst/>
          </a:prstGeom>
        </p:spPr>
      </p:pic>
      <p:pic>
        <p:nvPicPr>
          <p:cNvPr id="9" name="Picture 8">
            <a:extLst>
              <a:ext uri="{FF2B5EF4-FFF2-40B4-BE49-F238E27FC236}">
                <a16:creationId xmlns:a16="http://schemas.microsoft.com/office/drawing/2014/main" id="{57C86019-BC06-491A-B5E6-C75213A1B9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69141" y="5816218"/>
            <a:ext cx="2784915" cy="972000"/>
          </a:xfrm>
          <a:prstGeom prst="rect">
            <a:avLst/>
          </a:prstGeom>
        </p:spPr>
      </p:pic>
      <p:sp>
        <p:nvSpPr>
          <p:cNvPr id="2" name="Title 1">
            <a:extLst>
              <a:ext uri="{FF2B5EF4-FFF2-40B4-BE49-F238E27FC236}">
                <a16:creationId xmlns:a16="http://schemas.microsoft.com/office/drawing/2014/main" id="{B6EE0050-08F4-4BDD-B4C4-E5557DFDCBA1}"/>
              </a:ext>
            </a:extLst>
          </p:cNvPr>
          <p:cNvSpPr>
            <a:spLocks noGrp="1"/>
          </p:cNvSpPr>
          <p:nvPr>
            <p:ph type="title"/>
          </p:nvPr>
        </p:nvSpPr>
        <p:spPr>
          <a:xfrm>
            <a:off x="838200" y="227109"/>
            <a:ext cx="10515600" cy="972001"/>
          </a:xfrm>
        </p:spPr>
        <p:txBody>
          <a:bodyPr/>
          <a:lstStyle>
            <a:lvl1pPr algn="ctr">
              <a:defRPr sz="4400">
                <a:solidFill>
                  <a:srgbClr val="FFFF00"/>
                </a:solidFill>
                <a:latin typeface="Verdana" panose="020B0604030504040204" pitchFamily="34" charset="0"/>
                <a:ea typeface="Verdana" panose="020B0604030504040204" pitchFamily="34" charset="0"/>
              </a:defRPr>
            </a:lvl1p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F6A0F612-8E41-41EE-8658-AEA52D8F8FFA}"/>
              </a:ext>
            </a:extLst>
          </p:cNvPr>
          <p:cNvSpPr>
            <a:spLocks noGrp="1"/>
          </p:cNvSpPr>
          <p:nvPr>
            <p:ph type="body" sz="quarter" idx="10"/>
          </p:nvPr>
        </p:nvSpPr>
        <p:spPr>
          <a:xfrm>
            <a:off x="838200" y="1665288"/>
            <a:ext cx="10515600" cy="4151312"/>
          </a:xfrm>
        </p:spPr>
        <p:txBody>
          <a:bodyPr/>
          <a:lstStyle>
            <a:lvl1pPr marL="228600" indent="-228600">
              <a:buFontTx/>
              <a:buBlip>
                <a:blip r:embed="rId4"/>
              </a:buBlip>
              <a:defRPr>
                <a:solidFill>
                  <a:srgbClr val="FFFF00"/>
                </a:solidFill>
                <a:latin typeface="Verdana" panose="020B0604030504040204" pitchFamily="34" charset="0"/>
                <a:ea typeface="Verdana" panose="020B0604030504040204" pitchFamily="34" charset="0"/>
              </a:defRPr>
            </a:lvl1pPr>
            <a:lvl2pPr marL="685800" indent="-228600">
              <a:buFontTx/>
              <a:buBlip>
                <a:blip r:embed="rId4"/>
              </a:buBlip>
              <a:defRPr>
                <a:solidFill>
                  <a:srgbClr val="FFFF00"/>
                </a:solidFill>
                <a:latin typeface="Verdana" panose="020B0604030504040204" pitchFamily="34" charset="0"/>
                <a:ea typeface="Verdana" panose="020B0604030504040204" pitchFamily="34" charset="0"/>
              </a:defRPr>
            </a:lvl2pPr>
            <a:lvl3pPr marL="1143000" indent="-228600">
              <a:buFontTx/>
              <a:buBlip>
                <a:blip r:embed="rId4"/>
              </a:buBlip>
              <a:defRPr>
                <a:solidFill>
                  <a:srgbClr val="FFFF00"/>
                </a:solidFill>
                <a:latin typeface="Verdana" panose="020B0604030504040204" pitchFamily="34" charset="0"/>
                <a:ea typeface="Verdana" panose="020B0604030504040204" pitchFamily="34" charset="0"/>
              </a:defRPr>
            </a:lvl3pPr>
            <a:lvl4pPr marL="1600200" indent="-228600">
              <a:buFontTx/>
              <a:buBlip>
                <a:blip r:embed="rId4"/>
              </a:buBlip>
              <a:defRPr>
                <a:solidFill>
                  <a:srgbClr val="FFFF00"/>
                </a:solidFill>
                <a:latin typeface="Verdana" panose="020B0604030504040204" pitchFamily="34" charset="0"/>
                <a:ea typeface="Verdana" panose="020B0604030504040204" pitchFamily="34" charset="0"/>
              </a:defRPr>
            </a:lvl4pPr>
            <a:lvl5pPr marL="2057400" indent="-228600">
              <a:buFontTx/>
              <a:buBlip>
                <a:blip r:embed="rId4"/>
              </a:buBlip>
              <a:defRPr>
                <a:solidFill>
                  <a:srgbClr val="FFFF00"/>
                </a:solidFill>
                <a:latin typeface="Verdana" panose="020B0604030504040204" pitchFamily="34" charset="0"/>
                <a:ea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85323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C main">
    <p:spTree>
      <p:nvGrpSpPr>
        <p:cNvPr id="1" name=""/>
        <p:cNvGrpSpPr/>
        <p:nvPr/>
      </p:nvGrpSpPr>
      <p:grpSpPr>
        <a:xfrm>
          <a:off x="0" y="0"/>
          <a:ext cx="0" cy="0"/>
          <a:chOff x="0" y="0"/>
          <a:chExt cx="0" cy="0"/>
        </a:xfrm>
      </p:grpSpPr>
      <p:pic>
        <p:nvPicPr>
          <p:cNvPr id="8" name="Content Placeholder 6">
            <a:extLst>
              <a:ext uri="{FF2B5EF4-FFF2-40B4-BE49-F238E27FC236}">
                <a16:creationId xmlns:a16="http://schemas.microsoft.com/office/drawing/2014/main" id="{DCA6072D-632E-4C14-B2E9-43BFB57CEC1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42900" y="6048375"/>
            <a:ext cx="4159250" cy="720725"/>
          </a:xfrm>
          <a:prstGeom prst="rect">
            <a:avLst/>
          </a:prstGeom>
        </p:spPr>
      </p:pic>
      <p:pic>
        <p:nvPicPr>
          <p:cNvPr id="9" name="Picture 8">
            <a:extLst>
              <a:ext uri="{FF2B5EF4-FFF2-40B4-BE49-F238E27FC236}">
                <a16:creationId xmlns:a16="http://schemas.microsoft.com/office/drawing/2014/main" id="{57C86019-BC06-491A-B5E6-C75213A1B9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69141" y="5816218"/>
            <a:ext cx="2784915" cy="972000"/>
          </a:xfrm>
          <a:prstGeom prst="rect">
            <a:avLst/>
          </a:prstGeom>
        </p:spPr>
      </p:pic>
      <p:sp>
        <p:nvSpPr>
          <p:cNvPr id="2" name="Title 1">
            <a:extLst>
              <a:ext uri="{FF2B5EF4-FFF2-40B4-BE49-F238E27FC236}">
                <a16:creationId xmlns:a16="http://schemas.microsoft.com/office/drawing/2014/main" id="{B6EE0050-08F4-4BDD-B4C4-E5557DFDCBA1}"/>
              </a:ext>
            </a:extLst>
          </p:cNvPr>
          <p:cNvSpPr>
            <a:spLocks noGrp="1"/>
          </p:cNvSpPr>
          <p:nvPr>
            <p:ph type="title"/>
          </p:nvPr>
        </p:nvSpPr>
        <p:spPr>
          <a:xfrm>
            <a:off x="838200" y="227109"/>
            <a:ext cx="10515600" cy="972001"/>
          </a:xfrm>
        </p:spPr>
        <p:txBody>
          <a:bodyPr/>
          <a:lstStyle>
            <a:lvl1pPr algn="ctr">
              <a:defRPr sz="4400">
                <a:solidFill>
                  <a:srgbClr val="FFFF00"/>
                </a:solidFill>
                <a:latin typeface="Verdana" panose="020B0604030504040204" pitchFamily="34" charset="0"/>
                <a:ea typeface="Verdana" panose="020B0604030504040204" pitchFamily="34" charset="0"/>
              </a:defRPr>
            </a:lvl1pPr>
          </a:lstStyle>
          <a:p>
            <a:r>
              <a:rPr lang="en-US" dirty="0"/>
              <a:t>Click to edit Master title style</a:t>
            </a:r>
            <a:endParaRPr lang="en-GB" dirty="0"/>
          </a:p>
        </p:txBody>
      </p:sp>
      <p:sp>
        <p:nvSpPr>
          <p:cNvPr id="4" name="Text Placeholder 3">
            <a:extLst>
              <a:ext uri="{FF2B5EF4-FFF2-40B4-BE49-F238E27FC236}">
                <a16:creationId xmlns:a16="http://schemas.microsoft.com/office/drawing/2014/main" id="{F6A0F612-8E41-41EE-8658-AEA52D8F8FFA}"/>
              </a:ext>
            </a:extLst>
          </p:cNvPr>
          <p:cNvSpPr>
            <a:spLocks noGrp="1"/>
          </p:cNvSpPr>
          <p:nvPr>
            <p:ph type="body" sz="quarter" idx="10"/>
          </p:nvPr>
        </p:nvSpPr>
        <p:spPr>
          <a:xfrm>
            <a:off x="838200" y="1665288"/>
            <a:ext cx="10515600" cy="4151312"/>
          </a:xfrm>
        </p:spPr>
        <p:txBody>
          <a:bodyPr/>
          <a:lstStyle>
            <a:lvl1pPr marL="228600" indent="-228600">
              <a:buFontTx/>
              <a:buBlip>
                <a:blip r:embed="rId4"/>
              </a:buBlip>
              <a:defRPr>
                <a:solidFill>
                  <a:srgbClr val="FFFF00"/>
                </a:solidFill>
                <a:latin typeface="Verdana" panose="020B0604030504040204" pitchFamily="34" charset="0"/>
                <a:ea typeface="Verdana" panose="020B0604030504040204" pitchFamily="34" charset="0"/>
              </a:defRPr>
            </a:lvl1pPr>
            <a:lvl2pPr marL="685800" indent="-228600">
              <a:buFontTx/>
              <a:buBlip>
                <a:blip r:embed="rId4"/>
              </a:buBlip>
              <a:defRPr>
                <a:solidFill>
                  <a:srgbClr val="FFFF00"/>
                </a:solidFill>
                <a:latin typeface="Verdana" panose="020B0604030504040204" pitchFamily="34" charset="0"/>
                <a:ea typeface="Verdana" panose="020B0604030504040204" pitchFamily="34" charset="0"/>
              </a:defRPr>
            </a:lvl2pPr>
            <a:lvl3pPr marL="1143000" indent="-228600">
              <a:buFontTx/>
              <a:buBlip>
                <a:blip r:embed="rId4"/>
              </a:buBlip>
              <a:defRPr>
                <a:solidFill>
                  <a:srgbClr val="FFFF00"/>
                </a:solidFill>
                <a:latin typeface="Verdana" panose="020B0604030504040204" pitchFamily="34" charset="0"/>
                <a:ea typeface="Verdana" panose="020B0604030504040204" pitchFamily="34" charset="0"/>
              </a:defRPr>
            </a:lvl3pPr>
            <a:lvl4pPr marL="1600200" indent="-228600">
              <a:buFontTx/>
              <a:buBlip>
                <a:blip r:embed="rId4"/>
              </a:buBlip>
              <a:defRPr>
                <a:solidFill>
                  <a:srgbClr val="FFFF00"/>
                </a:solidFill>
                <a:latin typeface="Verdana" panose="020B0604030504040204" pitchFamily="34" charset="0"/>
                <a:ea typeface="Verdana" panose="020B0604030504040204" pitchFamily="34" charset="0"/>
              </a:defRPr>
            </a:lvl4pPr>
            <a:lvl5pPr marL="2057400" indent="-228600">
              <a:buFontTx/>
              <a:buBlip>
                <a:blip r:embed="rId4"/>
              </a:buBlip>
              <a:defRPr>
                <a:solidFill>
                  <a:srgbClr val="FFFF00"/>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68888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C title &amp; blank">
    <p:spTree>
      <p:nvGrpSpPr>
        <p:cNvPr id="1" name=""/>
        <p:cNvGrpSpPr/>
        <p:nvPr/>
      </p:nvGrpSpPr>
      <p:grpSpPr>
        <a:xfrm>
          <a:off x="0" y="0"/>
          <a:ext cx="0" cy="0"/>
          <a:chOff x="0" y="0"/>
          <a:chExt cx="0" cy="0"/>
        </a:xfrm>
      </p:grpSpPr>
      <p:pic>
        <p:nvPicPr>
          <p:cNvPr id="8" name="Content Placeholder 6">
            <a:extLst>
              <a:ext uri="{FF2B5EF4-FFF2-40B4-BE49-F238E27FC236}">
                <a16:creationId xmlns:a16="http://schemas.microsoft.com/office/drawing/2014/main" id="{DCA6072D-632E-4C14-B2E9-43BFB57CEC1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42900" y="6048375"/>
            <a:ext cx="4159250" cy="720725"/>
          </a:xfrm>
          <a:prstGeom prst="rect">
            <a:avLst/>
          </a:prstGeom>
        </p:spPr>
      </p:pic>
      <p:pic>
        <p:nvPicPr>
          <p:cNvPr id="9" name="Picture 8">
            <a:extLst>
              <a:ext uri="{FF2B5EF4-FFF2-40B4-BE49-F238E27FC236}">
                <a16:creationId xmlns:a16="http://schemas.microsoft.com/office/drawing/2014/main" id="{57C86019-BC06-491A-B5E6-C75213A1B9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69141" y="5816218"/>
            <a:ext cx="2784915" cy="972000"/>
          </a:xfrm>
          <a:prstGeom prst="rect">
            <a:avLst/>
          </a:prstGeom>
        </p:spPr>
      </p:pic>
      <p:sp>
        <p:nvSpPr>
          <p:cNvPr id="2" name="Title 1">
            <a:extLst>
              <a:ext uri="{FF2B5EF4-FFF2-40B4-BE49-F238E27FC236}">
                <a16:creationId xmlns:a16="http://schemas.microsoft.com/office/drawing/2014/main" id="{B6EE0050-08F4-4BDD-B4C4-E5557DFDCBA1}"/>
              </a:ext>
            </a:extLst>
          </p:cNvPr>
          <p:cNvSpPr>
            <a:spLocks noGrp="1"/>
          </p:cNvSpPr>
          <p:nvPr>
            <p:ph type="title"/>
          </p:nvPr>
        </p:nvSpPr>
        <p:spPr>
          <a:xfrm>
            <a:off x="838200" y="227109"/>
            <a:ext cx="10515600" cy="972001"/>
          </a:xfrm>
        </p:spPr>
        <p:txBody>
          <a:bodyPr/>
          <a:lstStyle>
            <a:lvl1pPr algn="ctr">
              <a:defRPr sz="4400">
                <a:solidFill>
                  <a:srgbClr val="FFFF00"/>
                </a:solidFill>
                <a:latin typeface="Verdana" panose="020B0604030504040204" pitchFamily="34" charset="0"/>
                <a:ea typeface="Verdana" panose="020B060403050404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966464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C two content layout">
    <p:spTree>
      <p:nvGrpSpPr>
        <p:cNvPr id="1" name=""/>
        <p:cNvGrpSpPr/>
        <p:nvPr/>
      </p:nvGrpSpPr>
      <p:grpSpPr>
        <a:xfrm>
          <a:off x="0" y="0"/>
          <a:ext cx="0" cy="0"/>
          <a:chOff x="0" y="0"/>
          <a:chExt cx="0" cy="0"/>
        </a:xfrm>
      </p:grpSpPr>
      <p:pic>
        <p:nvPicPr>
          <p:cNvPr id="8" name="Content Placeholder 6">
            <a:extLst>
              <a:ext uri="{FF2B5EF4-FFF2-40B4-BE49-F238E27FC236}">
                <a16:creationId xmlns:a16="http://schemas.microsoft.com/office/drawing/2014/main" id="{DCA6072D-632E-4C14-B2E9-43BFB57CEC1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42900" y="6048375"/>
            <a:ext cx="4159250" cy="720725"/>
          </a:xfrm>
          <a:prstGeom prst="rect">
            <a:avLst/>
          </a:prstGeom>
        </p:spPr>
      </p:pic>
      <p:pic>
        <p:nvPicPr>
          <p:cNvPr id="9" name="Picture 8">
            <a:extLst>
              <a:ext uri="{FF2B5EF4-FFF2-40B4-BE49-F238E27FC236}">
                <a16:creationId xmlns:a16="http://schemas.microsoft.com/office/drawing/2014/main" id="{57C86019-BC06-491A-B5E6-C75213A1B9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69141" y="5816218"/>
            <a:ext cx="2784915" cy="972000"/>
          </a:xfrm>
          <a:prstGeom prst="rect">
            <a:avLst/>
          </a:prstGeom>
        </p:spPr>
      </p:pic>
      <p:sp>
        <p:nvSpPr>
          <p:cNvPr id="2" name="Title 1">
            <a:extLst>
              <a:ext uri="{FF2B5EF4-FFF2-40B4-BE49-F238E27FC236}">
                <a16:creationId xmlns:a16="http://schemas.microsoft.com/office/drawing/2014/main" id="{B6EE0050-08F4-4BDD-B4C4-E5557DFDCBA1}"/>
              </a:ext>
            </a:extLst>
          </p:cNvPr>
          <p:cNvSpPr>
            <a:spLocks noGrp="1"/>
          </p:cNvSpPr>
          <p:nvPr>
            <p:ph type="title"/>
          </p:nvPr>
        </p:nvSpPr>
        <p:spPr>
          <a:xfrm>
            <a:off x="838200" y="227109"/>
            <a:ext cx="10515600" cy="972001"/>
          </a:xfrm>
        </p:spPr>
        <p:txBody>
          <a:bodyPr/>
          <a:lstStyle>
            <a:lvl1pPr algn="ctr">
              <a:defRPr sz="4400">
                <a:solidFill>
                  <a:srgbClr val="FFFF00"/>
                </a:solidFill>
                <a:latin typeface="Verdana" panose="020B0604030504040204" pitchFamily="34" charset="0"/>
                <a:ea typeface="Verdana" panose="020B0604030504040204" pitchFamily="34" charset="0"/>
              </a:defRPr>
            </a:lvl1pPr>
          </a:lstStyle>
          <a:p>
            <a:r>
              <a:rPr lang="en-US"/>
              <a:t>Click to edit Master title style</a:t>
            </a:r>
            <a:endParaRPr lang="en-GB" dirty="0"/>
          </a:p>
        </p:txBody>
      </p:sp>
      <p:sp>
        <p:nvSpPr>
          <p:cNvPr id="5" name="Content Placeholder 2">
            <a:extLst>
              <a:ext uri="{FF2B5EF4-FFF2-40B4-BE49-F238E27FC236}">
                <a16:creationId xmlns:a16="http://schemas.microsoft.com/office/drawing/2014/main" id="{809F74BF-C072-4675-8249-E9359612E20E}"/>
              </a:ext>
            </a:extLst>
          </p:cNvPr>
          <p:cNvSpPr>
            <a:spLocks noGrp="1"/>
          </p:cNvSpPr>
          <p:nvPr>
            <p:ph sz="half" idx="1"/>
          </p:nvPr>
        </p:nvSpPr>
        <p:spPr>
          <a:xfrm>
            <a:off x="838200" y="1704861"/>
            <a:ext cx="5181600" cy="4255992"/>
          </a:xfrm>
        </p:spPr>
        <p:txBody>
          <a:bodyPr/>
          <a:lstStyle>
            <a:lvl1pPr marL="228600" indent="-228600">
              <a:buFontTx/>
              <a:buBlip>
                <a:blip r:embed="rId4"/>
              </a:buBlip>
              <a:defRPr>
                <a:solidFill>
                  <a:srgbClr val="FFFF00"/>
                </a:solidFill>
                <a:latin typeface="Verdana" panose="020B0604030504040204" pitchFamily="34" charset="0"/>
                <a:ea typeface="Verdana" panose="020B0604030504040204" pitchFamily="34" charset="0"/>
              </a:defRPr>
            </a:lvl1pPr>
            <a:lvl2pPr marL="685800" indent="-228600">
              <a:buFontTx/>
              <a:buBlip>
                <a:blip r:embed="rId4"/>
              </a:buBlip>
              <a:defRPr>
                <a:solidFill>
                  <a:srgbClr val="FFFF00"/>
                </a:solidFill>
                <a:latin typeface="Verdana" panose="020B0604030504040204" pitchFamily="34" charset="0"/>
                <a:ea typeface="Verdana" panose="020B0604030504040204" pitchFamily="34" charset="0"/>
              </a:defRPr>
            </a:lvl2pPr>
            <a:lvl3pPr marL="1143000" indent="-228600">
              <a:buFontTx/>
              <a:buBlip>
                <a:blip r:embed="rId4"/>
              </a:buBlip>
              <a:defRPr>
                <a:solidFill>
                  <a:srgbClr val="FFFF00"/>
                </a:solidFill>
                <a:latin typeface="Verdana" panose="020B0604030504040204" pitchFamily="34" charset="0"/>
                <a:ea typeface="Verdana" panose="020B0604030504040204" pitchFamily="34" charset="0"/>
              </a:defRPr>
            </a:lvl3pPr>
            <a:lvl4pPr marL="1600200" indent="-228600">
              <a:buFontTx/>
              <a:buBlip>
                <a:blip r:embed="rId4"/>
              </a:buBlip>
              <a:defRPr>
                <a:solidFill>
                  <a:srgbClr val="FFFF00"/>
                </a:solidFill>
                <a:latin typeface="Verdana" panose="020B0604030504040204" pitchFamily="34" charset="0"/>
                <a:ea typeface="Verdana" panose="020B0604030504040204" pitchFamily="34" charset="0"/>
              </a:defRPr>
            </a:lvl4pPr>
            <a:lvl5pPr marL="2057400" indent="-228600">
              <a:buFontTx/>
              <a:buBlip>
                <a:blip r:embed="rId4"/>
              </a:buBlip>
              <a:defRPr>
                <a:solidFill>
                  <a:srgbClr val="FFFF00"/>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Content Placeholder 3">
            <a:extLst>
              <a:ext uri="{FF2B5EF4-FFF2-40B4-BE49-F238E27FC236}">
                <a16:creationId xmlns:a16="http://schemas.microsoft.com/office/drawing/2014/main" id="{89DE307B-0E23-418D-B641-51B23D8AC5AB}"/>
              </a:ext>
            </a:extLst>
          </p:cNvPr>
          <p:cNvSpPr>
            <a:spLocks noGrp="1"/>
          </p:cNvSpPr>
          <p:nvPr>
            <p:ph sz="half" idx="2"/>
          </p:nvPr>
        </p:nvSpPr>
        <p:spPr>
          <a:xfrm>
            <a:off x="6172200" y="1704861"/>
            <a:ext cx="5181600" cy="4255992"/>
          </a:xfrm>
        </p:spPr>
        <p:txBody>
          <a:bodyPr/>
          <a:lstStyle>
            <a:lvl1pPr marL="228600" indent="-228600">
              <a:buFontTx/>
              <a:buBlip>
                <a:blip r:embed="rId4"/>
              </a:buBlip>
              <a:defRPr>
                <a:solidFill>
                  <a:srgbClr val="FFFF00"/>
                </a:solidFill>
                <a:latin typeface="Verdana" panose="020B0604030504040204" pitchFamily="34" charset="0"/>
                <a:ea typeface="Verdana" panose="020B0604030504040204" pitchFamily="34" charset="0"/>
              </a:defRPr>
            </a:lvl1pPr>
            <a:lvl2pPr marL="685800" indent="-228600">
              <a:buFontTx/>
              <a:buBlip>
                <a:blip r:embed="rId4"/>
              </a:buBlip>
              <a:defRPr>
                <a:solidFill>
                  <a:srgbClr val="FFFF00"/>
                </a:solidFill>
                <a:latin typeface="Verdana" panose="020B0604030504040204" pitchFamily="34" charset="0"/>
                <a:ea typeface="Verdana" panose="020B0604030504040204" pitchFamily="34" charset="0"/>
              </a:defRPr>
            </a:lvl2pPr>
            <a:lvl3pPr marL="1143000" indent="-228600">
              <a:buFontTx/>
              <a:buBlip>
                <a:blip r:embed="rId4"/>
              </a:buBlip>
              <a:defRPr>
                <a:solidFill>
                  <a:srgbClr val="FFFF00"/>
                </a:solidFill>
                <a:latin typeface="Verdana" panose="020B0604030504040204" pitchFamily="34" charset="0"/>
                <a:ea typeface="Verdana" panose="020B0604030504040204" pitchFamily="34" charset="0"/>
              </a:defRPr>
            </a:lvl3pPr>
            <a:lvl4pPr marL="1600200" indent="-228600">
              <a:buFontTx/>
              <a:buBlip>
                <a:blip r:embed="rId4"/>
              </a:buBlip>
              <a:defRPr>
                <a:solidFill>
                  <a:srgbClr val="FFFF00"/>
                </a:solidFill>
                <a:latin typeface="Verdana" panose="020B0604030504040204" pitchFamily="34" charset="0"/>
                <a:ea typeface="Verdana" panose="020B0604030504040204" pitchFamily="34" charset="0"/>
              </a:defRPr>
            </a:lvl4pPr>
            <a:lvl5pPr marL="2057400" indent="-228600">
              <a:buFontTx/>
              <a:buBlip>
                <a:blip r:embed="rId4"/>
              </a:buBlip>
              <a:defRPr>
                <a:solidFill>
                  <a:srgbClr val="FFFF00"/>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76114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8577-6329-40F9-A9C1-8EF617CFC345}"/>
              </a:ext>
            </a:extLst>
          </p:cNvPr>
          <p:cNvSpPr>
            <a:spLocks noGrp="1"/>
          </p:cNvSpPr>
          <p:nvPr>
            <p:ph type="title"/>
          </p:nvPr>
        </p:nvSpPr>
        <p:spPr/>
        <p:txBody>
          <a:bodyPr/>
          <a:lstStyle>
            <a:lvl1pPr algn="ctr">
              <a:defRPr>
                <a:solidFill>
                  <a:srgbClr val="FFFF00"/>
                </a:solidFill>
                <a:latin typeface="Verdana" panose="020B0604030504040204" pitchFamily="34" charset="0"/>
                <a:ea typeface="Verdana" panose="020B060403050404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A756156-08A8-499D-A533-42A3D57B4544}"/>
              </a:ext>
            </a:extLst>
          </p:cNvPr>
          <p:cNvSpPr>
            <a:spLocks noGrp="1"/>
          </p:cNvSpPr>
          <p:nvPr>
            <p:ph sz="half" idx="1"/>
          </p:nvPr>
        </p:nvSpPr>
        <p:spPr>
          <a:xfrm>
            <a:off x="838200" y="1825625"/>
            <a:ext cx="5181600" cy="4351338"/>
          </a:xfrm>
        </p:spPr>
        <p:txBody>
          <a:bodyPr/>
          <a:lstStyle>
            <a:lvl1pPr marL="228600" indent="-228600">
              <a:buFontTx/>
              <a:buBlip>
                <a:blip r:embed="rId2"/>
              </a:buBlip>
              <a:defRPr>
                <a:solidFill>
                  <a:srgbClr val="FFFF00"/>
                </a:solidFill>
                <a:latin typeface="Verdana" panose="020B0604030504040204" pitchFamily="34" charset="0"/>
                <a:ea typeface="Verdana" panose="020B0604030504040204" pitchFamily="34" charset="0"/>
              </a:defRPr>
            </a:lvl1pPr>
            <a:lvl2pPr marL="685800" indent="-228600">
              <a:buFontTx/>
              <a:buBlip>
                <a:blip r:embed="rId2"/>
              </a:buBlip>
              <a:defRPr>
                <a:solidFill>
                  <a:srgbClr val="FFFF00"/>
                </a:solidFill>
                <a:latin typeface="Verdana" panose="020B0604030504040204" pitchFamily="34" charset="0"/>
                <a:ea typeface="Verdana" panose="020B0604030504040204" pitchFamily="34" charset="0"/>
              </a:defRPr>
            </a:lvl2pPr>
            <a:lvl3pPr marL="1143000" indent="-228600">
              <a:buFontTx/>
              <a:buBlip>
                <a:blip r:embed="rId2"/>
              </a:buBlip>
              <a:defRPr>
                <a:solidFill>
                  <a:srgbClr val="FFFF00"/>
                </a:solidFill>
                <a:latin typeface="Verdana" panose="020B0604030504040204" pitchFamily="34" charset="0"/>
                <a:ea typeface="Verdana" panose="020B0604030504040204" pitchFamily="34" charset="0"/>
              </a:defRPr>
            </a:lvl3pPr>
            <a:lvl4pPr marL="1600200" indent="-228600">
              <a:buFontTx/>
              <a:buBlip>
                <a:blip r:embed="rId2"/>
              </a:buBlip>
              <a:defRPr>
                <a:solidFill>
                  <a:srgbClr val="FFFF00"/>
                </a:solidFill>
                <a:latin typeface="Verdana" panose="020B0604030504040204" pitchFamily="34" charset="0"/>
                <a:ea typeface="Verdana" panose="020B0604030504040204" pitchFamily="34" charset="0"/>
              </a:defRPr>
            </a:lvl4pPr>
            <a:lvl5pPr marL="2057400" indent="-228600">
              <a:buFontTx/>
              <a:buBlip>
                <a:blip r:embed="rId2"/>
              </a:buBlip>
              <a:defRPr>
                <a:solidFill>
                  <a:srgbClr val="FFFF00"/>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709709A5-C147-4CFD-B42F-447E67C37967}"/>
              </a:ext>
            </a:extLst>
          </p:cNvPr>
          <p:cNvSpPr>
            <a:spLocks noGrp="1"/>
          </p:cNvSpPr>
          <p:nvPr>
            <p:ph sz="half" idx="2"/>
          </p:nvPr>
        </p:nvSpPr>
        <p:spPr>
          <a:xfrm>
            <a:off x="6172200" y="1825625"/>
            <a:ext cx="5181600" cy="4351338"/>
          </a:xfrm>
        </p:spPr>
        <p:txBody>
          <a:bodyPr/>
          <a:lstStyle>
            <a:lvl1pPr marL="228600" indent="-228600">
              <a:buFontTx/>
              <a:buBlip>
                <a:blip r:embed="rId2"/>
              </a:buBlip>
              <a:defRPr>
                <a:solidFill>
                  <a:srgbClr val="FFFF00"/>
                </a:solidFill>
                <a:latin typeface="Verdana" panose="020B0604030504040204" pitchFamily="34" charset="0"/>
                <a:ea typeface="Verdana" panose="020B0604030504040204" pitchFamily="34" charset="0"/>
              </a:defRPr>
            </a:lvl1pPr>
            <a:lvl2pPr marL="685800" indent="-228600">
              <a:buFontTx/>
              <a:buBlip>
                <a:blip r:embed="rId2"/>
              </a:buBlip>
              <a:defRPr>
                <a:solidFill>
                  <a:srgbClr val="FFFF00"/>
                </a:solidFill>
                <a:latin typeface="Verdana" panose="020B0604030504040204" pitchFamily="34" charset="0"/>
                <a:ea typeface="Verdana" panose="020B0604030504040204" pitchFamily="34" charset="0"/>
              </a:defRPr>
            </a:lvl2pPr>
            <a:lvl3pPr marL="1143000" indent="-228600">
              <a:buFontTx/>
              <a:buBlip>
                <a:blip r:embed="rId2"/>
              </a:buBlip>
              <a:defRPr>
                <a:solidFill>
                  <a:srgbClr val="FFFF00"/>
                </a:solidFill>
                <a:latin typeface="Verdana" panose="020B0604030504040204" pitchFamily="34" charset="0"/>
                <a:ea typeface="Verdana" panose="020B0604030504040204" pitchFamily="34" charset="0"/>
              </a:defRPr>
            </a:lvl3pPr>
            <a:lvl4pPr marL="1600200" indent="-228600">
              <a:buFontTx/>
              <a:buBlip>
                <a:blip r:embed="rId2"/>
              </a:buBlip>
              <a:defRPr>
                <a:solidFill>
                  <a:srgbClr val="FFFF00"/>
                </a:solidFill>
                <a:latin typeface="Verdana" panose="020B0604030504040204" pitchFamily="34" charset="0"/>
                <a:ea typeface="Verdana" panose="020B0604030504040204" pitchFamily="34" charset="0"/>
              </a:defRPr>
            </a:lvl4pPr>
            <a:lvl5pPr marL="2057400" indent="-228600">
              <a:buFontTx/>
              <a:buBlip>
                <a:blip r:embed="rId2"/>
              </a:buBlip>
              <a:defRPr>
                <a:solidFill>
                  <a:srgbClr val="FFFF00"/>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616626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78141-1E34-4C5B-9E01-461CFFB2C0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7BA68A6-672D-455F-B945-A3242FA396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87372B0-C6AF-4197-BF70-0D89843B681D}"/>
              </a:ext>
            </a:extLst>
          </p:cNvPr>
          <p:cNvSpPr>
            <a:spLocks noGrp="1"/>
          </p:cNvSpPr>
          <p:nvPr>
            <p:ph type="dt" sz="half" idx="10"/>
          </p:nvPr>
        </p:nvSpPr>
        <p:spPr/>
        <p:txBody>
          <a:bodyPr/>
          <a:lstStyle/>
          <a:p>
            <a:fld id="{7C9E819E-E097-44D7-9756-160AF270D4BC}" type="datetimeFigureOut">
              <a:rPr lang="en-GB" smtClean="0"/>
              <a:t>25/04/2023</a:t>
            </a:fld>
            <a:endParaRPr lang="en-GB"/>
          </a:p>
        </p:txBody>
      </p:sp>
      <p:sp>
        <p:nvSpPr>
          <p:cNvPr id="5" name="Footer Placeholder 4">
            <a:extLst>
              <a:ext uri="{FF2B5EF4-FFF2-40B4-BE49-F238E27FC236}">
                <a16:creationId xmlns:a16="http://schemas.microsoft.com/office/drawing/2014/main" id="{722D6C7E-48DF-42EB-8E54-06612E217F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33788A-9A70-46B0-8FDB-F5DA3EA2ED42}"/>
              </a:ext>
            </a:extLst>
          </p:cNvPr>
          <p:cNvSpPr>
            <a:spLocks noGrp="1"/>
          </p:cNvSpPr>
          <p:nvPr>
            <p:ph type="sldNum" sz="quarter" idx="12"/>
          </p:nvPr>
        </p:nvSpPr>
        <p:spPr/>
        <p:txBody>
          <a:bodyPr/>
          <a:lstStyle/>
          <a:p>
            <a:fld id="{935FA908-6BB4-43E1-A9A3-6AEF88C3EF81}" type="slidenum">
              <a:rPr lang="en-GB" smtClean="0"/>
              <a:t>‹#›</a:t>
            </a:fld>
            <a:endParaRPr lang="en-GB"/>
          </a:p>
        </p:txBody>
      </p:sp>
    </p:spTree>
    <p:extLst>
      <p:ext uri="{BB962C8B-B14F-4D97-AF65-F5344CB8AC3E}">
        <p14:creationId xmlns:p14="http://schemas.microsoft.com/office/powerpoint/2010/main" val="4003549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73027-803F-4865-99B6-3B255AE0F5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27BA08E-E098-44E5-B639-F39F52C7A3E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ADB302-3880-47C3-B8C9-256B294BC2D7}"/>
              </a:ext>
            </a:extLst>
          </p:cNvPr>
          <p:cNvSpPr>
            <a:spLocks noGrp="1"/>
          </p:cNvSpPr>
          <p:nvPr>
            <p:ph type="dt" sz="half" idx="10"/>
          </p:nvPr>
        </p:nvSpPr>
        <p:spPr/>
        <p:txBody>
          <a:bodyPr/>
          <a:lstStyle/>
          <a:p>
            <a:fld id="{7C9E819E-E097-44D7-9756-160AF270D4BC}" type="datetimeFigureOut">
              <a:rPr lang="en-GB" smtClean="0"/>
              <a:t>25/04/2023</a:t>
            </a:fld>
            <a:endParaRPr lang="en-GB"/>
          </a:p>
        </p:txBody>
      </p:sp>
      <p:sp>
        <p:nvSpPr>
          <p:cNvPr id="5" name="Footer Placeholder 4">
            <a:extLst>
              <a:ext uri="{FF2B5EF4-FFF2-40B4-BE49-F238E27FC236}">
                <a16:creationId xmlns:a16="http://schemas.microsoft.com/office/drawing/2014/main" id="{BAC50E42-11CE-4AA4-A006-86397C37F8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89C334-F3B0-438D-95BA-BBE3051E6EF6}"/>
              </a:ext>
            </a:extLst>
          </p:cNvPr>
          <p:cNvSpPr>
            <a:spLocks noGrp="1"/>
          </p:cNvSpPr>
          <p:nvPr>
            <p:ph type="sldNum" sz="quarter" idx="12"/>
          </p:nvPr>
        </p:nvSpPr>
        <p:spPr/>
        <p:txBody>
          <a:bodyPr/>
          <a:lstStyle/>
          <a:p>
            <a:fld id="{935FA908-6BB4-43E1-A9A3-6AEF88C3EF81}" type="slidenum">
              <a:rPr lang="en-GB" smtClean="0"/>
              <a:t>‹#›</a:t>
            </a:fld>
            <a:endParaRPr lang="en-GB"/>
          </a:p>
        </p:txBody>
      </p:sp>
    </p:spTree>
    <p:extLst>
      <p:ext uri="{BB962C8B-B14F-4D97-AF65-F5344CB8AC3E}">
        <p14:creationId xmlns:p14="http://schemas.microsoft.com/office/powerpoint/2010/main" val="1731366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3A0A-1174-4CCF-94DD-7F305A4422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15C902-A4AD-4364-B8BF-6DBBCB3FF7D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E0880E-7E90-4568-B5AC-54D1C249B86D}"/>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5" name="Footer Placeholder 4">
            <a:extLst>
              <a:ext uri="{FF2B5EF4-FFF2-40B4-BE49-F238E27FC236}">
                <a16:creationId xmlns:a16="http://schemas.microsoft.com/office/drawing/2014/main" id="{D67606AA-41E8-4502-8995-9196770DDC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6AEA8B-B4EB-412F-AB8B-8991FFD7691D}"/>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452403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90726-82E7-4D55-89A5-C6AFF08E88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CE44351-8691-478D-80BC-C6015F4CF3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F01FDEE-E0B2-467D-96A0-B25E4934F541}"/>
              </a:ext>
            </a:extLst>
          </p:cNvPr>
          <p:cNvSpPr>
            <a:spLocks noGrp="1"/>
          </p:cNvSpPr>
          <p:nvPr>
            <p:ph type="dt" sz="half" idx="10"/>
          </p:nvPr>
        </p:nvSpPr>
        <p:spPr/>
        <p:txBody>
          <a:bodyPr/>
          <a:lstStyle/>
          <a:p>
            <a:fld id="{7C9E819E-E097-44D7-9756-160AF270D4BC}" type="datetimeFigureOut">
              <a:rPr lang="en-GB" smtClean="0"/>
              <a:t>25/04/2023</a:t>
            </a:fld>
            <a:endParaRPr lang="en-GB"/>
          </a:p>
        </p:txBody>
      </p:sp>
      <p:sp>
        <p:nvSpPr>
          <p:cNvPr id="5" name="Footer Placeholder 4">
            <a:extLst>
              <a:ext uri="{FF2B5EF4-FFF2-40B4-BE49-F238E27FC236}">
                <a16:creationId xmlns:a16="http://schemas.microsoft.com/office/drawing/2014/main" id="{128FB901-99AF-46B1-BF9C-6249589D38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4AA42A-3EE2-4469-A6A1-7D4820716007}"/>
              </a:ext>
            </a:extLst>
          </p:cNvPr>
          <p:cNvSpPr>
            <a:spLocks noGrp="1"/>
          </p:cNvSpPr>
          <p:nvPr>
            <p:ph type="sldNum" sz="quarter" idx="12"/>
          </p:nvPr>
        </p:nvSpPr>
        <p:spPr/>
        <p:txBody>
          <a:bodyPr/>
          <a:lstStyle/>
          <a:p>
            <a:fld id="{935FA908-6BB4-43E1-A9A3-6AEF88C3EF81}" type="slidenum">
              <a:rPr lang="en-GB" smtClean="0"/>
              <a:t>‹#›</a:t>
            </a:fld>
            <a:endParaRPr lang="en-GB"/>
          </a:p>
        </p:txBody>
      </p:sp>
    </p:spTree>
    <p:extLst>
      <p:ext uri="{BB962C8B-B14F-4D97-AF65-F5344CB8AC3E}">
        <p14:creationId xmlns:p14="http://schemas.microsoft.com/office/powerpoint/2010/main" val="2683035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8577-6329-40F9-A9C1-8EF617CFC345}"/>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A756156-08A8-499D-A533-42A3D57B454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09709A5-C147-4CFD-B42F-447E67C3796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7065DD-18D8-43FF-BC1D-5061886A54BB}"/>
              </a:ext>
            </a:extLst>
          </p:cNvPr>
          <p:cNvSpPr>
            <a:spLocks noGrp="1"/>
          </p:cNvSpPr>
          <p:nvPr>
            <p:ph type="dt" sz="half" idx="10"/>
          </p:nvPr>
        </p:nvSpPr>
        <p:spPr/>
        <p:txBody>
          <a:bodyPr/>
          <a:lstStyle/>
          <a:p>
            <a:fld id="{7C9E819E-E097-44D7-9756-160AF270D4BC}" type="datetimeFigureOut">
              <a:rPr lang="en-GB" smtClean="0"/>
              <a:t>25/04/2023</a:t>
            </a:fld>
            <a:endParaRPr lang="en-GB"/>
          </a:p>
        </p:txBody>
      </p:sp>
      <p:sp>
        <p:nvSpPr>
          <p:cNvPr id="6" name="Footer Placeholder 5">
            <a:extLst>
              <a:ext uri="{FF2B5EF4-FFF2-40B4-BE49-F238E27FC236}">
                <a16:creationId xmlns:a16="http://schemas.microsoft.com/office/drawing/2014/main" id="{302E1508-9671-4972-A8B9-4A36AA408A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5131F9-111F-492B-81A4-B2F7F4958932}"/>
              </a:ext>
            </a:extLst>
          </p:cNvPr>
          <p:cNvSpPr>
            <a:spLocks noGrp="1"/>
          </p:cNvSpPr>
          <p:nvPr>
            <p:ph type="sldNum" sz="quarter" idx="12"/>
          </p:nvPr>
        </p:nvSpPr>
        <p:spPr/>
        <p:txBody>
          <a:bodyPr/>
          <a:lstStyle/>
          <a:p>
            <a:fld id="{935FA908-6BB4-43E1-A9A3-6AEF88C3EF81}" type="slidenum">
              <a:rPr lang="en-GB" smtClean="0"/>
              <a:t>‹#›</a:t>
            </a:fld>
            <a:endParaRPr lang="en-GB"/>
          </a:p>
        </p:txBody>
      </p:sp>
    </p:spTree>
    <p:extLst>
      <p:ext uri="{BB962C8B-B14F-4D97-AF65-F5344CB8AC3E}">
        <p14:creationId xmlns:p14="http://schemas.microsoft.com/office/powerpoint/2010/main" val="878952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501CE-0B0A-4BF9-BACF-181E33152E3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DBC534-D5E5-4327-8920-F08B65F1BD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3C39DD-AB43-4D50-86E2-68B4FDC83F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06DDA16-758C-4134-9DB9-42D39CCCE8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1383826-6680-46FC-B5CB-E893E43B361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9DFCDD4-6BAE-4693-B238-F2670CB4968B}"/>
              </a:ext>
            </a:extLst>
          </p:cNvPr>
          <p:cNvSpPr>
            <a:spLocks noGrp="1"/>
          </p:cNvSpPr>
          <p:nvPr>
            <p:ph type="dt" sz="half" idx="10"/>
          </p:nvPr>
        </p:nvSpPr>
        <p:spPr/>
        <p:txBody>
          <a:bodyPr/>
          <a:lstStyle/>
          <a:p>
            <a:fld id="{7C9E819E-E097-44D7-9756-160AF270D4BC}" type="datetimeFigureOut">
              <a:rPr lang="en-GB" smtClean="0"/>
              <a:t>25/04/2023</a:t>
            </a:fld>
            <a:endParaRPr lang="en-GB"/>
          </a:p>
        </p:txBody>
      </p:sp>
      <p:sp>
        <p:nvSpPr>
          <p:cNvPr id="8" name="Footer Placeholder 7">
            <a:extLst>
              <a:ext uri="{FF2B5EF4-FFF2-40B4-BE49-F238E27FC236}">
                <a16:creationId xmlns:a16="http://schemas.microsoft.com/office/drawing/2014/main" id="{543E08E0-E395-4D4F-A793-B111B354DFE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A91677D-F1D3-42CB-8AF6-1C77CF20500E}"/>
              </a:ext>
            </a:extLst>
          </p:cNvPr>
          <p:cNvSpPr>
            <a:spLocks noGrp="1"/>
          </p:cNvSpPr>
          <p:nvPr>
            <p:ph type="sldNum" sz="quarter" idx="12"/>
          </p:nvPr>
        </p:nvSpPr>
        <p:spPr/>
        <p:txBody>
          <a:bodyPr/>
          <a:lstStyle/>
          <a:p>
            <a:fld id="{935FA908-6BB4-43E1-A9A3-6AEF88C3EF81}" type="slidenum">
              <a:rPr lang="en-GB" smtClean="0"/>
              <a:t>‹#›</a:t>
            </a:fld>
            <a:endParaRPr lang="en-GB"/>
          </a:p>
        </p:txBody>
      </p:sp>
    </p:spTree>
    <p:extLst>
      <p:ext uri="{BB962C8B-B14F-4D97-AF65-F5344CB8AC3E}">
        <p14:creationId xmlns:p14="http://schemas.microsoft.com/office/powerpoint/2010/main" val="19391957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1CA29-2106-4B1C-9011-6941094C4BC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263CB98-D800-46EF-8FD7-A4C14ECF0690}"/>
              </a:ext>
            </a:extLst>
          </p:cNvPr>
          <p:cNvSpPr>
            <a:spLocks noGrp="1"/>
          </p:cNvSpPr>
          <p:nvPr>
            <p:ph type="dt" sz="half" idx="10"/>
          </p:nvPr>
        </p:nvSpPr>
        <p:spPr/>
        <p:txBody>
          <a:bodyPr/>
          <a:lstStyle/>
          <a:p>
            <a:fld id="{7C9E819E-E097-44D7-9756-160AF270D4BC}" type="datetimeFigureOut">
              <a:rPr lang="en-GB" smtClean="0"/>
              <a:t>25/04/2023</a:t>
            </a:fld>
            <a:endParaRPr lang="en-GB"/>
          </a:p>
        </p:txBody>
      </p:sp>
      <p:sp>
        <p:nvSpPr>
          <p:cNvPr id="4" name="Footer Placeholder 3">
            <a:extLst>
              <a:ext uri="{FF2B5EF4-FFF2-40B4-BE49-F238E27FC236}">
                <a16:creationId xmlns:a16="http://schemas.microsoft.com/office/drawing/2014/main" id="{A1F4AC68-D8A3-426F-91F7-182CE09AE85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0B316C8-9E77-4968-9B27-19614B87A051}"/>
              </a:ext>
            </a:extLst>
          </p:cNvPr>
          <p:cNvSpPr>
            <a:spLocks noGrp="1"/>
          </p:cNvSpPr>
          <p:nvPr>
            <p:ph type="sldNum" sz="quarter" idx="12"/>
          </p:nvPr>
        </p:nvSpPr>
        <p:spPr/>
        <p:txBody>
          <a:bodyPr/>
          <a:lstStyle/>
          <a:p>
            <a:fld id="{935FA908-6BB4-43E1-A9A3-6AEF88C3EF81}" type="slidenum">
              <a:rPr lang="en-GB" smtClean="0"/>
              <a:t>‹#›</a:t>
            </a:fld>
            <a:endParaRPr lang="en-GB"/>
          </a:p>
        </p:txBody>
      </p:sp>
    </p:spTree>
    <p:extLst>
      <p:ext uri="{BB962C8B-B14F-4D97-AF65-F5344CB8AC3E}">
        <p14:creationId xmlns:p14="http://schemas.microsoft.com/office/powerpoint/2010/main" val="34760983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FBE9B-A2CA-4AE9-B124-EBFBABA77507}"/>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766466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847E8-9EEA-4BF6-BD71-7B08F4D5E5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E2F2381-5B86-4ED8-80EB-9B014A38F1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10BAD38-7372-429E-9499-FB781B0809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BBC61-F0A0-4CCD-A09C-80F13C76B62F}"/>
              </a:ext>
            </a:extLst>
          </p:cNvPr>
          <p:cNvSpPr>
            <a:spLocks noGrp="1"/>
          </p:cNvSpPr>
          <p:nvPr>
            <p:ph type="dt" sz="half" idx="10"/>
          </p:nvPr>
        </p:nvSpPr>
        <p:spPr/>
        <p:txBody>
          <a:bodyPr/>
          <a:lstStyle/>
          <a:p>
            <a:fld id="{7C9E819E-E097-44D7-9756-160AF270D4BC}" type="datetimeFigureOut">
              <a:rPr lang="en-GB" smtClean="0"/>
              <a:t>25/04/2023</a:t>
            </a:fld>
            <a:endParaRPr lang="en-GB"/>
          </a:p>
        </p:txBody>
      </p:sp>
      <p:sp>
        <p:nvSpPr>
          <p:cNvPr id="6" name="Footer Placeholder 5">
            <a:extLst>
              <a:ext uri="{FF2B5EF4-FFF2-40B4-BE49-F238E27FC236}">
                <a16:creationId xmlns:a16="http://schemas.microsoft.com/office/drawing/2014/main" id="{CE004F1F-0F05-40DA-95A0-B652CF0E23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77ADE9-CAB5-422E-ABE5-58EF8FBEF3BF}"/>
              </a:ext>
            </a:extLst>
          </p:cNvPr>
          <p:cNvSpPr>
            <a:spLocks noGrp="1"/>
          </p:cNvSpPr>
          <p:nvPr>
            <p:ph type="sldNum" sz="quarter" idx="12"/>
          </p:nvPr>
        </p:nvSpPr>
        <p:spPr/>
        <p:txBody>
          <a:bodyPr/>
          <a:lstStyle/>
          <a:p>
            <a:fld id="{935FA908-6BB4-43E1-A9A3-6AEF88C3EF81}" type="slidenum">
              <a:rPr lang="en-GB" smtClean="0"/>
              <a:t>‹#›</a:t>
            </a:fld>
            <a:endParaRPr lang="en-GB"/>
          </a:p>
        </p:txBody>
      </p:sp>
    </p:spTree>
    <p:extLst>
      <p:ext uri="{BB962C8B-B14F-4D97-AF65-F5344CB8AC3E}">
        <p14:creationId xmlns:p14="http://schemas.microsoft.com/office/powerpoint/2010/main" val="21140633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A6E46-152B-4CA8-976F-036D7975B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34279E9-B663-4263-83B1-5761C504C7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A43DB75F-157F-45FB-99EA-4D83C2EBD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F3736DA-D576-4DBD-8BB7-01D441A82316}"/>
              </a:ext>
            </a:extLst>
          </p:cNvPr>
          <p:cNvSpPr>
            <a:spLocks noGrp="1"/>
          </p:cNvSpPr>
          <p:nvPr>
            <p:ph type="dt" sz="half" idx="10"/>
          </p:nvPr>
        </p:nvSpPr>
        <p:spPr/>
        <p:txBody>
          <a:bodyPr/>
          <a:lstStyle/>
          <a:p>
            <a:fld id="{7C9E819E-E097-44D7-9756-160AF270D4BC}" type="datetimeFigureOut">
              <a:rPr lang="en-GB" smtClean="0"/>
              <a:t>25/04/2023</a:t>
            </a:fld>
            <a:endParaRPr lang="en-GB"/>
          </a:p>
        </p:txBody>
      </p:sp>
      <p:sp>
        <p:nvSpPr>
          <p:cNvPr id="6" name="Footer Placeholder 5">
            <a:extLst>
              <a:ext uri="{FF2B5EF4-FFF2-40B4-BE49-F238E27FC236}">
                <a16:creationId xmlns:a16="http://schemas.microsoft.com/office/drawing/2014/main" id="{BBB84EE1-5A63-40B3-8D5C-234BE825F1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257821-991B-429F-B5DA-0306884C9B4E}"/>
              </a:ext>
            </a:extLst>
          </p:cNvPr>
          <p:cNvSpPr>
            <a:spLocks noGrp="1"/>
          </p:cNvSpPr>
          <p:nvPr>
            <p:ph type="sldNum" sz="quarter" idx="12"/>
          </p:nvPr>
        </p:nvSpPr>
        <p:spPr/>
        <p:txBody>
          <a:bodyPr/>
          <a:lstStyle/>
          <a:p>
            <a:fld id="{935FA908-6BB4-43E1-A9A3-6AEF88C3EF81}" type="slidenum">
              <a:rPr lang="en-GB" smtClean="0"/>
              <a:t>‹#›</a:t>
            </a:fld>
            <a:endParaRPr lang="en-GB"/>
          </a:p>
        </p:txBody>
      </p:sp>
    </p:spTree>
    <p:extLst>
      <p:ext uri="{BB962C8B-B14F-4D97-AF65-F5344CB8AC3E}">
        <p14:creationId xmlns:p14="http://schemas.microsoft.com/office/powerpoint/2010/main" val="31132797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07C7-E503-47C0-A6F5-28BC9360568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36164B8-917D-4615-BBFC-3B3847F38FF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8C5CEA-0524-40EA-ADD2-62EAECC65E48}"/>
              </a:ext>
            </a:extLst>
          </p:cNvPr>
          <p:cNvSpPr>
            <a:spLocks noGrp="1"/>
          </p:cNvSpPr>
          <p:nvPr>
            <p:ph type="dt" sz="half" idx="10"/>
          </p:nvPr>
        </p:nvSpPr>
        <p:spPr/>
        <p:txBody>
          <a:bodyPr/>
          <a:lstStyle/>
          <a:p>
            <a:fld id="{7C9E819E-E097-44D7-9756-160AF270D4BC}" type="datetimeFigureOut">
              <a:rPr lang="en-GB" smtClean="0"/>
              <a:t>25/04/2023</a:t>
            </a:fld>
            <a:endParaRPr lang="en-GB"/>
          </a:p>
        </p:txBody>
      </p:sp>
      <p:sp>
        <p:nvSpPr>
          <p:cNvPr id="5" name="Footer Placeholder 4">
            <a:extLst>
              <a:ext uri="{FF2B5EF4-FFF2-40B4-BE49-F238E27FC236}">
                <a16:creationId xmlns:a16="http://schemas.microsoft.com/office/drawing/2014/main" id="{E6109799-7761-4D69-911B-D95C95999A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E5BB59-16C7-47F5-812A-54DEC3AEA413}"/>
              </a:ext>
            </a:extLst>
          </p:cNvPr>
          <p:cNvSpPr>
            <a:spLocks noGrp="1"/>
          </p:cNvSpPr>
          <p:nvPr>
            <p:ph type="sldNum" sz="quarter" idx="12"/>
          </p:nvPr>
        </p:nvSpPr>
        <p:spPr/>
        <p:txBody>
          <a:bodyPr/>
          <a:lstStyle/>
          <a:p>
            <a:fld id="{935FA908-6BB4-43E1-A9A3-6AEF88C3EF81}" type="slidenum">
              <a:rPr lang="en-GB" smtClean="0"/>
              <a:t>‹#›</a:t>
            </a:fld>
            <a:endParaRPr lang="en-GB"/>
          </a:p>
        </p:txBody>
      </p:sp>
    </p:spTree>
    <p:extLst>
      <p:ext uri="{BB962C8B-B14F-4D97-AF65-F5344CB8AC3E}">
        <p14:creationId xmlns:p14="http://schemas.microsoft.com/office/powerpoint/2010/main" val="29824161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826AA2-81E4-4FBF-917D-A793DFB9D0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5B74B3A-B0BC-4D49-857E-4F11F8B6BA3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D4C0D6-39AC-40C1-A6B3-D0BC9B4848E8}"/>
              </a:ext>
            </a:extLst>
          </p:cNvPr>
          <p:cNvSpPr>
            <a:spLocks noGrp="1"/>
          </p:cNvSpPr>
          <p:nvPr>
            <p:ph type="dt" sz="half" idx="10"/>
          </p:nvPr>
        </p:nvSpPr>
        <p:spPr/>
        <p:txBody>
          <a:bodyPr/>
          <a:lstStyle/>
          <a:p>
            <a:fld id="{7C9E819E-E097-44D7-9756-160AF270D4BC}" type="datetimeFigureOut">
              <a:rPr lang="en-GB" smtClean="0"/>
              <a:t>25/04/2023</a:t>
            </a:fld>
            <a:endParaRPr lang="en-GB"/>
          </a:p>
        </p:txBody>
      </p:sp>
      <p:sp>
        <p:nvSpPr>
          <p:cNvPr id="5" name="Footer Placeholder 4">
            <a:extLst>
              <a:ext uri="{FF2B5EF4-FFF2-40B4-BE49-F238E27FC236}">
                <a16:creationId xmlns:a16="http://schemas.microsoft.com/office/drawing/2014/main" id="{88F2B355-926B-4DFB-BA0B-A665D2EAB2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A20B51-00D4-4EB8-8655-4263EF718F93}"/>
              </a:ext>
            </a:extLst>
          </p:cNvPr>
          <p:cNvSpPr>
            <a:spLocks noGrp="1"/>
          </p:cNvSpPr>
          <p:nvPr>
            <p:ph type="sldNum" sz="quarter" idx="12"/>
          </p:nvPr>
        </p:nvSpPr>
        <p:spPr/>
        <p:txBody>
          <a:bodyPr/>
          <a:lstStyle/>
          <a:p>
            <a:fld id="{935FA908-6BB4-43E1-A9A3-6AEF88C3EF81}" type="slidenum">
              <a:rPr lang="en-GB" smtClean="0"/>
              <a:t>‹#›</a:t>
            </a:fld>
            <a:endParaRPr lang="en-GB"/>
          </a:p>
        </p:txBody>
      </p:sp>
    </p:spTree>
    <p:extLst>
      <p:ext uri="{BB962C8B-B14F-4D97-AF65-F5344CB8AC3E}">
        <p14:creationId xmlns:p14="http://schemas.microsoft.com/office/powerpoint/2010/main" val="30786714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pPr>
              <a:defRPr/>
            </a:pPr>
            <a:fld id="{5A5EE9F3-9AE5-4EED-B978-39249C2EF445}" type="slidenum">
              <a:rPr lang="en-US">
                <a:solidFill>
                  <a:srgbClr val="FFFF00">
                    <a:tint val="75000"/>
                  </a:srgbClr>
                </a:solidFill>
              </a:rPr>
              <a:pPr>
                <a:defRPr/>
              </a:pPr>
              <a:t>‹#›</a:t>
            </a:fld>
            <a:endParaRPr lang="en-US" dirty="0">
              <a:solidFill>
                <a:srgbClr val="FFFF00">
                  <a:tint val="75000"/>
                </a:srgbClr>
              </a:solidFill>
            </a:endParaRPr>
          </a:p>
        </p:txBody>
      </p:sp>
      <p:pic>
        <p:nvPicPr>
          <p:cNvPr id="6" name="Picture 2"/>
          <p:cNvPicPr>
            <a:picLocks noChangeAspect="1" noChangeArrowheads="1"/>
          </p:cNvPicPr>
          <p:nvPr userDrawn="1"/>
        </p:nvPicPr>
        <p:blipFill>
          <a:blip r:embed="rId2" cstate="print">
            <a:lum bright="78000" contrast="-100000"/>
          </a:blip>
          <a:srcRect/>
          <a:stretch>
            <a:fillRect/>
          </a:stretch>
        </p:blipFill>
        <p:spPr bwMode="auto">
          <a:xfrm>
            <a:off x="9168341" y="5949280"/>
            <a:ext cx="2626784" cy="661988"/>
          </a:xfrm>
          <a:prstGeom prst="rect">
            <a:avLst/>
          </a:prstGeom>
          <a:noFill/>
          <a:ln w="9525">
            <a:noFill/>
            <a:miter lim="800000"/>
            <a:headEnd/>
            <a:tailEnd/>
          </a:ln>
        </p:spPr>
      </p:pic>
    </p:spTree>
    <p:extLst>
      <p:ext uri="{BB962C8B-B14F-4D97-AF65-F5344CB8AC3E}">
        <p14:creationId xmlns:p14="http://schemas.microsoft.com/office/powerpoint/2010/main" val="3724163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71FA8-C9B1-470B-BB1E-17DD713A65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4E08F9C-4CB6-4239-B5FC-F91CD8DADB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D28BA71-D9A7-4C0D-AAF8-17FEB3962F4C}"/>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5" name="Footer Placeholder 4">
            <a:extLst>
              <a:ext uri="{FF2B5EF4-FFF2-40B4-BE49-F238E27FC236}">
                <a16:creationId xmlns:a16="http://schemas.microsoft.com/office/drawing/2014/main" id="{5FB6DE9C-7A45-4BCE-9861-07DE2BCF4A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52CC8F-4371-4232-955C-BCBD16EFE8B8}"/>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4771754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BB24604D-E5C4-473D-AB42-EE4956CE165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42900" y="6048375"/>
            <a:ext cx="4159250" cy="720725"/>
          </a:xfrm>
          <a:prstGeom prst="rect">
            <a:avLst/>
          </a:prstGeom>
        </p:spPr>
      </p:pic>
      <p:pic>
        <p:nvPicPr>
          <p:cNvPr id="6" name="Picture 5">
            <a:extLst>
              <a:ext uri="{FF2B5EF4-FFF2-40B4-BE49-F238E27FC236}">
                <a16:creationId xmlns:a16="http://schemas.microsoft.com/office/drawing/2014/main" id="{65B6334B-DECE-4D77-AA42-71897271213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69141" y="5816218"/>
            <a:ext cx="2784915" cy="972000"/>
          </a:xfrm>
          <a:prstGeom prst="rect">
            <a:avLst/>
          </a:prstGeom>
        </p:spPr>
      </p:pic>
    </p:spTree>
    <p:extLst>
      <p:ext uri="{BB962C8B-B14F-4D97-AF65-F5344CB8AC3E}">
        <p14:creationId xmlns:p14="http://schemas.microsoft.com/office/powerpoint/2010/main" val="23348079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D8CF9-1050-440D-BF91-7B0DBCEEDD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B559335-C4A2-49A5-92B0-6446159584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53A2F7-1899-4B93-8716-49F15A5A3D3C}"/>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5" name="Footer Placeholder 4">
            <a:extLst>
              <a:ext uri="{FF2B5EF4-FFF2-40B4-BE49-F238E27FC236}">
                <a16:creationId xmlns:a16="http://schemas.microsoft.com/office/drawing/2014/main" id="{5B0935DF-F52B-4291-830E-497C7A9527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E21337-7439-4FA6-8C18-83F085846694}"/>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27830818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3A0A-1174-4CCF-94DD-7F305A4422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15C902-A4AD-4364-B8BF-6DBBCB3FF7D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E0880E-7E90-4568-B5AC-54D1C249B86D}"/>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5" name="Footer Placeholder 4">
            <a:extLst>
              <a:ext uri="{FF2B5EF4-FFF2-40B4-BE49-F238E27FC236}">
                <a16:creationId xmlns:a16="http://schemas.microsoft.com/office/drawing/2014/main" id="{D67606AA-41E8-4502-8995-9196770DDC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6AEA8B-B4EB-412F-AB8B-8991FFD7691D}"/>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11561861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71FA8-C9B1-470B-BB1E-17DD713A65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4E08F9C-4CB6-4239-B5FC-F91CD8DADB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D28BA71-D9A7-4C0D-AAF8-17FEB3962F4C}"/>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5" name="Footer Placeholder 4">
            <a:extLst>
              <a:ext uri="{FF2B5EF4-FFF2-40B4-BE49-F238E27FC236}">
                <a16:creationId xmlns:a16="http://schemas.microsoft.com/office/drawing/2014/main" id="{5FB6DE9C-7A45-4BCE-9861-07DE2BCF4A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52CC8F-4371-4232-955C-BCBD16EFE8B8}"/>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35228360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F2430-415C-4B37-A3B4-BACA586E76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812193-E477-4408-8E5F-C820581EE98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BB47D8C-8CBA-4F49-BE6A-59748BCE34C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15DD125-136D-4F2F-B294-99CB5C0429B1}"/>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6" name="Footer Placeholder 5">
            <a:extLst>
              <a:ext uri="{FF2B5EF4-FFF2-40B4-BE49-F238E27FC236}">
                <a16:creationId xmlns:a16="http://schemas.microsoft.com/office/drawing/2014/main" id="{E16A5372-62AF-427E-95D4-B59E6F2288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9F66BB-BB65-46CC-ABEE-B29DA79BE2AC}"/>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5949004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BFCD5-838E-45C2-853C-0793D0ED631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75D9EC1-1567-4B56-B380-029C2A5D18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0C33B6F-9A0F-4531-80C6-6AD2AA41994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66C932F-067C-4A91-B4CD-B936F6BD1F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42C89A6-7F45-4A1D-A7C2-9A934925E1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95A5DC-06C4-4704-84C6-59532922FDEB}"/>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8" name="Footer Placeholder 7">
            <a:extLst>
              <a:ext uri="{FF2B5EF4-FFF2-40B4-BE49-F238E27FC236}">
                <a16:creationId xmlns:a16="http://schemas.microsoft.com/office/drawing/2014/main" id="{8BC0C379-3BEB-48AB-8882-9F96277BE8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12C0A5A-9AFF-46D3-B042-000DFAC37058}"/>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10549600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F5484-9272-4598-9BDF-997799338E0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B4A59BD-16FF-4697-8515-F7AB42138205}"/>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4" name="Footer Placeholder 3">
            <a:extLst>
              <a:ext uri="{FF2B5EF4-FFF2-40B4-BE49-F238E27FC236}">
                <a16:creationId xmlns:a16="http://schemas.microsoft.com/office/drawing/2014/main" id="{FC07457E-1A2B-4AB1-82D5-514E7168690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C4576C8-3320-4A05-85C8-FBF611C5A464}"/>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11235583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BB24604D-E5C4-473D-AB42-EE4956CE165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42900" y="6048375"/>
            <a:ext cx="4159250" cy="720725"/>
          </a:xfrm>
          <a:prstGeom prst="rect">
            <a:avLst/>
          </a:prstGeom>
        </p:spPr>
      </p:pic>
      <p:pic>
        <p:nvPicPr>
          <p:cNvPr id="6" name="Picture 5">
            <a:extLst>
              <a:ext uri="{FF2B5EF4-FFF2-40B4-BE49-F238E27FC236}">
                <a16:creationId xmlns:a16="http://schemas.microsoft.com/office/drawing/2014/main" id="{65B6334B-DECE-4D77-AA42-71897271213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69141" y="5816218"/>
            <a:ext cx="2784915" cy="972000"/>
          </a:xfrm>
          <a:prstGeom prst="rect">
            <a:avLst/>
          </a:prstGeom>
        </p:spPr>
      </p:pic>
    </p:spTree>
    <p:extLst>
      <p:ext uri="{BB962C8B-B14F-4D97-AF65-F5344CB8AC3E}">
        <p14:creationId xmlns:p14="http://schemas.microsoft.com/office/powerpoint/2010/main" val="12533769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6A62C-72D6-45AB-AD1A-1099A9CFF8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59A9AF8-65E0-4C13-830B-E4801FF6BE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502C065-2D03-4704-8495-54F8004419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A147AD-0AC4-4AF4-8AD1-119E56C5B7F9}"/>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6" name="Footer Placeholder 5">
            <a:extLst>
              <a:ext uri="{FF2B5EF4-FFF2-40B4-BE49-F238E27FC236}">
                <a16:creationId xmlns:a16="http://schemas.microsoft.com/office/drawing/2014/main" id="{B4CB768D-C9C0-4861-8692-7DDB34AFFD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060583-4D90-4B22-A534-37944BAC288C}"/>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6022142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8E503-3080-4553-BB00-31D992450E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24C6B41-CAFC-45F2-9CEC-808AC303C0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B4B0ED1F-A6E7-4325-B7B5-093648C6E2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EFED868-59D4-40D8-B1AA-436684CF88B9}"/>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6" name="Footer Placeholder 5">
            <a:extLst>
              <a:ext uri="{FF2B5EF4-FFF2-40B4-BE49-F238E27FC236}">
                <a16:creationId xmlns:a16="http://schemas.microsoft.com/office/drawing/2014/main" id="{7ED09891-BBA4-4B32-847F-68D04B7E76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03A336-11C9-40C7-BE69-F2650373E1F3}"/>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2332225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F2430-415C-4B37-A3B4-BACA586E76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812193-E477-4408-8E5F-C820581EE98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BB47D8C-8CBA-4F49-BE6A-59748BCE34C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15DD125-136D-4F2F-B294-99CB5C0429B1}"/>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6" name="Footer Placeholder 5">
            <a:extLst>
              <a:ext uri="{FF2B5EF4-FFF2-40B4-BE49-F238E27FC236}">
                <a16:creationId xmlns:a16="http://schemas.microsoft.com/office/drawing/2014/main" id="{E16A5372-62AF-427E-95D4-B59E6F2288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9F66BB-BB65-46CC-ABEE-B29DA79BE2AC}"/>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23699229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C2FE-7933-4E79-B474-EFA53EF8191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1FC024-9658-4AEC-9F30-AE76C3213A8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01ED9C-E362-43AA-86CC-3F5C2DE25547}"/>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5" name="Footer Placeholder 4">
            <a:extLst>
              <a:ext uri="{FF2B5EF4-FFF2-40B4-BE49-F238E27FC236}">
                <a16:creationId xmlns:a16="http://schemas.microsoft.com/office/drawing/2014/main" id="{DB2AF464-D8C6-469E-97F2-C33281D6EF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DD7C8C-EE68-47AA-B255-DF28FDCB6D92}"/>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16591226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429927-B16B-41E2-A3C5-CA6F19679AE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71AF70-4F48-4299-896D-1D2CACDF1D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7CFCD8-6B35-44AA-AF9E-893CCA00E2AC}"/>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5" name="Footer Placeholder 4">
            <a:extLst>
              <a:ext uri="{FF2B5EF4-FFF2-40B4-BE49-F238E27FC236}">
                <a16:creationId xmlns:a16="http://schemas.microsoft.com/office/drawing/2014/main" id="{8F16E1A4-C072-4EBC-A5B2-F7306E9ED4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F4967F-217D-43AB-9C56-73F0A08CE01F}"/>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41559054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D8CF9-1050-440D-BF91-7B0DBCEEDD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B559335-C4A2-49A5-92B0-6446159584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53A2F7-1899-4B93-8716-49F15A5A3D3C}"/>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5" name="Footer Placeholder 4">
            <a:extLst>
              <a:ext uri="{FF2B5EF4-FFF2-40B4-BE49-F238E27FC236}">
                <a16:creationId xmlns:a16="http://schemas.microsoft.com/office/drawing/2014/main" id="{5B0935DF-F52B-4291-830E-497C7A9527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E21337-7439-4FA6-8C18-83F085846694}"/>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34526773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3A0A-1174-4CCF-94DD-7F305A4422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15C902-A4AD-4364-B8BF-6DBBCB3FF7D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E0880E-7E90-4568-B5AC-54D1C249B86D}"/>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5" name="Footer Placeholder 4">
            <a:extLst>
              <a:ext uri="{FF2B5EF4-FFF2-40B4-BE49-F238E27FC236}">
                <a16:creationId xmlns:a16="http://schemas.microsoft.com/office/drawing/2014/main" id="{D67606AA-41E8-4502-8995-9196770DDC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6AEA8B-B4EB-412F-AB8B-8991FFD7691D}"/>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15015150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71FA8-C9B1-470B-BB1E-17DD713A65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4E08F9C-4CB6-4239-B5FC-F91CD8DADB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D28BA71-D9A7-4C0D-AAF8-17FEB3962F4C}"/>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5" name="Footer Placeholder 4">
            <a:extLst>
              <a:ext uri="{FF2B5EF4-FFF2-40B4-BE49-F238E27FC236}">
                <a16:creationId xmlns:a16="http://schemas.microsoft.com/office/drawing/2014/main" id="{5FB6DE9C-7A45-4BCE-9861-07DE2BCF4A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52CC8F-4371-4232-955C-BCBD16EFE8B8}"/>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8547257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F2430-415C-4B37-A3B4-BACA586E76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812193-E477-4408-8E5F-C820581EE98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BB47D8C-8CBA-4F49-BE6A-59748BCE34C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15DD125-136D-4F2F-B294-99CB5C0429B1}"/>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6" name="Footer Placeholder 5">
            <a:extLst>
              <a:ext uri="{FF2B5EF4-FFF2-40B4-BE49-F238E27FC236}">
                <a16:creationId xmlns:a16="http://schemas.microsoft.com/office/drawing/2014/main" id="{E16A5372-62AF-427E-95D4-B59E6F2288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9F66BB-BB65-46CC-ABEE-B29DA79BE2AC}"/>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11844268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BFCD5-838E-45C2-853C-0793D0ED631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75D9EC1-1567-4B56-B380-029C2A5D18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0C33B6F-9A0F-4531-80C6-6AD2AA41994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66C932F-067C-4A91-B4CD-B936F6BD1F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42C89A6-7F45-4A1D-A7C2-9A934925E1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95A5DC-06C4-4704-84C6-59532922FDEB}"/>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8" name="Footer Placeholder 7">
            <a:extLst>
              <a:ext uri="{FF2B5EF4-FFF2-40B4-BE49-F238E27FC236}">
                <a16:creationId xmlns:a16="http://schemas.microsoft.com/office/drawing/2014/main" id="{8BC0C379-3BEB-48AB-8882-9F96277BE8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12C0A5A-9AFF-46D3-B042-000DFAC37058}"/>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29599769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F5484-9272-4598-9BDF-997799338E0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B4A59BD-16FF-4697-8515-F7AB42138205}"/>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4" name="Footer Placeholder 3">
            <a:extLst>
              <a:ext uri="{FF2B5EF4-FFF2-40B4-BE49-F238E27FC236}">
                <a16:creationId xmlns:a16="http://schemas.microsoft.com/office/drawing/2014/main" id="{FC07457E-1A2B-4AB1-82D5-514E7168690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C4576C8-3320-4A05-85C8-FBF611C5A464}"/>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30019616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BB24604D-E5C4-473D-AB42-EE4956CE165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42900" y="6048375"/>
            <a:ext cx="4159250" cy="720725"/>
          </a:xfrm>
          <a:prstGeom prst="rect">
            <a:avLst/>
          </a:prstGeom>
        </p:spPr>
      </p:pic>
      <p:pic>
        <p:nvPicPr>
          <p:cNvPr id="6" name="Picture 5">
            <a:extLst>
              <a:ext uri="{FF2B5EF4-FFF2-40B4-BE49-F238E27FC236}">
                <a16:creationId xmlns:a16="http://schemas.microsoft.com/office/drawing/2014/main" id="{65B6334B-DECE-4D77-AA42-71897271213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69141" y="5816218"/>
            <a:ext cx="2784915" cy="972000"/>
          </a:xfrm>
          <a:prstGeom prst="rect">
            <a:avLst/>
          </a:prstGeom>
        </p:spPr>
      </p:pic>
    </p:spTree>
    <p:extLst>
      <p:ext uri="{BB962C8B-B14F-4D97-AF65-F5344CB8AC3E}">
        <p14:creationId xmlns:p14="http://schemas.microsoft.com/office/powerpoint/2010/main" val="16707295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6A62C-72D6-45AB-AD1A-1099A9CFF8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59A9AF8-65E0-4C13-830B-E4801FF6BE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502C065-2D03-4704-8495-54F8004419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A147AD-0AC4-4AF4-8AD1-119E56C5B7F9}"/>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6" name="Footer Placeholder 5">
            <a:extLst>
              <a:ext uri="{FF2B5EF4-FFF2-40B4-BE49-F238E27FC236}">
                <a16:creationId xmlns:a16="http://schemas.microsoft.com/office/drawing/2014/main" id="{B4CB768D-C9C0-4861-8692-7DDB34AFFD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060583-4D90-4B22-A534-37944BAC288C}"/>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2429527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BFCD5-838E-45C2-853C-0793D0ED631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75D9EC1-1567-4B56-B380-029C2A5D18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0C33B6F-9A0F-4531-80C6-6AD2AA41994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66C932F-067C-4A91-B4CD-B936F6BD1F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42C89A6-7F45-4A1D-A7C2-9A934925E1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95A5DC-06C4-4704-84C6-59532922FDEB}"/>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8" name="Footer Placeholder 7">
            <a:extLst>
              <a:ext uri="{FF2B5EF4-FFF2-40B4-BE49-F238E27FC236}">
                <a16:creationId xmlns:a16="http://schemas.microsoft.com/office/drawing/2014/main" id="{8BC0C379-3BEB-48AB-8882-9F96277BE8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12C0A5A-9AFF-46D3-B042-000DFAC37058}"/>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35216831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8E503-3080-4553-BB00-31D992450E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24C6B41-CAFC-45F2-9CEC-808AC303C0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B4B0ED1F-A6E7-4325-B7B5-093648C6E2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EFED868-59D4-40D8-B1AA-436684CF88B9}"/>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6" name="Footer Placeholder 5">
            <a:extLst>
              <a:ext uri="{FF2B5EF4-FFF2-40B4-BE49-F238E27FC236}">
                <a16:creationId xmlns:a16="http://schemas.microsoft.com/office/drawing/2014/main" id="{7ED09891-BBA4-4B32-847F-68D04B7E76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03A336-11C9-40C7-BE69-F2650373E1F3}"/>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29499630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C2FE-7933-4E79-B474-EFA53EF8191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1FC024-9658-4AEC-9F30-AE76C3213A8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01ED9C-E362-43AA-86CC-3F5C2DE25547}"/>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5" name="Footer Placeholder 4">
            <a:extLst>
              <a:ext uri="{FF2B5EF4-FFF2-40B4-BE49-F238E27FC236}">
                <a16:creationId xmlns:a16="http://schemas.microsoft.com/office/drawing/2014/main" id="{DB2AF464-D8C6-469E-97F2-C33281D6EF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DD7C8C-EE68-47AA-B255-DF28FDCB6D92}"/>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21183182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429927-B16B-41E2-A3C5-CA6F19679AE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71AF70-4F48-4299-896D-1D2CACDF1D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7CFCD8-6B35-44AA-AF9E-893CCA00E2AC}"/>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5" name="Footer Placeholder 4">
            <a:extLst>
              <a:ext uri="{FF2B5EF4-FFF2-40B4-BE49-F238E27FC236}">
                <a16:creationId xmlns:a16="http://schemas.microsoft.com/office/drawing/2014/main" id="{8F16E1A4-C072-4EBC-A5B2-F7306E9ED4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F4967F-217D-43AB-9C56-73F0A08CE01F}"/>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38398791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D8CF9-1050-440D-BF91-7B0DBCEEDD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B559335-C4A2-49A5-92B0-6446159584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53A2F7-1899-4B93-8716-49F15A5A3D3C}"/>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5" name="Footer Placeholder 4">
            <a:extLst>
              <a:ext uri="{FF2B5EF4-FFF2-40B4-BE49-F238E27FC236}">
                <a16:creationId xmlns:a16="http://schemas.microsoft.com/office/drawing/2014/main" id="{5B0935DF-F52B-4291-830E-497C7A9527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E21337-7439-4FA6-8C18-83F085846694}"/>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32691015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3A0A-1174-4CCF-94DD-7F305A4422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15C902-A4AD-4364-B8BF-6DBBCB3FF7D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E0880E-7E90-4568-B5AC-54D1C249B86D}"/>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5" name="Footer Placeholder 4">
            <a:extLst>
              <a:ext uri="{FF2B5EF4-FFF2-40B4-BE49-F238E27FC236}">
                <a16:creationId xmlns:a16="http://schemas.microsoft.com/office/drawing/2014/main" id="{D67606AA-41E8-4502-8995-9196770DDC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6AEA8B-B4EB-412F-AB8B-8991FFD7691D}"/>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23204812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71FA8-C9B1-470B-BB1E-17DD713A65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4E08F9C-4CB6-4239-B5FC-F91CD8DADB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D28BA71-D9A7-4C0D-AAF8-17FEB3962F4C}"/>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5" name="Footer Placeholder 4">
            <a:extLst>
              <a:ext uri="{FF2B5EF4-FFF2-40B4-BE49-F238E27FC236}">
                <a16:creationId xmlns:a16="http://schemas.microsoft.com/office/drawing/2014/main" id="{5FB6DE9C-7A45-4BCE-9861-07DE2BCF4A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52CC8F-4371-4232-955C-BCBD16EFE8B8}"/>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5160818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F2430-415C-4B37-A3B4-BACA586E76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812193-E477-4408-8E5F-C820581EE98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BB47D8C-8CBA-4F49-BE6A-59748BCE34C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15DD125-136D-4F2F-B294-99CB5C0429B1}"/>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6" name="Footer Placeholder 5">
            <a:extLst>
              <a:ext uri="{FF2B5EF4-FFF2-40B4-BE49-F238E27FC236}">
                <a16:creationId xmlns:a16="http://schemas.microsoft.com/office/drawing/2014/main" id="{E16A5372-62AF-427E-95D4-B59E6F2288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9F66BB-BB65-46CC-ABEE-B29DA79BE2AC}"/>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20333534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BFCD5-838E-45C2-853C-0793D0ED631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75D9EC1-1567-4B56-B380-029C2A5D18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0C33B6F-9A0F-4531-80C6-6AD2AA41994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66C932F-067C-4A91-B4CD-B936F6BD1F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42C89A6-7F45-4A1D-A7C2-9A934925E1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95A5DC-06C4-4704-84C6-59532922FDEB}"/>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8" name="Footer Placeholder 7">
            <a:extLst>
              <a:ext uri="{FF2B5EF4-FFF2-40B4-BE49-F238E27FC236}">
                <a16:creationId xmlns:a16="http://schemas.microsoft.com/office/drawing/2014/main" id="{8BC0C379-3BEB-48AB-8882-9F96277BE8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12C0A5A-9AFF-46D3-B042-000DFAC37058}"/>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1410845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F5484-9272-4598-9BDF-997799338E0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B4A59BD-16FF-4697-8515-F7AB42138205}"/>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4" name="Footer Placeholder 3">
            <a:extLst>
              <a:ext uri="{FF2B5EF4-FFF2-40B4-BE49-F238E27FC236}">
                <a16:creationId xmlns:a16="http://schemas.microsoft.com/office/drawing/2014/main" id="{FC07457E-1A2B-4AB1-82D5-514E7168690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C4576C8-3320-4A05-85C8-FBF611C5A464}"/>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34094352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BB24604D-E5C4-473D-AB42-EE4956CE165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42900" y="6048375"/>
            <a:ext cx="4159250" cy="720725"/>
          </a:xfrm>
          <a:prstGeom prst="rect">
            <a:avLst/>
          </a:prstGeom>
        </p:spPr>
      </p:pic>
      <p:pic>
        <p:nvPicPr>
          <p:cNvPr id="6" name="Picture 5">
            <a:extLst>
              <a:ext uri="{FF2B5EF4-FFF2-40B4-BE49-F238E27FC236}">
                <a16:creationId xmlns:a16="http://schemas.microsoft.com/office/drawing/2014/main" id="{65B6334B-DECE-4D77-AA42-71897271213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69141" y="5816218"/>
            <a:ext cx="2784915" cy="972000"/>
          </a:xfrm>
          <a:prstGeom prst="rect">
            <a:avLst/>
          </a:prstGeom>
        </p:spPr>
      </p:pic>
    </p:spTree>
    <p:extLst>
      <p:ext uri="{BB962C8B-B14F-4D97-AF65-F5344CB8AC3E}">
        <p14:creationId xmlns:p14="http://schemas.microsoft.com/office/powerpoint/2010/main" val="3595076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F5484-9272-4598-9BDF-997799338E0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B4A59BD-16FF-4697-8515-F7AB42138205}"/>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4" name="Footer Placeholder 3">
            <a:extLst>
              <a:ext uri="{FF2B5EF4-FFF2-40B4-BE49-F238E27FC236}">
                <a16:creationId xmlns:a16="http://schemas.microsoft.com/office/drawing/2014/main" id="{FC07457E-1A2B-4AB1-82D5-514E7168690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C4576C8-3320-4A05-85C8-FBF611C5A464}"/>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3808470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6A62C-72D6-45AB-AD1A-1099A9CFF8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59A9AF8-65E0-4C13-830B-E4801FF6BE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502C065-2D03-4704-8495-54F8004419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A147AD-0AC4-4AF4-8AD1-119E56C5B7F9}"/>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6" name="Footer Placeholder 5">
            <a:extLst>
              <a:ext uri="{FF2B5EF4-FFF2-40B4-BE49-F238E27FC236}">
                <a16:creationId xmlns:a16="http://schemas.microsoft.com/office/drawing/2014/main" id="{B4CB768D-C9C0-4861-8692-7DDB34AFFD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060583-4D90-4B22-A534-37944BAC288C}"/>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27661843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8E503-3080-4553-BB00-31D992450E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24C6B41-CAFC-45F2-9CEC-808AC303C0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B4B0ED1F-A6E7-4325-B7B5-093648C6E2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EFED868-59D4-40D8-B1AA-436684CF88B9}"/>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6" name="Footer Placeholder 5">
            <a:extLst>
              <a:ext uri="{FF2B5EF4-FFF2-40B4-BE49-F238E27FC236}">
                <a16:creationId xmlns:a16="http://schemas.microsoft.com/office/drawing/2014/main" id="{7ED09891-BBA4-4B32-847F-68D04B7E76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03A336-11C9-40C7-BE69-F2650373E1F3}"/>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14607378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C2FE-7933-4E79-B474-EFA53EF8191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1FC024-9658-4AEC-9F30-AE76C3213A8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01ED9C-E362-43AA-86CC-3F5C2DE25547}"/>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5" name="Footer Placeholder 4">
            <a:extLst>
              <a:ext uri="{FF2B5EF4-FFF2-40B4-BE49-F238E27FC236}">
                <a16:creationId xmlns:a16="http://schemas.microsoft.com/office/drawing/2014/main" id="{DB2AF464-D8C6-469E-97F2-C33281D6EF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DD7C8C-EE68-47AA-B255-DF28FDCB6D92}"/>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31577895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429927-B16B-41E2-A3C5-CA6F19679AE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71AF70-4F48-4299-896D-1D2CACDF1D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7CFCD8-6B35-44AA-AF9E-893CCA00E2AC}"/>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5" name="Footer Placeholder 4">
            <a:extLst>
              <a:ext uri="{FF2B5EF4-FFF2-40B4-BE49-F238E27FC236}">
                <a16:creationId xmlns:a16="http://schemas.microsoft.com/office/drawing/2014/main" id="{8F16E1A4-C072-4EBC-A5B2-F7306E9ED4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F4967F-217D-43AB-9C56-73F0A08CE01F}"/>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18303231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D8CF9-1050-440D-BF91-7B0DBCEEDD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B559335-C4A2-49A5-92B0-6446159584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53A2F7-1899-4B93-8716-49F15A5A3D3C}"/>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5" name="Footer Placeholder 4">
            <a:extLst>
              <a:ext uri="{FF2B5EF4-FFF2-40B4-BE49-F238E27FC236}">
                <a16:creationId xmlns:a16="http://schemas.microsoft.com/office/drawing/2014/main" id="{5B0935DF-F52B-4291-830E-497C7A9527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E21337-7439-4FA6-8C18-83F085846694}"/>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22294524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3A0A-1174-4CCF-94DD-7F305A4422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15C902-A4AD-4364-B8BF-6DBBCB3FF7D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E0880E-7E90-4568-B5AC-54D1C249B86D}"/>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5" name="Footer Placeholder 4">
            <a:extLst>
              <a:ext uri="{FF2B5EF4-FFF2-40B4-BE49-F238E27FC236}">
                <a16:creationId xmlns:a16="http://schemas.microsoft.com/office/drawing/2014/main" id="{D67606AA-41E8-4502-8995-9196770DDC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6AEA8B-B4EB-412F-AB8B-8991FFD7691D}"/>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34153846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71FA8-C9B1-470B-BB1E-17DD713A65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4E08F9C-4CB6-4239-B5FC-F91CD8DADB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D28BA71-D9A7-4C0D-AAF8-17FEB3962F4C}"/>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5" name="Footer Placeholder 4">
            <a:extLst>
              <a:ext uri="{FF2B5EF4-FFF2-40B4-BE49-F238E27FC236}">
                <a16:creationId xmlns:a16="http://schemas.microsoft.com/office/drawing/2014/main" id="{5FB6DE9C-7A45-4BCE-9861-07DE2BCF4A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52CC8F-4371-4232-955C-BCBD16EFE8B8}"/>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30891245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F2430-415C-4B37-A3B4-BACA586E76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812193-E477-4408-8E5F-C820581EE98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BB47D8C-8CBA-4F49-BE6A-59748BCE34C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15DD125-136D-4F2F-B294-99CB5C0429B1}"/>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6" name="Footer Placeholder 5">
            <a:extLst>
              <a:ext uri="{FF2B5EF4-FFF2-40B4-BE49-F238E27FC236}">
                <a16:creationId xmlns:a16="http://schemas.microsoft.com/office/drawing/2014/main" id="{E16A5372-62AF-427E-95D4-B59E6F2288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9F66BB-BB65-46CC-ABEE-B29DA79BE2AC}"/>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25583297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BFCD5-838E-45C2-853C-0793D0ED631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75D9EC1-1567-4B56-B380-029C2A5D18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0C33B6F-9A0F-4531-80C6-6AD2AA41994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66C932F-067C-4A91-B4CD-B936F6BD1F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42C89A6-7F45-4A1D-A7C2-9A934925E1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95A5DC-06C4-4704-84C6-59532922FDEB}"/>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8" name="Footer Placeholder 7">
            <a:extLst>
              <a:ext uri="{FF2B5EF4-FFF2-40B4-BE49-F238E27FC236}">
                <a16:creationId xmlns:a16="http://schemas.microsoft.com/office/drawing/2014/main" id="{8BC0C379-3BEB-48AB-8882-9F96277BE8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12C0A5A-9AFF-46D3-B042-000DFAC37058}"/>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35643541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F5484-9272-4598-9BDF-997799338E0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B4A59BD-16FF-4697-8515-F7AB42138205}"/>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4" name="Footer Placeholder 3">
            <a:extLst>
              <a:ext uri="{FF2B5EF4-FFF2-40B4-BE49-F238E27FC236}">
                <a16:creationId xmlns:a16="http://schemas.microsoft.com/office/drawing/2014/main" id="{FC07457E-1A2B-4AB1-82D5-514E7168690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C4576C8-3320-4A05-85C8-FBF611C5A464}"/>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1962080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6A62C-72D6-45AB-AD1A-1099A9CFF8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59A9AF8-65E0-4C13-830B-E4801FF6BE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502C065-2D03-4704-8495-54F8004419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A147AD-0AC4-4AF4-8AD1-119E56C5B7F9}"/>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6" name="Footer Placeholder 5">
            <a:extLst>
              <a:ext uri="{FF2B5EF4-FFF2-40B4-BE49-F238E27FC236}">
                <a16:creationId xmlns:a16="http://schemas.microsoft.com/office/drawing/2014/main" id="{B4CB768D-C9C0-4861-8692-7DDB34AFFD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060583-4D90-4B22-A534-37944BAC288C}"/>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33950468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BB24604D-E5C4-473D-AB42-EE4956CE165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42900" y="6048375"/>
            <a:ext cx="4159250" cy="720725"/>
          </a:xfrm>
          <a:prstGeom prst="rect">
            <a:avLst/>
          </a:prstGeom>
        </p:spPr>
      </p:pic>
      <p:pic>
        <p:nvPicPr>
          <p:cNvPr id="6" name="Picture 5">
            <a:extLst>
              <a:ext uri="{FF2B5EF4-FFF2-40B4-BE49-F238E27FC236}">
                <a16:creationId xmlns:a16="http://schemas.microsoft.com/office/drawing/2014/main" id="{65B6334B-DECE-4D77-AA42-71897271213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69141" y="5816218"/>
            <a:ext cx="2784915" cy="972000"/>
          </a:xfrm>
          <a:prstGeom prst="rect">
            <a:avLst/>
          </a:prstGeom>
        </p:spPr>
      </p:pic>
    </p:spTree>
    <p:extLst>
      <p:ext uri="{BB962C8B-B14F-4D97-AF65-F5344CB8AC3E}">
        <p14:creationId xmlns:p14="http://schemas.microsoft.com/office/powerpoint/2010/main" val="8803791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6A62C-72D6-45AB-AD1A-1099A9CFF8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59A9AF8-65E0-4C13-830B-E4801FF6BE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502C065-2D03-4704-8495-54F8004419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A147AD-0AC4-4AF4-8AD1-119E56C5B7F9}"/>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6" name="Footer Placeholder 5">
            <a:extLst>
              <a:ext uri="{FF2B5EF4-FFF2-40B4-BE49-F238E27FC236}">
                <a16:creationId xmlns:a16="http://schemas.microsoft.com/office/drawing/2014/main" id="{B4CB768D-C9C0-4861-8692-7DDB34AFFD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060583-4D90-4B22-A534-37944BAC288C}"/>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20756692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8E503-3080-4553-BB00-31D992450E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24C6B41-CAFC-45F2-9CEC-808AC303C0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B4B0ED1F-A6E7-4325-B7B5-093648C6E2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EFED868-59D4-40D8-B1AA-436684CF88B9}"/>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6" name="Footer Placeholder 5">
            <a:extLst>
              <a:ext uri="{FF2B5EF4-FFF2-40B4-BE49-F238E27FC236}">
                <a16:creationId xmlns:a16="http://schemas.microsoft.com/office/drawing/2014/main" id="{7ED09891-BBA4-4B32-847F-68D04B7E76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03A336-11C9-40C7-BE69-F2650373E1F3}"/>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2919796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DC2FE-7933-4E79-B474-EFA53EF8191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1FC024-9658-4AEC-9F30-AE76C3213A8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01ED9C-E362-43AA-86CC-3F5C2DE25547}"/>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5" name="Footer Placeholder 4">
            <a:extLst>
              <a:ext uri="{FF2B5EF4-FFF2-40B4-BE49-F238E27FC236}">
                <a16:creationId xmlns:a16="http://schemas.microsoft.com/office/drawing/2014/main" id="{DB2AF464-D8C6-469E-97F2-C33281D6EF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DD7C8C-EE68-47AA-B255-DF28FDCB6D92}"/>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5478485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429927-B16B-41E2-A3C5-CA6F19679AE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71AF70-4F48-4299-896D-1D2CACDF1D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7CFCD8-6B35-44AA-AF9E-893CCA00E2AC}"/>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5" name="Footer Placeholder 4">
            <a:extLst>
              <a:ext uri="{FF2B5EF4-FFF2-40B4-BE49-F238E27FC236}">
                <a16:creationId xmlns:a16="http://schemas.microsoft.com/office/drawing/2014/main" id="{8F16E1A4-C072-4EBC-A5B2-F7306E9ED4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F4967F-217D-43AB-9C56-73F0A08CE01F}"/>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2066516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8E503-3080-4553-BB00-31D992450E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24C6B41-CAFC-45F2-9CEC-808AC303C0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4B0ED1F-A6E7-4325-B7B5-093648C6E2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EFED868-59D4-40D8-B1AA-436684CF88B9}"/>
              </a:ext>
            </a:extLst>
          </p:cNvPr>
          <p:cNvSpPr>
            <a:spLocks noGrp="1"/>
          </p:cNvSpPr>
          <p:nvPr>
            <p:ph type="dt" sz="half" idx="10"/>
          </p:nvPr>
        </p:nvSpPr>
        <p:spPr/>
        <p:txBody>
          <a:bodyPr/>
          <a:lstStyle/>
          <a:p>
            <a:fld id="{FD24F7E5-4E0A-4543-882E-AB3A045B4E9B}" type="datetimeFigureOut">
              <a:rPr lang="en-GB" smtClean="0"/>
              <a:t>25/04/2023</a:t>
            </a:fld>
            <a:endParaRPr lang="en-GB"/>
          </a:p>
        </p:txBody>
      </p:sp>
      <p:sp>
        <p:nvSpPr>
          <p:cNvPr id="6" name="Footer Placeholder 5">
            <a:extLst>
              <a:ext uri="{FF2B5EF4-FFF2-40B4-BE49-F238E27FC236}">
                <a16:creationId xmlns:a16="http://schemas.microsoft.com/office/drawing/2014/main" id="{7ED09891-BBA4-4B32-847F-68D04B7E76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03A336-11C9-40C7-BE69-F2650373E1F3}"/>
              </a:ext>
            </a:extLst>
          </p:cNvPr>
          <p:cNvSpPr>
            <a:spLocks noGrp="1"/>
          </p:cNvSpPr>
          <p:nvPr>
            <p:ph type="sldNum" sz="quarter" idx="12"/>
          </p:nvPr>
        </p:nvSpPr>
        <p:spPr/>
        <p:txBody>
          <a:bodyPr/>
          <a:lstStyle/>
          <a:p>
            <a:fld id="{E7A84F0F-0A04-4C71-8263-ED35B3C6DFA9}" type="slidenum">
              <a:rPr lang="en-GB" smtClean="0"/>
              <a:t>‹#›</a:t>
            </a:fld>
            <a:endParaRPr lang="en-GB"/>
          </a:p>
        </p:txBody>
      </p:sp>
    </p:spTree>
    <p:extLst>
      <p:ext uri="{BB962C8B-B14F-4D97-AF65-F5344CB8AC3E}">
        <p14:creationId xmlns:p14="http://schemas.microsoft.com/office/powerpoint/2010/main" val="4289135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CEEE4"/>
            </a:gs>
            <a:gs pos="36000">
              <a:schemeClr val="accent2">
                <a:lumMod val="40000"/>
                <a:lumOff val="60000"/>
              </a:schemeClr>
            </a:gs>
            <a:gs pos="79000">
              <a:schemeClr val="accent2">
                <a:lumMod val="60000"/>
                <a:lumOff val="4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655E82-DCEC-405C-8D38-A3A062CA42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54AE3E9-68E3-47B2-BEAB-7679625323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D71539-F207-4BDB-8B35-BD7AE106B8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24F7E5-4E0A-4543-882E-AB3A045B4E9B}" type="datetimeFigureOut">
              <a:rPr lang="en-GB" smtClean="0"/>
              <a:t>25/04/2023</a:t>
            </a:fld>
            <a:endParaRPr lang="en-GB"/>
          </a:p>
        </p:txBody>
      </p:sp>
      <p:sp>
        <p:nvSpPr>
          <p:cNvPr id="5" name="Footer Placeholder 4">
            <a:extLst>
              <a:ext uri="{FF2B5EF4-FFF2-40B4-BE49-F238E27FC236}">
                <a16:creationId xmlns:a16="http://schemas.microsoft.com/office/drawing/2014/main" id="{9176574B-822F-4B2C-8CE0-71AE788755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A48DE34-D861-4A2A-9A80-83C55CDADA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84F0F-0A04-4C71-8263-ED35B3C6DFA9}" type="slidenum">
              <a:rPr lang="en-GB" smtClean="0"/>
              <a:t>‹#›</a:t>
            </a:fld>
            <a:endParaRPr lang="en-GB"/>
          </a:p>
        </p:txBody>
      </p:sp>
    </p:spTree>
    <p:extLst>
      <p:ext uri="{BB962C8B-B14F-4D97-AF65-F5344CB8AC3E}">
        <p14:creationId xmlns:p14="http://schemas.microsoft.com/office/powerpoint/2010/main" val="1830242999"/>
      </p:ext>
    </p:extLst>
  </p:cSld>
  <p:clrMap bg1="lt1" tx1="dk1" bg2="lt2" tx2="dk2" accent1="accent1" accent2="accent2" accent3="accent3" accent4="accent4" accent5="accent5" accent6="accent6" hlink="hlink" folHlink="folHlink"/>
  <p:sldLayoutIdLst>
    <p:sldLayoutId id="2147483668"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F3840C-3473-4990-8E39-7949C33DF0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6A731C7-E3EC-4843-87C6-483416F884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EBFE82-B2E2-48EB-9A3F-743444D8E7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CA9675-DCCC-4FAA-9B2E-AB4855B3CDB0}" type="datetimeFigureOut">
              <a:rPr lang="en-GB" smtClean="0"/>
              <a:t>25/04/2023</a:t>
            </a:fld>
            <a:endParaRPr lang="en-GB"/>
          </a:p>
        </p:txBody>
      </p:sp>
      <p:sp>
        <p:nvSpPr>
          <p:cNvPr id="5" name="Footer Placeholder 4">
            <a:extLst>
              <a:ext uri="{FF2B5EF4-FFF2-40B4-BE49-F238E27FC236}">
                <a16:creationId xmlns:a16="http://schemas.microsoft.com/office/drawing/2014/main" id="{B78194CF-78D5-4872-805D-E1C355E2B9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A687035-9471-4B43-B4C7-2921EB8C18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ED1840-5D7B-4DFC-B516-CF7C0A0C05FC}" type="slidenum">
              <a:rPr lang="en-GB" smtClean="0"/>
              <a:t>‹#›</a:t>
            </a:fld>
            <a:endParaRPr lang="en-GB"/>
          </a:p>
        </p:txBody>
      </p:sp>
    </p:spTree>
    <p:extLst>
      <p:ext uri="{BB962C8B-B14F-4D97-AF65-F5344CB8AC3E}">
        <p14:creationId xmlns:p14="http://schemas.microsoft.com/office/powerpoint/2010/main" val="918947740"/>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206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13CD29-8E91-4F3B-BC40-DA9D72D12A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30E838-BA62-4BCC-AB0B-5F652A7A07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0B981B-110A-4320-81D7-1DAD6BF625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9E819E-E097-44D7-9756-160AF270D4BC}" type="datetimeFigureOut">
              <a:rPr lang="en-GB" smtClean="0"/>
              <a:t>25/04/2023</a:t>
            </a:fld>
            <a:endParaRPr lang="en-GB"/>
          </a:p>
        </p:txBody>
      </p:sp>
      <p:sp>
        <p:nvSpPr>
          <p:cNvPr id="5" name="Footer Placeholder 4">
            <a:extLst>
              <a:ext uri="{FF2B5EF4-FFF2-40B4-BE49-F238E27FC236}">
                <a16:creationId xmlns:a16="http://schemas.microsoft.com/office/drawing/2014/main" id="{B6C85B97-2446-4E68-B664-7DA857EFEB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D1D77BD-FE31-45B7-B382-4E8F3EC0D5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5FA908-6BB4-43E1-A9A3-6AEF88C3EF81}" type="slidenum">
              <a:rPr lang="en-GB" smtClean="0"/>
              <a:t>‹#›</a:t>
            </a:fld>
            <a:endParaRPr lang="en-GB"/>
          </a:p>
        </p:txBody>
      </p:sp>
    </p:spTree>
    <p:extLst>
      <p:ext uri="{BB962C8B-B14F-4D97-AF65-F5344CB8AC3E}">
        <p14:creationId xmlns:p14="http://schemas.microsoft.com/office/powerpoint/2010/main" val="1699945964"/>
      </p:ext>
    </p:extLst>
  </p:cSld>
  <p:clrMap bg1="lt1" tx1="dk1" bg2="lt2" tx2="dk2" accent1="accent1" accent2="accent2" accent3="accent3" accent4="accent4" accent5="accent5" accent6="accent6" hlink="hlink" folHlink="folHlink"/>
  <p:sldLayoutIdLst>
    <p:sldLayoutId id="2147483674" r:id="rId1"/>
    <p:sldLayoutId id="2147483843" r:id="rId2"/>
    <p:sldLayoutId id="2147483830" r:id="rId3"/>
    <p:sldLayoutId id="2147483893" r:id="rId4"/>
    <p:sldLayoutId id="2147483678" r:id="rId5"/>
    <p:sldLayoutId id="2147483675" r:id="rId6"/>
    <p:sldLayoutId id="2147483676" r:id="rId7"/>
    <p:sldLayoutId id="2147483677" r:id="rId8"/>
    <p:sldLayoutId id="2147483844" r:id="rId9"/>
    <p:sldLayoutId id="2147483679" r:id="rId10"/>
    <p:sldLayoutId id="2147483680" r:id="rId11"/>
    <p:sldLayoutId id="2147483681" r:id="rId12"/>
    <p:sldLayoutId id="2147483682" r:id="rId13"/>
    <p:sldLayoutId id="2147483683" r:id="rId14"/>
    <p:sldLayoutId id="2147483684" r:id="rId15"/>
    <p:sldLayoutId id="2147483685" r:id="rId16"/>
    <p:sldLayoutId id="214748389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655E82-DCEC-405C-8D38-A3A062CA42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54AE3E9-68E3-47B2-BEAB-7679625323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D71539-F207-4BDB-8B35-BD7AE106B8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24F7E5-4E0A-4543-882E-AB3A045B4E9B}" type="datetimeFigureOut">
              <a:rPr lang="en-GB" smtClean="0"/>
              <a:t>25/04/2023</a:t>
            </a:fld>
            <a:endParaRPr lang="en-GB"/>
          </a:p>
        </p:txBody>
      </p:sp>
      <p:sp>
        <p:nvSpPr>
          <p:cNvPr id="5" name="Footer Placeholder 4">
            <a:extLst>
              <a:ext uri="{FF2B5EF4-FFF2-40B4-BE49-F238E27FC236}">
                <a16:creationId xmlns:a16="http://schemas.microsoft.com/office/drawing/2014/main" id="{9176574B-822F-4B2C-8CE0-71AE788755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A48DE34-D861-4A2A-9A80-83C55CDADA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84F0F-0A04-4C71-8263-ED35B3C6DFA9}" type="slidenum">
              <a:rPr lang="en-GB" smtClean="0"/>
              <a:t>‹#›</a:t>
            </a:fld>
            <a:endParaRPr lang="en-GB"/>
          </a:p>
        </p:txBody>
      </p:sp>
    </p:spTree>
    <p:extLst>
      <p:ext uri="{BB962C8B-B14F-4D97-AF65-F5344CB8AC3E}">
        <p14:creationId xmlns:p14="http://schemas.microsoft.com/office/powerpoint/2010/main" val="4214978762"/>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2">
              <a:lumMod val="20000"/>
              <a:lumOff val="80000"/>
            </a:schemeClr>
          </a:fgClr>
          <a:bgClr>
            <a:srgbClr val="FCEEE4"/>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655E82-DCEC-405C-8D38-A3A062CA42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54AE3E9-68E3-47B2-BEAB-7679625323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D71539-F207-4BDB-8B35-BD7AE106B8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24F7E5-4E0A-4543-882E-AB3A045B4E9B}" type="datetimeFigureOut">
              <a:rPr lang="en-GB" smtClean="0"/>
              <a:t>25/04/2023</a:t>
            </a:fld>
            <a:endParaRPr lang="en-GB"/>
          </a:p>
        </p:txBody>
      </p:sp>
      <p:sp>
        <p:nvSpPr>
          <p:cNvPr id="5" name="Footer Placeholder 4">
            <a:extLst>
              <a:ext uri="{FF2B5EF4-FFF2-40B4-BE49-F238E27FC236}">
                <a16:creationId xmlns:a16="http://schemas.microsoft.com/office/drawing/2014/main" id="{9176574B-822F-4B2C-8CE0-71AE788755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A48DE34-D861-4A2A-9A80-83C55CDADA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84F0F-0A04-4C71-8263-ED35B3C6DFA9}" type="slidenum">
              <a:rPr lang="en-GB" smtClean="0"/>
              <a:t>‹#›</a:t>
            </a:fld>
            <a:endParaRPr lang="en-GB"/>
          </a:p>
        </p:txBody>
      </p:sp>
    </p:spTree>
    <p:extLst>
      <p:ext uri="{BB962C8B-B14F-4D97-AF65-F5344CB8AC3E}">
        <p14:creationId xmlns:p14="http://schemas.microsoft.com/office/powerpoint/2010/main" val="2418314464"/>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655E82-DCEC-405C-8D38-A3A062CA42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54AE3E9-68E3-47B2-BEAB-7679625323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D71539-F207-4BDB-8B35-BD7AE106B8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24F7E5-4E0A-4543-882E-AB3A045B4E9B}" type="datetimeFigureOut">
              <a:rPr lang="en-GB" smtClean="0"/>
              <a:t>25/04/2023</a:t>
            </a:fld>
            <a:endParaRPr lang="en-GB"/>
          </a:p>
        </p:txBody>
      </p:sp>
      <p:sp>
        <p:nvSpPr>
          <p:cNvPr id="5" name="Footer Placeholder 4">
            <a:extLst>
              <a:ext uri="{FF2B5EF4-FFF2-40B4-BE49-F238E27FC236}">
                <a16:creationId xmlns:a16="http://schemas.microsoft.com/office/drawing/2014/main" id="{9176574B-822F-4B2C-8CE0-71AE788755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A48DE34-D861-4A2A-9A80-83C55CDADA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84F0F-0A04-4C71-8263-ED35B3C6DFA9}" type="slidenum">
              <a:rPr lang="en-GB" smtClean="0"/>
              <a:t>‹#›</a:t>
            </a:fld>
            <a:endParaRPr lang="en-GB"/>
          </a:p>
        </p:txBody>
      </p:sp>
    </p:spTree>
    <p:extLst>
      <p:ext uri="{BB962C8B-B14F-4D97-AF65-F5344CB8AC3E}">
        <p14:creationId xmlns:p14="http://schemas.microsoft.com/office/powerpoint/2010/main" val="2511262582"/>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655E82-DCEC-405C-8D38-A3A062CA42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54AE3E9-68E3-47B2-BEAB-7679625323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D71539-F207-4BDB-8B35-BD7AE106B8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24F7E5-4E0A-4543-882E-AB3A045B4E9B}" type="datetimeFigureOut">
              <a:rPr lang="en-GB" smtClean="0"/>
              <a:t>25/04/2023</a:t>
            </a:fld>
            <a:endParaRPr lang="en-GB"/>
          </a:p>
        </p:txBody>
      </p:sp>
      <p:sp>
        <p:nvSpPr>
          <p:cNvPr id="5" name="Footer Placeholder 4">
            <a:extLst>
              <a:ext uri="{FF2B5EF4-FFF2-40B4-BE49-F238E27FC236}">
                <a16:creationId xmlns:a16="http://schemas.microsoft.com/office/drawing/2014/main" id="{9176574B-822F-4B2C-8CE0-71AE788755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A48DE34-D861-4A2A-9A80-83C55CDADA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84F0F-0A04-4C71-8263-ED35B3C6DFA9}" type="slidenum">
              <a:rPr lang="en-GB" smtClean="0"/>
              <a:t>‹#›</a:t>
            </a:fld>
            <a:endParaRPr lang="en-GB"/>
          </a:p>
        </p:txBody>
      </p:sp>
    </p:spTree>
    <p:extLst>
      <p:ext uri="{BB962C8B-B14F-4D97-AF65-F5344CB8AC3E}">
        <p14:creationId xmlns:p14="http://schemas.microsoft.com/office/powerpoint/2010/main" val="3275831110"/>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655E82-DCEC-405C-8D38-A3A062CA42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54AE3E9-68E3-47B2-BEAB-7679625323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D71539-F207-4BDB-8B35-BD7AE106B8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24F7E5-4E0A-4543-882E-AB3A045B4E9B}" type="datetimeFigureOut">
              <a:rPr lang="en-GB" smtClean="0"/>
              <a:t>25/04/2023</a:t>
            </a:fld>
            <a:endParaRPr lang="en-GB"/>
          </a:p>
        </p:txBody>
      </p:sp>
      <p:sp>
        <p:nvSpPr>
          <p:cNvPr id="5" name="Footer Placeholder 4">
            <a:extLst>
              <a:ext uri="{FF2B5EF4-FFF2-40B4-BE49-F238E27FC236}">
                <a16:creationId xmlns:a16="http://schemas.microsoft.com/office/drawing/2014/main" id="{9176574B-822F-4B2C-8CE0-71AE788755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A48DE34-D861-4A2A-9A80-83C55CDADA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84F0F-0A04-4C71-8263-ED35B3C6DFA9}" type="slidenum">
              <a:rPr lang="en-GB" smtClean="0"/>
              <a:t>‹#›</a:t>
            </a:fld>
            <a:endParaRPr lang="en-GB"/>
          </a:p>
        </p:txBody>
      </p:sp>
    </p:spTree>
    <p:extLst>
      <p:ext uri="{BB962C8B-B14F-4D97-AF65-F5344CB8AC3E}">
        <p14:creationId xmlns:p14="http://schemas.microsoft.com/office/powerpoint/2010/main" val="3789335877"/>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2.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cid:ii_142b39c533fec26a"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1.xml"/><Relationship Id="rId1" Type="http://schemas.openxmlformats.org/officeDocument/2006/relationships/slideLayout" Target="../slideLayouts/slideLayout25.xml"/><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hyperlink" Target="mailto:jdevlin@pcisocialwitness.org" TargetMode="External"/><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130FE5-499A-4116-812B-4FC7BD7F3993}"/>
              </a:ext>
            </a:extLst>
          </p:cNvPr>
          <p:cNvSpPr>
            <a:spLocks noGrp="1"/>
          </p:cNvSpPr>
          <p:nvPr>
            <p:ph type="title"/>
          </p:nvPr>
        </p:nvSpPr>
        <p:spPr>
          <a:xfrm>
            <a:off x="838200" y="546286"/>
            <a:ext cx="10515600" cy="1325466"/>
          </a:xfrm>
        </p:spPr>
        <p:txBody>
          <a:bodyPr>
            <a:normAutofit/>
          </a:bodyPr>
          <a:lstStyle/>
          <a:p>
            <a:r>
              <a:rPr lang="en-US" sz="4000" dirty="0"/>
              <a:t>Adult Safeguarding in the Presbyterian Church in Ireland</a:t>
            </a:r>
            <a:endParaRPr lang="en-GB" sz="4000" dirty="0"/>
          </a:p>
        </p:txBody>
      </p:sp>
      <p:sp>
        <p:nvSpPr>
          <p:cNvPr id="7" name="Text Placeholder 6">
            <a:extLst>
              <a:ext uri="{FF2B5EF4-FFF2-40B4-BE49-F238E27FC236}">
                <a16:creationId xmlns:a16="http://schemas.microsoft.com/office/drawing/2014/main" id="{BE9F8A08-DBE2-429B-8542-88E6188887C0}"/>
              </a:ext>
            </a:extLst>
          </p:cNvPr>
          <p:cNvSpPr>
            <a:spLocks noGrp="1"/>
          </p:cNvSpPr>
          <p:nvPr>
            <p:ph type="body" sz="quarter" idx="10"/>
          </p:nvPr>
        </p:nvSpPr>
        <p:spPr>
          <a:xfrm>
            <a:off x="838200" y="1871752"/>
            <a:ext cx="10515600" cy="3944848"/>
          </a:xfrm>
        </p:spPr>
        <p:txBody>
          <a:bodyPr>
            <a:normAutofit/>
          </a:bodyPr>
          <a:lstStyle/>
          <a:p>
            <a:pPr marL="0" indent="0" algn="ctr">
              <a:buNone/>
            </a:pPr>
            <a:endParaRPr lang="en-US" sz="4400" dirty="0"/>
          </a:p>
          <a:p>
            <a:pPr marL="0" indent="0" algn="ctr">
              <a:buNone/>
            </a:pPr>
            <a:r>
              <a:rPr lang="en-US" sz="4000" dirty="0"/>
              <a:t>Jacqui Montgomery-Devlin,</a:t>
            </a:r>
          </a:p>
          <a:p>
            <a:pPr marL="0" indent="0" algn="ctr">
              <a:buNone/>
            </a:pPr>
            <a:endParaRPr lang="en-US" sz="4000" dirty="0"/>
          </a:p>
          <a:p>
            <a:pPr marL="0" indent="0" algn="ctr">
              <a:buNone/>
            </a:pPr>
            <a:r>
              <a:rPr lang="en-US" sz="4000" dirty="0"/>
              <a:t>Head of Safeguarding PCI</a:t>
            </a:r>
          </a:p>
          <a:p>
            <a:pPr marL="0" indent="0" algn="ctr">
              <a:buNone/>
            </a:pPr>
            <a:endParaRPr lang="en-US" sz="4000" dirty="0"/>
          </a:p>
          <a:p>
            <a:pPr marL="0" indent="0" algn="ctr">
              <a:buNone/>
            </a:pPr>
            <a:endParaRPr lang="en-US" sz="4000" dirty="0"/>
          </a:p>
          <a:p>
            <a:pPr marL="0" indent="0" algn="ctr">
              <a:buNone/>
            </a:pPr>
            <a:endParaRPr lang="en-GB" sz="4000" dirty="0"/>
          </a:p>
          <a:p>
            <a:endParaRPr lang="en-GB" sz="4400" dirty="0"/>
          </a:p>
        </p:txBody>
      </p:sp>
    </p:spTree>
    <p:extLst>
      <p:ext uri="{BB962C8B-B14F-4D97-AF65-F5344CB8AC3E}">
        <p14:creationId xmlns:p14="http://schemas.microsoft.com/office/powerpoint/2010/main" val="10612092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sz="half" idx="1"/>
          </p:nvPr>
        </p:nvSpPr>
        <p:spPr/>
        <p:txBody>
          <a:bodyPr>
            <a:normAutofit/>
          </a:bodyPr>
          <a:lstStyle/>
          <a:p>
            <a:pPr marL="0" indent="0">
              <a:buNone/>
            </a:pPr>
            <a:r>
              <a:rPr lang="en-IE" sz="4800" dirty="0"/>
              <a:t>When am I obliged to report the abuse of a vulnerable adult?</a:t>
            </a:r>
            <a:endParaRPr lang="en-GB" sz="4800"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34956" y="1704975"/>
            <a:ext cx="4256088" cy="4256088"/>
          </a:xfrm>
          <a:prstGeom prst="rect">
            <a:avLst/>
          </a:prstGeom>
        </p:spPr>
      </p:pic>
    </p:spTree>
    <p:extLst>
      <p:ext uri="{BB962C8B-B14F-4D97-AF65-F5344CB8AC3E}">
        <p14:creationId xmlns:p14="http://schemas.microsoft.com/office/powerpoint/2010/main" val="27878908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11 fundamental safeguarding principles</a:t>
            </a:r>
          </a:p>
        </p:txBody>
      </p:sp>
      <p:sp>
        <p:nvSpPr>
          <p:cNvPr id="3" name="Text Placeholder 2"/>
          <p:cNvSpPr>
            <a:spLocks noGrp="1"/>
          </p:cNvSpPr>
          <p:nvPr>
            <p:ph type="body" sz="quarter" idx="10"/>
          </p:nvPr>
        </p:nvSpPr>
        <p:spPr/>
        <p:txBody>
          <a:bodyPr>
            <a:normAutofit fontScale="92500" lnSpcReduction="10000"/>
          </a:bodyPr>
          <a:lstStyle/>
          <a:p>
            <a:pPr marL="0" indent="0">
              <a:buNone/>
            </a:pPr>
            <a:r>
              <a:rPr lang="en-GB" dirty="0"/>
              <a:t>1. </a:t>
            </a:r>
            <a:r>
              <a:rPr lang="en-GB" sz="2400" dirty="0"/>
              <a:t>Safeguarding is everyone’s responsibility. </a:t>
            </a:r>
          </a:p>
          <a:p>
            <a:pPr marL="0" indent="0">
              <a:buNone/>
            </a:pPr>
            <a:r>
              <a:rPr lang="en-GB" sz="2400" dirty="0"/>
              <a:t>2. Everyone must have a ‘zero tolerance’ approach to any form of</a:t>
            </a:r>
          </a:p>
          <a:p>
            <a:pPr marL="0" indent="0">
              <a:buNone/>
            </a:pPr>
            <a:r>
              <a:rPr lang="en-GB" sz="2400" dirty="0"/>
              <a:t>    abuse. </a:t>
            </a:r>
          </a:p>
          <a:p>
            <a:pPr marL="0" indent="0">
              <a:buNone/>
            </a:pPr>
            <a:r>
              <a:rPr lang="en-GB" sz="2400" dirty="0"/>
              <a:t>3. The duty to report safeguarding concerns rests with the person</a:t>
            </a:r>
          </a:p>
          <a:p>
            <a:pPr marL="0" indent="0">
              <a:buNone/>
            </a:pPr>
            <a:r>
              <a:rPr lang="en-GB" sz="2400" dirty="0"/>
              <a:t>    who has the concern. </a:t>
            </a:r>
          </a:p>
          <a:p>
            <a:pPr marL="0" indent="0">
              <a:buNone/>
            </a:pPr>
            <a:r>
              <a:rPr lang="en-GB" sz="2400" dirty="0"/>
              <a:t>4. There should be no delay in reporting a safeguarding concern.</a:t>
            </a:r>
          </a:p>
          <a:p>
            <a:pPr marL="0" indent="0">
              <a:buNone/>
            </a:pPr>
            <a:r>
              <a:rPr lang="en-GB" sz="2400" dirty="0"/>
              <a:t>5. It is necessary to ensure the immediate safety of the adult at </a:t>
            </a:r>
            <a:endParaRPr lang="en-GB" sz="2400" dirty="0" smtClean="0"/>
          </a:p>
          <a:p>
            <a:pPr marL="0" indent="0">
              <a:buNone/>
            </a:pPr>
            <a:r>
              <a:rPr lang="en-GB" sz="2400" dirty="0"/>
              <a:t> </a:t>
            </a:r>
            <a:r>
              <a:rPr lang="en-GB" sz="2400" dirty="0" smtClean="0"/>
              <a:t>   risk of </a:t>
            </a:r>
            <a:r>
              <a:rPr lang="en-GB" sz="2400" dirty="0"/>
              <a:t>abuse. </a:t>
            </a:r>
          </a:p>
          <a:p>
            <a:pPr marL="0" indent="0">
              <a:buNone/>
            </a:pPr>
            <a:r>
              <a:rPr lang="en-GB" sz="2400" dirty="0"/>
              <a:t>6. There should be no delay in implementing a Safeguarding</a:t>
            </a:r>
          </a:p>
          <a:p>
            <a:pPr marL="0" indent="0">
              <a:buNone/>
            </a:pPr>
            <a:r>
              <a:rPr lang="en-GB" sz="2400" dirty="0"/>
              <a:t>    Protection Plan. </a:t>
            </a:r>
          </a:p>
          <a:p>
            <a:pPr marL="0" indent="0">
              <a:buNone/>
            </a:pPr>
            <a:endParaRPr lang="en-GB" dirty="0"/>
          </a:p>
        </p:txBody>
      </p:sp>
    </p:spTree>
    <p:extLst>
      <p:ext uri="{BB962C8B-B14F-4D97-AF65-F5344CB8AC3E}">
        <p14:creationId xmlns:p14="http://schemas.microsoft.com/office/powerpoint/2010/main" val="395826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 </a:t>
            </a:r>
            <a:r>
              <a:rPr lang="en-US" dirty="0"/>
              <a:t>cont’d</a:t>
            </a:r>
            <a:endParaRPr lang="en-GB" dirty="0"/>
          </a:p>
        </p:txBody>
      </p:sp>
      <p:sp>
        <p:nvSpPr>
          <p:cNvPr id="3" name="Text Placeholder 2"/>
          <p:cNvSpPr>
            <a:spLocks noGrp="1"/>
          </p:cNvSpPr>
          <p:nvPr>
            <p:ph type="body" sz="quarter" idx="10"/>
          </p:nvPr>
        </p:nvSpPr>
        <p:spPr>
          <a:xfrm>
            <a:off x="433552" y="1001110"/>
            <a:ext cx="11477296" cy="5273566"/>
          </a:xfrm>
        </p:spPr>
        <p:txBody>
          <a:bodyPr>
            <a:noAutofit/>
          </a:bodyPr>
          <a:lstStyle/>
          <a:p>
            <a:pPr marL="0" indent="0">
              <a:buNone/>
            </a:pPr>
            <a:r>
              <a:rPr lang="en-GB" sz="1800" dirty="0"/>
              <a:t>7. </a:t>
            </a:r>
            <a:r>
              <a:rPr lang="en-GB" sz="2000" dirty="0"/>
              <a:t>Good collaborative working is central to safeguarding – sharing relevant </a:t>
            </a:r>
            <a:r>
              <a:rPr lang="en-GB" sz="2000" dirty="0" smtClean="0"/>
              <a:t>information within </a:t>
            </a:r>
            <a:r>
              <a:rPr lang="en-GB" sz="2000" dirty="0"/>
              <a:t>the rules of data protection and confidentiality.</a:t>
            </a:r>
          </a:p>
          <a:p>
            <a:pPr marL="0" indent="0">
              <a:buNone/>
            </a:pPr>
            <a:endParaRPr lang="en-GB" sz="2000" dirty="0"/>
          </a:p>
          <a:p>
            <a:pPr marL="0" indent="0">
              <a:buNone/>
            </a:pPr>
            <a:r>
              <a:rPr lang="en-GB" sz="2000" dirty="0"/>
              <a:t>8. Any information about an adult must be managed appropriately and shared/processed </a:t>
            </a:r>
            <a:r>
              <a:rPr lang="en-GB" sz="2000" dirty="0" smtClean="0"/>
              <a:t>on </a:t>
            </a:r>
            <a:r>
              <a:rPr lang="en-GB" sz="2000" dirty="0"/>
              <a:t>the basis of “necessity” with relevant statutory authorities. </a:t>
            </a:r>
          </a:p>
          <a:p>
            <a:pPr marL="0" indent="0">
              <a:buNone/>
            </a:pPr>
            <a:endParaRPr lang="en-GB" sz="2000" dirty="0"/>
          </a:p>
          <a:p>
            <a:pPr marL="0" indent="0">
              <a:buNone/>
            </a:pPr>
            <a:r>
              <a:rPr lang="en-GB" sz="2000" dirty="0"/>
              <a:t>9. Safeguarding should be founded on an approach where the adult is at the heart of </a:t>
            </a:r>
            <a:r>
              <a:rPr lang="en-GB" sz="2000" dirty="0" smtClean="0"/>
              <a:t>all decisions </a:t>
            </a:r>
            <a:r>
              <a:rPr lang="en-GB" sz="2000" dirty="0"/>
              <a:t>and </a:t>
            </a:r>
            <a:r>
              <a:rPr lang="en-GB" sz="2000" dirty="0" smtClean="0"/>
              <a:t>actions</a:t>
            </a:r>
            <a:r>
              <a:rPr lang="en-GB" sz="2000" dirty="0"/>
              <a:t>. </a:t>
            </a:r>
          </a:p>
          <a:p>
            <a:pPr marL="0" indent="0">
              <a:buNone/>
            </a:pPr>
            <a:endParaRPr lang="en-GB" sz="2000" dirty="0"/>
          </a:p>
          <a:p>
            <a:pPr marL="0" indent="0">
              <a:buNone/>
            </a:pPr>
            <a:r>
              <a:rPr lang="en-GB" sz="2000" dirty="0"/>
              <a:t>10. A health or social care professional already known to the adult at risk of abuse, or assigned to them</a:t>
            </a:r>
            <a:r>
              <a:rPr lang="en-GB" sz="2000" dirty="0" smtClean="0"/>
              <a:t>, should </a:t>
            </a:r>
            <a:r>
              <a:rPr lang="en-GB" sz="2000" dirty="0"/>
              <a:t>be involved in the management of the concern, where possible and appropriate. </a:t>
            </a:r>
          </a:p>
          <a:p>
            <a:pPr marL="0" indent="0">
              <a:buNone/>
            </a:pPr>
            <a:endParaRPr lang="en-GB" sz="2000" dirty="0"/>
          </a:p>
          <a:p>
            <a:pPr marL="0" indent="0">
              <a:buNone/>
            </a:pPr>
            <a:r>
              <a:rPr lang="en-GB" sz="2000" dirty="0"/>
              <a:t>11. Considerations of capacity and consent are central to adult safeguarding. The right of a person to </a:t>
            </a:r>
            <a:r>
              <a:rPr lang="en-GB" sz="2000" dirty="0" smtClean="0"/>
              <a:t>make decisions </a:t>
            </a:r>
            <a:r>
              <a:rPr lang="en-GB" sz="2000" dirty="0"/>
              <a:t>and remain in control of their life must be respected. </a:t>
            </a:r>
          </a:p>
          <a:p>
            <a:pPr marL="0" indent="0">
              <a:buNone/>
            </a:pPr>
            <a:endParaRPr lang="en-GB" sz="2000" dirty="0"/>
          </a:p>
          <a:p>
            <a:pPr marL="0" indent="0">
              <a:buNone/>
            </a:pPr>
            <a:endParaRPr lang="en-GB" sz="1800" dirty="0"/>
          </a:p>
        </p:txBody>
      </p:sp>
    </p:spTree>
    <p:extLst>
      <p:ext uri="{BB962C8B-B14F-4D97-AF65-F5344CB8AC3E}">
        <p14:creationId xmlns:p14="http://schemas.microsoft.com/office/powerpoint/2010/main" val="206201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9903"/>
            <a:ext cx="10515600" cy="1158766"/>
          </a:xfrm>
        </p:spPr>
        <p:txBody>
          <a:bodyPr>
            <a:noAutofit/>
          </a:bodyPr>
          <a:lstStyle/>
          <a:p>
            <a:r>
              <a:rPr lang="en-IE" sz="3200" dirty="0"/>
              <a:t>Regional Policy 	</a:t>
            </a:r>
            <a:r>
              <a:rPr lang="en-IE" sz="3200" dirty="0" smtClean="0"/>
              <a:t/>
            </a:r>
            <a:br>
              <a:rPr lang="en-IE" sz="3200" dirty="0" smtClean="0"/>
            </a:br>
            <a:r>
              <a:rPr lang="en-IE" sz="3200" dirty="0"/>
              <a:t>Safeguarding Vulnerable Persons at Risk of Abuse (2014) </a:t>
            </a:r>
            <a:br>
              <a:rPr lang="en-IE" sz="3200" dirty="0"/>
            </a:br>
            <a:endParaRPr lang="en-GB" sz="3200" dirty="0"/>
          </a:p>
        </p:txBody>
      </p:sp>
      <p:sp>
        <p:nvSpPr>
          <p:cNvPr id="3" name="Text Placeholder 2"/>
          <p:cNvSpPr>
            <a:spLocks noGrp="1"/>
          </p:cNvSpPr>
          <p:nvPr>
            <p:ph type="body" sz="quarter" idx="10"/>
          </p:nvPr>
        </p:nvSpPr>
        <p:spPr>
          <a:xfrm>
            <a:off x="838200" y="1954924"/>
            <a:ext cx="10515600" cy="4083268"/>
          </a:xfrm>
        </p:spPr>
        <p:txBody>
          <a:bodyPr>
            <a:normAutofit/>
          </a:bodyPr>
          <a:lstStyle/>
          <a:p>
            <a:pPr marL="514350" indent="-514350">
              <a:buFont typeface="+mj-lt"/>
              <a:buAutoNum type="arabicPeriod"/>
            </a:pPr>
            <a:r>
              <a:rPr lang="en-IE" sz="2400" dirty="0" smtClean="0"/>
              <a:t>All </a:t>
            </a:r>
            <a:r>
              <a:rPr lang="en-IE" sz="2400" dirty="0"/>
              <a:t>HSE services must have a publically declared ‘No Tolerance’ approach to any form of abuse and must promote a culture which supports this ethos</a:t>
            </a:r>
          </a:p>
          <a:p>
            <a:pPr marL="514350" indent="-514350">
              <a:buFont typeface="+mj-lt"/>
              <a:buAutoNum type="arabicPeriod"/>
            </a:pPr>
            <a:endParaRPr lang="en-IE" sz="2400" dirty="0"/>
          </a:p>
          <a:p>
            <a:pPr marL="514350" indent="-514350">
              <a:buFont typeface="+mj-lt"/>
              <a:buAutoNum type="arabicPeriod"/>
            </a:pPr>
            <a:r>
              <a:rPr lang="en-IE" sz="2400" dirty="0"/>
              <a:t>Policy under review since January 17 and is at the final draft stage. </a:t>
            </a:r>
          </a:p>
          <a:p>
            <a:pPr marL="0" indent="0">
              <a:buNone/>
            </a:pPr>
            <a:endParaRPr lang="en-IE" sz="2400" dirty="0"/>
          </a:p>
          <a:p>
            <a:pPr marL="0" indent="0">
              <a:buNone/>
            </a:pPr>
            <a:r>
              <a:rPr lang="en-IE" sz="2400" dirty="0"/>
              <a:t>3. Changes include language shift from Vulnerable </a:t>
            </a:r>
            <a:r>
              <a:rPr lang="en-IE" sz="2400" dirty="0" smtClean="0"/>
              <a:t>Adult</a:t>
            </a:r>
          </a:p>
          <a:p>
            <a:pPr marL="0" indent="0">
              <a:buNone/>
            </a:pPr>
            <a:r>
              <a:rPr lang="en-IE" sz="2400" dirty="0"/>
              <a:t> </a:t>
            </a:r>
            <a:r>
              <a:rPr lang="en-IE" sz="2400" dirty="0" smtClean="0"/>
              <a:t>   </a:t>
            </a:r>
            <a:r>
              <a:rPr lang="en-IE" sz="2400" dirty="0"/>
              <a:t>to ‘Adult at risk of abuse’ </a:t>
            </a:r>
          </a:p>
          <a:p>
            <a:pPr marL="0" indent="0">
              <a:buNone/>
            </a:pPr>
            <a:endParaRPr lang="en-IE" dirty="0"/>
          </a:p>
          <a:p>
            <a:pPr marL="0" indent="0">
              <a:buNone/>
            </a:pPr>
            <a:endParaRPr lang="en-GB" dirty="0"/>
          </a:p>
        </p:txBody>
      </p:sp>
    </p:spTree>
    <p:extLst>
      <p:ext uri="{BB962C8B-B14F-4D97-AF65-F5344CB8AC3E}">
        <p14:creationId xmlns:p14="http://schemas.microsoft.com/office/powerpoint/2010/main" val="295233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a Vulnerable Person?</a:t>
            </a:r>
          </a:p>
        </p:txBody>
      </p:sp>
      <p:sp>
        <p:nvSpPr>
          <p:cNvPr id="3" name="Text Placeholder 2"/>
          <p:cNvSpPr>
            <a:spLocks noGrp="1"/>
          </p:cNvSpPr>
          <p:nvPr>
            <p:ph type="body" sz="quarter" idx="10"/>
          </p:nvPr>
        </p:nvSpPr>
        <p:spPr/>
        <p:txBody>
          <a:bodyPr>
            <a:normAutofit lnSpcReduction="10000"/>
          </a:bodyPr>
          <a:lstStyle/>
          <a:p>
            <a:pPr marL="0" indent="0">
              <a:buNone/>
            </a:pPr>
            <a:r>
              <a:rPr lang="en-IE" sz="2200" dirty="0"/>
              <a:t>“Vulnerable Person” means a person, other than a child, who:</a:t>
            </a:r>
          </a:p>
          <a:p>
            <a:pPr marL="0" indent="0">
              <a:buNone/>
            </a:pPr>
            <a:endParaRPr lang="en-IE" sz="2200" dirty="0"/>
          </a:p>
          <a:p>
            <a:pPr marL="514350" indent="-514350">
              <a:buFont typeface="+mj-lt"/>
              <a:buAutoNum type="alphaLcParenR"/>
            </a:pPr>
            <a:r>
              <a:rPr lang="en-IE" sz="2200" dirty="0"/>
              <a:t>is suffering from a disorder of the mind, whether as a result of mental illness or </a:t>
            </a:r>
            <a:r>
              <a:rPr lang="en-IE" sz="2200" dirty="0" smtClean="0"/>
              <a:t>dementia</a:t>
            </a:r>
            <a:endParaRPr lang="en-IE" sz="2200" dirty="0"/>
          </a:p>
          <a:p>
            <a:pPr marL="514350" indent="-514350">
              <a:buFont typeface="+mj-lt"/>
              <a:buAutoNum type="alphaLcParenR"/>
            </a:pPr>
            <a:r>
              <a:rPr lang="en-IE" sz="2200" dirty="0"/>
              <a:t>has an intellectual </a:t>
            </a:r>
            <a:r>
              <a:rPr lang="en-IE" sz="2200" dirty="0" smtClean="0"/>
              <a:t>disability</a:t>
            </a:r>
            <a:endParaRPr lang="en-IE" sz="2200" dirty="0"/>
          </a:p>
          <a:p>
            <a:pPr marL="514350" indent="-514350">
              <a:buFont typeface="+mj-lt"/>
              <a:buAutoNum type="alphaLcParenR"/>
            </a:pPr>
            <a:r>
              <a:rPr lang="en-IE" sz="2200" dirty="0"/>
              <a:t>is suffering from a physical impairment, whether as a result of injury, illness or age, or</a:t>
            </a:r>
          </a:p>
          <a:p>
            <a:pPr marL="514350" indent="-514350">
              <a:buFont typeface="+mj-lt"/>
              <a:buAutoNum type="alphaLcParenR"/>
            </a:pPr>
            <a:r>
              <a:rPr lang="en-IE" sz="2200" dirty="0"/>
              <a:t>has a physical disability, which is of such a nature or degree as to restrict the capacity of the person to guard himself or herself against harm by another person, or that results in the person requiring assistance with the activities of daily living including dressing, eating, walking, washing and bathing</a:t>
            </a:r>
            <a:endParaRPr lang="en-GB" sz="2200" dirty="0"/>
          </a:p>
        </p:txBody>
      </p:sp>
    </p:spTree>
    <p:extLst>
      <p:ext uri="{BB962C8B-B14F-4D97-AF65-F5344CB8AC3E}">
        <p14:creationId xmlns:p14="http://schemas.microsoft.com/office/powerpoint/2010/main" val="367997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Definition of Abuse</a:t>
            </a:r>
            <a:endParaRPr lang="en-GB" dirty="0"/>
          </a:p>
        </p:txBody>
      </p:sp>
      <p:sp>
        <p:nvSpPr>
          <p:cNvPr id="3" name="Text Placeholder 2"/>
          <p:cNvSpPr>
            <a:spLocks noGrp="1"/>
          </p:cNvSpPr>
          <p:nvPr>
            <p:ph type="body" sz="quarter" idx="10"/>
          </p:nvPr>
        </p:nvSpPr>
        <p:spPr/>
        <p:txBody>
          <a:bodyPr/>
          <a:lstStyle/>
          <a:p>
            <a:pPr marL="0" indent="0">
              <a:buNone/>
            </a:pPr>
            <a:r>
              <a:rPr lang="en-IE" i="1" dirty="0"/>
              <a:t>Any act, or failure to act , which results in a breach of a vulnerable person’s human rights, civil liberties, physical and mental integrity, dignity or general well being, whether intended or through negligence, including sexual relationships or financial transactions to which the person does not or cannot validly consent, or which are deliberately exploitative. </a:t>
            </a:r>
          </a:p>
          <a:p>
            <a:pPr marL="0" indent="0">
              <a:buNone/>
            </a:pPr>
            <a:endParaRPr lang="en-IE" i="1" dirty="0"/>
          </a:p>
          <a:p>
            <a:pPr marL="0" indent="0">
              <a:buNone/>
            </a:pPr>
            <a:r>
              <a:rPr lang="en-IE" i="1" dirty="0"/>
              <a:t>Abuse may take a variety of forms.</a:t>
            </a:r>
            <a:endParaRPr lang="en-IE" dirty="0"/>
          </a:p>
          <a:p>
            <a:pPr marL="0" indent="0">
              <a:buNone/>
            </a:pPr>
            <a:endParaRPr lang="en-GB" dirty="0"/>
          </a:p>
        </p:txBody>
      </p:sp>
    </p:spTree>
    <p:extLst>
      <p:ext uri="{BB962C8B-B14F-4D97-AF65-F5344CB8AC3E}">
        <p14:creationId xmlns:p14="http://schemas.microsoft.com/office/powerpoint/2010/main" val="258713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130FE5-499A-4116-812B-4FC7BD7F3993}"/>
              </a:ext>
            </a:extLst>
          </p:cNvPr>
          <p:cNvSpPr>
            <a:spLocks noGrp="1"/>
          </p:cNvSpPr>
          <p:nvPr>
            <p:ph type="title"/>
          </p:nvPr>
        </p:nvSpPr>
        <p:spPr/>
        <p:txBody>
          <a:bodyPr/>
          <a:lstStyle/>
          <a:p>
            <a:r>
              <a:rPr lang="en-US" dirty="0"/>
              <a:t>Who can abuse?</a:t>
            </a:r>
            <a:endParaRPr lang="en-GB" dirty="0"/>
          </a:p>
        </p:txBody>
      </p:sp>
      <p:sp>
        <p:nvSpPr>
          <p:cNvPr id="7" name="Text Placeholder 6">
            <a:extLst>
              <a:ext uri="{FF2B5EF4-FFF2-40B4-BE49-F238E27FC236}">
                <a16:creationId xmlns:a16="http://schemas.microsoft.com/office/drawing/2014/main" id="{BE9F8A08-DBE2-429B-8542-88E6188887C0}"/>
              </a:ext>
            </a:extLst>
          </p:cNvPr>
          <p:cNvSpPr>
            <a:spLocks noGrp="1"/>
          </p:cNvSpPr>
          <p:nvPr>
            <p:ph type="body" sz="quarter" idx="10"/>
          </p:nvPr>
        </p:nvSpPr>
        <p:spPr>
          <a:xfrm>
            <a:off x="838200" y="1015139"/>
            <a:ext cx="10515600" cy="4801461"/>
          </a:xfrm>
        </p:spPr>
        <p:txBody>
          <a:bodyPr>
            <a:normAutofit lnSpcReduction="10000"/>
          </a:bodyPr>
          <a:lstStyle/>
          <a:p>
            <a:pPr marL="0" indent="0">
              <a:buNone/>
            </a:pPr>
            <a:endParaRPr lang="en-US" dirty="0"/>
          </a:p>
          <a:p>
            <a:pPr marL="0" indent="0">
              <a:lnSpc>
                <a:spcPct val="150000"/>
              </a:lnSpc>
              <a:buNone/>
            </a:pPr>
            <a:r>
              <a:rPr lang="en-US" sz="3200" dirty="0"/>
              <a:t>Abuse can be perpetrated by a partner, relative or other family member, someone entrusted to act on behalf of the adult, a service/care provider, a </a:t>
            </a:r>
            <a:r>
              <a:rPr lang="en-US" sz="3200" dirty="0" err="1"/>
              <a:t>neighbour</a:t>
            </a:r>
            <a:r>
              <a:rPr lang="en-US" sz="3200" dirty="0"/>
              <a:t>, a health or social care worker or professional, an employer, a volunteer, another service user or a stranger.</a:t>
            </a:r>
          </a:p>
          <a:p>
            <a:pPr>
              <a:lnSpc>
                <a:spcPct val="150000"/>
              </a:lnSpc>
            </a:pPr>
            <a:endParaRPr lang="en-GB" dirty="0"/>
          </a:p>
          <a:p>
            <a:pPr marL="0" indent="0">
              <a:buNone/>
            </a:pPr>
            <a:endParaRPr lang="en-GB" dirty="0"/>
          </a:p>
        </p:txBody>
      </p:sp>
    </p:spTree>
    <p:extLst>
      <p:ext uri="{BB962C8B-B14F-4D97-AF65-F5344CB8AC3E}">
        <p14:creationId xmlns:p14="http://schemas.microsoft.com/office/powerpoint/2010/main" val="322809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130FE5-499A-4116-812B-4FC7BD7F3993}"/>
              </a:ext>
            </a:extLst>
          </p:cNvPr>
          <p:cNvSpPr>
            <a:spLocks noGrp="1"/>
          </p:cNvSpPr>
          <p:nvPr>
            <p:ph type="title"/>
          </p:nvPr>
        </p:nvSpPr>
        <p:spPr/>
        <p:txBody>
          <a:bodyPr/>
          <a:lstStyle/>
          <a:p>
            <a:r>
              <a:rPr lang="en-US" dirty="0"/>
              <a:t>Types of Abuse</a:t>
            </a:r>
            <a:endParaRPr lang="en-GB" dirty="0"/>
          </a:p>
        </p:txBody>
      </p:sp>
      <p:sp>
        <p:nvSpPr>
          <p:cNvPr id="7" name="Text Placeholder 6">
            <a:extLst>
              <a:ext uri="{FF2B5EF4-FFF2-40B4-BE49-F238E27FC236}">
                <a16:creationId xmlns:a16="http://schemas.microsoft.com/office/drawing/2014/main" id="{BE9F8A08-DBE2-429B-8542-88E6188887C0}"/>
              </a:ext>
            </a:extLst>
          </p:cNvPr>
          <p:cNvSpPr>
            <a:spLocks noGrp="1"/>
          </p:cNvSpPr>
          <p:nvPr>
            <p:ph type="body" sz="quarter" idx="10"/>
          </p:nvPr>
        </p:nvSpPr>
        <p:spPr>
          <a:xfrm>
            <a:off x="1062487" y="1353344"/>
            <a:ext cx="10515600" cy="4151312"/>
          </a:xfrm>
        </p:spPr>
        <p:txBody>
          <a:bodyPr/>
          <a:lstStyle/>
          <a:p>
            <a:pPr fontAlgn="base"/>
            <a:r>
              <a:rPr lang="en-US" dirty="0"/>
              <a:t> Physical</a:t>
            </a:r>
          </a:p>
          <a:p>
            <a:pPr fontAlgn="base"/>
            <a:r>
              <a:rPr lang="en-US" dirty="0"/>
              <a:t> Sexual</a:t>
            </a:r>
          </a:p>
          <a:p>
            <a:pPr fontAlgn="base"/>
            <a:r>
              <a:rPr lang="en-US" dirty="0"/>
              <a:t> Psychological/Emotional</a:t>
            </a:r>
          </a:p>
          <a:p>
            <a:pPr fontAlgn="base"/>
            <a:r>
              <a:rPr lang="en-US" dirty="0"/>
              <a:t> Financial</a:t>
            </a:r>
          </a:p>
          <a:p>
            <a:pPr fontAlgn="base"/>
            <a:r>
              <a:rPr lang="en-US" dirty="0"/>
              <a:t> Neglect/Omission </a:t>
            </a:r>
          </a:p>
          <a:p>
            <a:pPr fontAlgn="base"/>
            <a:r>
              <a:rPr lang="en-US" dirty="0"/>
              <a:t> Exploitation</a:t>
            </a:r>
          </a:p>
          <a:p>
            <a:pPr fontAlgn="base"/>
            <a:r>
              <a:rPr lang="en-US" dirty="0"/>
              <a:t> </a:t>
            </a:r>
            <a:r>
              <a:rPr lang="en-US" dirty="0" smtClean="0"/>
              <a:t>Institutional</a:t>
            </a:r>
          </a:p>
          <a:p>
            <a:pPr fontAlgn="base"/>
            <a:r>
              <a:rPr lang="en-US" dirty="0"/>
              <a:t> </a:t>
            </a:r>
            <a:r>
              <a:rPr lang="en-US" dirty="0" smtClean="0"/>
              <a:t>Spiritual</a:t>
            </a:r>
            <a:endParaRPr lang="en-US" dirty="0"/>
          </a:p>
          <a:p>
            <a:pPr marL="0" indent="0" fontAlgn="base">
              <a:buNone/>
            </a:pP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5727" y="1679027"/>
            <a:ext cx="2868073" cy="3499946"/>
          </a:xfrm>
          <a:prstGeom prst="rect">
            <a:avLst/>
          </a:prstGeom>
        </p:spPr>
      </p:pic>
    </p:spTree>
    <p:extLst>
      <p:ext uri="{BB962C8B-B14F-4D97-AF65-F5344CB8AC3E}">
        <p14:creationId xmlns:p14="http://schemas.microsoft.com/office/powerpoint/2010/main" val="2614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rgbClr val="FFFF00"/>
                </a:solidFill>
                <a:latin typeface="Verdana" panose="020B0604030504040204" pitchFamily="34" charset="0"/>
                <a:ea typeface="Verdana" panose="020B0604030504040204" pitchFamily="34" charset="0"/>
              </a:rPr>
              <a:t>Physical Abuse</a:t>
            </a:r>
            <a:endParaRPr lang="en-GB" dirty="0">
              <a:solidFill>
                <a:srgbClr val="FFFF00"/>
              </a:solidFill>
              <a:latin typeface="Verdana" panose="020B0604030504040204" pitchFamily="34" charset="0"/>
              <a:ea typeface="Verdana" panose="020B0604030504040204" pitchFamily="34" charset="0"/>
            </a:endParaRPr>
          </a:p>
        </p:txBody>
      </p:sp>
      <p:sp>
        <p:nvSpPr>
          <p:cNvPr id="3" name="Content Placeholder 2"/>
          <p:cNvSpPr>
            <a:spLocks noGrp="1"/>
          </p:cNvSpPr>
          <p:nvPr>
            <p:ph type="body" sz="quarter" idx="10"/>
          </p:nvPr>
        </p:nvSpPr>
        <p:spPr>
          <a:xfrm>
            <a:off x="838200" y="1353344"/>
            <a:ext cx="4855234" cy="4151312"/>
          </a:xfrm>
        </p:spPr>
        <p:txBody>
          <a:bodyPr>
            <a:normAutofit fontScale="92500" lnSpcReduction="10000"/>
          </a:bodyPr>
          <a:lstStyle/>
          <a:p>
            <a:pPr marL="0" indent="0">
              <a:lnSpc>
                <a:spcPct val="100000"/>
              </a:lnSpc>
              <a:buNone/>
            </a:pPr>
            <a:r>
              <a:rPr lang="en-GB" dirty="0">
                <a:solidFill>
                  <a:srgbClr val="FFFF00"/>
                </a:solidFill>
                <a:latin typeface="Verdana" panose="020B0604030504040204" pitchFamily="34" charset="0"/>
                <a:ea typeface="Verdana" panose="020B0604030504040204" pitchFamily="34" charset="0"/>
              </a:rPr>
              <a:t>Examples:</a:t>
            </a:r>
          </a:p>
          <a:p>
            <a:r>
              <a:rPr lang="en-GB" dirty="0">
                <a:solidFill>
                  <a:srgbClr val="FFFF00"/>
                </a:solidFill>
                <a:latin typeface="Verdana" panose="020B0604030504040204" pitchFamily="34" charset="0"/>
                <a:ea typeface="Verdana" panose="020B0604030504040204" pitchFamily="34" charset="0"/>
              </a:rPr>
              <a:t> Hitting</a:t>
            </a:r>
          </a:p>
          <a:p>
            <a:r>
              <a:rPr lang="en-GB" dirty="0">
                <a:solidFill>
                  <a:srgbClr val="FFFF00"/>
                </a:solidFill>
                <a:latin typeface="Verdana" panose="020B0604030504040204" pitchFamily="34" charset="0"/>
                <a:ea typeface="Verdana" panose="020B0604030504040204" pitchFamily="34" charset="0"/>
              </a:rPr>
              <a:t> Pushing</a:t>
            </a:r>
          </a:p>
          <a:p>
            <a:r>
              <a:rPr lang="en-GB" dirty="0">
                <a:solidFill>
                  <a:srgbClr val="FFFF00"/>
                </a:solidFill>
                <a:latin typeface="Verdana" panose="020B0604030504040204" pitchFamily="34" charset="0"/>
                <a:ea typeface="Verdana" panose="020B0604030504040204" pitchFamily="34" charset="0"/>
              </a:rPr>
              <a:t> Rough handling</a:t>
            </a:r>
          </a:p>
          <a:p>
            <a:r>
              <a:rPr lang="en-GB" dirty="0">
                <a:solidFill>
                  <a:srgbClr val="FFFF00"/>
                </a:solidFill>
                <a:latin typeface="Verdana" panose="020B0604030504040204" pitchFamily="34" charset="0"/>
                <a:ea typeface="Verdana" panose="020B0604030504040204" pitchFamily="34" charset="0"/>
              </a:rPr>
              <a:t> Force feeding</a:t>
            </a:r>
          </a:p>
          <a:p>
            <a:r>
              <a:rPr lang="en-GB" dirty="0">
                <a:solidFill>
                  <a:srgbClr val="FFFF00"/>
                </a:solidFill>
                <a:latin typeface="Verdana" panose="020B0604030504040204" pitchFamily="34" charset="0"/>
                <a:ea typeface="Verdana" panose="020B0604030504040204" pitchFamily="34" charset="0"/>
              </a:rPr>
              <a:t> Improper administration</a:t>
            </a:r>
          </a:p>
          <a:p>
            <a:pPr marL="0" indent="0">
              <a:buNone/>
            </a:pPr>
            <a:r>
              <a:rPr lang="en-GB" dirty="0"/>
              <a:t>  </a:t>
            </a:r>
            <a:r>
              <a:rPr lang="en-GB" dirty="0">
                <a:solidFill>
                  <a:srgbClr val="FFFF00"/>
                </a:solidFill>
                <a:latin typeface="Verdana" panose="020B0604030504040204" pitchFamily="34" charset="0"/>
                <a:ea typeface="Verdana" panose="020B0604030504040204" pitchFamily="34" charset="0"/>
              </a:rPr>
              <a:t> of medication</a:t>
            </a:r>
          </a:p>
          <a:p>
            <a:r>
              <a:rPr lang="en-GB" dirty="0">
                <a:solidFill>
                  <a:srgbClr val="FFFF00"/>
                </a:solidFill>
                <a:latin typeface="Verdana" panose="020B0604030504040204" pitchFamily="34" charset="0"/>
                <a:ea typeface="Verdana" panose="020B0604030504040204" pitchFamily="34" charset="0"/>
              </a:rPr>
              <a:t> Misuse of restraint</a:t>
            </a:r>
          </a:p>
          <a:p>
            <a:r>
              <a:rPr lang="en-GB" dirty="0">
                <a:solidFill>
                  <a:srgbClr val="FFFF00"/>
                </a:solidFill>
                <a:latin typeface="Verdana" panose="020B0604030504040204" pitchFamily="34" charset="0"/>
                <a:ea typeface="Verdana" panose="020B0604030504040204" pitchFamily="34" charset="0"/>
              </a:rPr>
              <a:t> Confinement </a:t>
            </a:r>
          </a:p>
          <a:p>
            <a:endParaRPr lang="en-GB" dirty="0">
              <a:solidFill>
                <a:srgbClr val="FFFF00"/>
              </a:solidFill>
              <a:latin typeface="Verdana" panose="020B0604030504040204" pitchFamily="34" charset="0"/>
              <a:ea typeface="Verdana" panose="020B0604030504040204" pitchFamily="34" charset="0"/>
            </a:endParaRPr>
          </a:p>
        </p:txBody>
      </p:sp>
      <p:sp>
        <p:nvSpPr>
          <p:cNvPr id="4" name="Content Placeholder 3"/>
          <p:cNvSpPr>
            <a:spLocks noGrp="1"/>
          </p:cNvSpPr>
          <p:nvPr>
            <p:ph sz="half" idx="4294967295"/>
          </p:nvPr>
        </p:nvSpPr>
        <p:spPr>
          <a:xfrm>
            <a:off x="6294407" y="1353344"/>
            <a:ext cx="5181600" cy="4351338"/>
          </a:xfrm>
          <a:prstGeom prst="rect">
            <a:avLst/>
          </a:prstGeom>
        </p:spPr>
        <p:txBody>
          <a:bodyPr>
            <a:normAutofit fontScale="92500"/>
          </a:bodyPr>
          <a:lstStyle/>
          <a:p>
            <a:pPr marL="0" indent="0">
              <a:buNone/>
            </a:pPr>
            <a:r>
              <a:rPr lang="en-GB" dirty="0">
                <a:solidFill>
                  <a:srgbClr val="FFFF00"/>
                </a:solidFill>
                <a:latin typeface="Verdana" panose="020B0604030504040204" pitchFamily="34" charset="0"/>
                <a:ea typeface="Verdana" panose="020B0604030504040204" pitchFamily="34" charset="0"/>
              </a:rPr>
              <a:t>Indicators:</a:t>
            </a:r>
          </a:p>
          <a:p>
            <a:pPr>
              <a:buBlip>
                <a:blip r:embed="rId3"/>
              </a:buBlip>
            </a:pPr>
            <a:r>
              <a:rPr lang="en-GB" dirty="0">
                <a:solidFill>
                  <a:srgbClr val="FFFF00"/>
                </a:solidFill>
                <a:latin typeface="Verdana" panose="020B0604030504040204" pitchFamily="34" charset="0"/>
                <a:ea typeface="Verdana" panose="020B0604030504040204" pitchFamily="34" charset="0"/>
              </a:rPr>
              <a:t> Fractures</a:t>
            </a:r>
          </a:p>
          <a:p>
            <a:pPr>
              <a:buBlip>
                <a:blip r:embed="rId3"/>
              </a:buBlip>
            </a:pPr>
            <a:r>
              <a:rPr lang="en-GB" dirty="0">
                <a:solidFill>
                  <a:srgbClr val="FFFF00"/>
                </a:solidFill>
                <a:latin typeface="Verdana" panose="020B0604030504040204" pitchFamily="34" charset="0"/>
                <a:ea typeface="Verdana" panose="020B0604030504040204" pitchFamily="34" charset="0"/>
              </a:rPr>
              <a:t> Bruising/marks/burns</a:t>
            </a:r>
          </a:p>
          <a:p>
            <a:pPr>
              <a:buBlip>
                <a:blip r:embed="rId3"/>
              </a:buBlip>
            </a:pPr>
            <a:r>
              <a:rPr lang="en-GB" dirty="0">
                <a:solidFill>
                  <a:srgbClr val="FFFF00"/>
                </a:solidFill>
                <a:latin typeface="Verdana" panose="020B0604030504040204" pitchFamily="34" charset="0"/>
                <a:ea typeface="Verdana" panose="020B0604030504040204" pitchFamily="34" charset="0"/>
              </a:rPr>
              <a:t> Pain</a:t>
            </a:r>
          </a:p>
          <a:p>
            <a:pPr>
              <a:buBlip>
                <a:blip r:embed="rId3"/>
              </a:buBlip>
            </a:pPr>
            <a:r>
              <a:rPr lang="en-GB" dirty="0">
                <a:solidFill>
                  <a:srgbClr val="FFFF00"/>
                </a:solidFill>
                <a:latin typeface="Verdana" panose="020B0604030504040204" pitchFamily="34" charset="0"/>
                <a:ea typeface="Verdana" panose="020B0604030504040204" pitchFamily="34" charset="0"/>
              </a:rPr>
              <a:t> Not wanting to be touched</a:t>
            </a:r>
          </a:p>
          <a:p>
            <a:pPr>
              <a:buBlip>
                <a:blip r:embed="rId3"/>
              </a:buBlip>
            </a:pPr>
            <a:r>
              <a:rPr lang="en-GB" dirty="0">
                <a:solidFill>
                  <a:srgbClr val="FFFF00"/>
                </a:solidFill>
                <a:latin typeface="Verdana" panose="020B0604030504040204" pitchFamily="34" charset="0"/>
                <a:ea typeface="Verdana" panose="020B0604030504040204" pitchFamily="34" charset="0"/>
              </a:rPr>
              <a:t> Repeated attendance at</a:t>
            </a:r>
          </a:p>
          <a:p>
            <a:pPr marL="0" indent="0">
              <a:buNone/>
            </a:pPr>
            <a:r>
              <a:rPr lang="en-GB" dirty="0">
                <a:solidFill>
                  <a:srgbClr val="FFFF00"/>
                </a:solidFill>
                <a:latin typeface="Verdana" panose="020B0604030504040204" pitchFamily="34" charset="0"/>
                <a:ea typeface="Verdana" panose="020B0604030504040204" pitchFamily="34" charset="0"/>
              </a:rPr>
              <a:t>   GP/hospital</a:t>
            </a:r>
          </a:p>
          <a:p>
            <a:pPr>
              <a:buBlip>
                <a:blip r:embed="rId3"/>
              </a:buBlip>
            </a:pPr>
            <a:r>
              <a:rPr lang="en-GB" dirty="0">
                <a:solidFill>
                  <a:srgbClr val="FFFF00"/>
                </a:solidFill>
                <a:latin typeface="Verdana" panose="020B0604030504040204" pitchFamily="34" charset="0"/>
                <a:ea typeface="Verdana" panose="020B0604030504040204" pitchFamily="34" charset="0"/>
              </a:rPr>
              <a:t> Delay between injury and</a:t>
            </a:r>
          </a:p>
          <a:p>
            <a:pPr marL="0" indent="0">
              <a:buNone/>
            </a:pPr>
            <a:r>
              <a:rPr lang="en-GB" dirty="0">
                <a:solidFill>
                  <a:srgbClr val="FFFF00"/>
                </a:solidFill>
                <a:latin typeface="Verdana" panose="020B0604030504040204" pitchFamily="34" charset="0"/>
                <a:ea typeface="Verdana" panose="020B0604030504040204" pitchFamily="34" charset="0"/>
              </a:rPr>
              <a:t>   seeking medical attention</a:t>
            </a:r>
          </a:p>
          <a:p>
            <a:endParaRPr lang="en-GB" dirty="0">
              <a:solidFill>
                <a:srgbClr val="FFFF00"/>
              </a:solidFill>
            </a:endParaRPr>
          </a:p>
        </p:txBody>
      </p:sp>
    </p:spTree>
    <p:extLst>
      <p:ext uri="{BB962C8B-B14F-4D97-AF65-F5344CB8AC3E}">
        <p14:creationId xmlns:p14="http://schemas.microsoft.com/office/powerpoint/2010/main" val="336325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latin typeface="Verdana" panose="020B0604030504040204" pitchFamily="34" charset="0"/>
                <a:ea typeface="Verdana" panose="020B0604030504040204" pitchFamily="34" charset="0"/>
              </a:rPr>
              <a:t>Sexual violence and abuse</a:t>
            </a:r>
            <a:endParaRPr lang="en-GB" dirty="0">
              <a:solidFill>
                <a:srgbClr val="FFFF00"/>
              </a:solidFill>
              <a:latin typeface="Verdana" panose="020B0604030504040204" pitchFamily="34" charset="0"/>
              <a:ea typeface="Verdana" panose="020B0604030504040204" pitchFamily="34" charset="0"/>
            </a:endParaRPr>
          </a:p>
        </p:txBody>
      </p:sp>
      <p:sp>
        <p:nvSpPr>
          <p:cNvPr id="3" name="Content Placeholder 2"/>
          <p:cNvSpPr>
            <a:spLocks noGrp="1"/>
          </p:cNvSpPr>
          <p:nvPr>
            <p:ph type="body" sz="quarter" idx="10"/>
          </p:nvPr>
        </p:nvSpPr>
        <p:spPr>
          <a:xfrm>
            <a:off x="838200" y="1665288"/>
            <a:ext cx="5105400" cy="4151312"/>
          </a:xfrm>
        </p:spPr>
        <p:txBody>
          <a:bodyPr>
            <a:normAutofit fontScale="92500" lnSpcReduction="10000"/>
          </a:bodyPr>
          <a:lstStyle/>
          <a:p>
            <a:pPr marL="0" indent="0">
              <a:lnSpc>
                <a:spcPct val="100000"/>
              </a:lnSpc>
              <a:buNone/>
            </a:pPr>
            <a:r>
              <a:rPr lang="en-GB" dirty="0">
                <a:solidFill>
                  <a:srgbClr val="FFFF00"/>
                </a:solidFill>
                <a:latin typeface="Verdana" panose="020B0604030504040204" pitchFamily="34" charset="0"/>
                <a:ea typeface="Verdana" panose="020B0604030504040204" pitchFamily="34" charset="0"/>
              </a:rPr>
              <a:t>Examples:</a:t>
            </a:r>
          </a:p>
          <a:p>
            <a:r>
              <a:rPr lang="en-GB" dirty="0">
                <a:solidFill>
                  <a:srgbClr val="FFFF00"/>
                </a:solidFill>
                <a:latin typeface="Verdana" panose="020B0604030504040204" pitchFamily="34" charset="0"/>
                <a:ea typeface="Verdana" panose="020B0604030504040204" pitchFamily="34" charset="0"/>
              </a:rPr>
              <a:t> Stalking</a:t>
            </a:r>
          </a:p>
          <a:p>
            <a:r>
              <a:rPr lang="en-GB" dirty="0">
                <a:solidFill>
                  <a:srgbClr val="FFFF00"/>
                </a:solidFill>
                <a:latin typeface="Verdana" panose="020B0604030504040204" pitchFamily="34" charset="0"/>
                <a:ea typeface="Verdana" panose="020B0604030504040204" pitchFamily="34" charset="0"/>
              </a:rPr>
              <a:t> Grooming</a:t>
            </a:r>
          </a:p>
          <a:p>
            <a:r>
              <a:rPr lang="en-GB" dirty="0">
                <a:solidFill>
                  <a:srgbClr val="FFFF00"/>
                </a:solidFill>
                <a:latin typeface="Verdana" panose="020B0604030504040204" pitchFamily="34" charset="0"/>
                <a:ea typeface="Verdana" panose="020B0604030504040204" pitchFamily="34" charset="0"/>
              </a:rPr>
              <a:t> Inappropriate touching</a:t>
            </a:r>
          </a:p>
          <a:p>
            <a:r>
              <a:rPr lang="en-GB" dirty="0">
                <a:solidFill>
                  <a:srgbClr val="FFFF00"/>
                </a:solidFill>
                <a:latin typeface="Verdana" panose="020B0604030504040204" pitchFamily="34" charset="0"/>
                <a:ea typeface="Verdana" panose="020B0604030504040204" pitchFamily="34" charset="0"/>
              </a:rPr>
              <a:t> Indecent exposure</a:t>
            </a:r>
          </a:p>
          <a:p>
            <a:r>
              <a:rPr lang="en-GB" dirty="0">
                <a:solidFill>
                  <a:srgbClr val="FFFF00"/>
                </a:solidFill>
                <a:latin typeface="Verdana" panose="020B0604030504040204" pitchFamily="34" charset="0"/>
                <a:ea typeface="Verdana" panose="020B0604030504040204" pitchFamily="34" charset="0"/>
              </a:rPr>
              <a:t> Showing pornography</a:t>
            </a:r>
          </a:p>
          <a:p>
            <a:r>
              <a:rPr lang="en-GB" dirty="0">
                <a:solidFill>
                  <a:srgbClr val="FFFF00"/>
                </a:solidFill>
                <a:latin typeface="Verdana" panose="020B0604030504040204" pitchFamily="34" charset="0"/>
                <a:ea typeface="Verdana" panose="020B0604030504040204" pitchFamily="34" charset="0"/>
              </a:rPr>
              <a:t> Being involved in the</a:t>
            </a:r>
          </a:p>
          <a:p>
            <a:pPr marL="0" indent="0">
              <a:buNone/>
            </a:pPr>
            <a:r>
              <a:rPr lang="en-GB" dirty="0"/>
              <a:t>  </a:t>
            </a:r>
            <a:r>
              <a:rPr lang="en-GB" dirty="0">
                <a:solidFill>
                  <a:srgbClr val="FFFF00"/>
                </a:solidFill>
                <a:latin typeface="Verdana" panose="020B0604030504040204" pitchFamily="34" charset="0"/>
                <a:ea typeface="Verdana" panose="020B0604030504040204" pitchFamily="34" charset="0"/>
              </a:rPr>
              <a:t> production of sexually</a:t>
            </a:r>
          </a:p>
          <a:p>
            <a:pPr marL="0" indent="0">
              <a:buNone/>
            </a:pPr>
            <a:r>
              <a:rPr lang="en-GB" dirty="0"/>
              <a:t>  </a:t>
            </a:r>
            <a:r>
              <a:rPr lang="en-GB" dirty="0">
                <a:solidFill>
                  <a:srgbClr val="FFFF00"/>
                </a:solidFill>
                <a:latin typeface="Verdana" panose="020B0604030504040204" pitchFamily="34" charset="0"/>
                <a:ea typeface="Verdana" panose="020B0604030504040204" pitchFamily="34" charset="0"/>
              </a:rPr>
              <a:t> abusive material</a:t>
            </a:r>
          </a:p>
          <a:p>
            <a:endParaRPr lang="en-GB" dirty="0">
              <a:solidFill>
                <a:srgbClr val="FFFF00"/>
              </a:solidFill>
              <a:latin typeface="Verdana" panose="020B0604030504040204" pitchFamily="34" charset="0"/>
              <a:ea typeface="Verdana" panose="020B0604030504040204" pitchFamily="34" charset="0"/>
            </a:endParaRPr>
          </a:p>
        </p:txBody>
      </p:sp>
      <p:sp>
        <p:nvSpPr>
          <p:cNvPr id="4" name="Content Placeholder 3"/>
          <p:cNvSpPr>
            <a:spLocks noGrp="1"/>
          </p:cNvSpPr>
          <p:nvPr>
            <p:ph sz="half" idx="4294967295"/>
          </p:nvPr>
        </p:nvSpPr>
        <p:spPr>
          <a:xfrm>
            <a:off x="6248402" y="1665288"/>
            <a:ext cx="5181600" cy="4351338"/>
          </a:xfrm>
        </p:spPr>
        <p:txBody>
          <a:bodyPr>
            <a:normAutofit fontScale="92500"/>
          </a:bodyPr>
          <a:lstStyle/>
          <a:p>
            <a:pPr marL="0" indent="0">
              <a:buNone/>
            </a:pPr>
            <a:r>
              <a:rPr lang="en-GB" dirty="0">
                <a:solidFill>
                  <a:srgbClr val="FFFF00"/>
                </a:solidFill>
                <a:latin typeface="Verdana" panose="020B0604030504040204" pitchFamily="34" charset="0"/>
                <a:ea typeface="Verdana" panose="020B0604030504040204" pitchFamily="34" charset="0"/>
              </a:rPr>
              <a:t>Indicators:</a:t>
            </a:r>
          </a:p>
          <a:p>
            <a:pPr>
              <a:buBlip>
                <a:blip r:embed="rId3"/>
              </a:buBlip>
            </a:pPr>
            <a:r>
              <a:rPr lang="en-GB" dirty="0">
                <a:solidFill>
                  <a:srgbClr val="FFFF00"/>
                </a:solidFill>
                <a:latin typeface="Verdana" panose="020B0604030504040204" pitchFamily="34" charset="0"/>
                <a:ea typeface="Verdana" panose="020B0604030504040204" pitchFamily="34" charset="0"/>
              </a:rPr>
              <a:t> Genital itching or soreness</a:t>
            </a:r>
          </a:p>
          <a:p>
            <a:pPr>
              <a:buBlip>
                <a:blip r:embed="rId3"/>
              </a:buBlip>
            </a:pPr>
            <a:r>
              <a:rPr lang="en-GB" dirty="0">
                <a:solidFill>
                  <a:srgbClr val="FFFF00"/>
                </a:solidFill>
                <a:latin typeface="Verdana" panose="020B0604030504040204" pitchFamily="34" charset="0"/>
                <a:ea typeface="Verdana" panose="020B0604030504040204" pitchFamily="34" charset="0"/>
              </a:rPr>
              <a:t> Genital bruising or bleeding</a:t>
            </a:r>
          </a:p>
          <a:p>
            <a:pPr>
              <a:buBlip>
                <a:blip r:embed="rId3"/>
              </a:buBlip>
            </a:pPr>
            <a:r>
              <a:rPr lang="en-GB" dirty="0">
                <a:solidFill>
                  <a:srgbClr val="FFFF00"/>
                </a:solidFill>
                <a:latin typeface="Verdana" panose="020B0604030504040204" pitchFamily="34" charset="0"/>
                <a:ea typeface="Verdana" panose="020B0604030504040204" pitchFamily="34" charset="0"/>
              </a:rPr>
              <a:t> Stomach/abdominal pain</a:t>
            </a:r>
          </a:p>
          <a:p>
            <a:pPr>
              <a:buBlip>
                <a:blip r:embed="rId3"/>
              </a:buBlip>
            </a:pPr>
            <a:r>
              <a:rPr lang="en-GB" dirty="0">
                <a:solidFill>
                  <a:srgbClr val="FFFF00"/>
                </a:solidFill>
                <a:latin typeface="Verdana" panose="020B0604030504040204" pitchFamily="34" charset="0"/>
                <a:ea typeface="Verdana" panose="020B0604030504040204" pitchFamily="34" charset="0"/>
              </a:rPr>
              <a:t> Not wanting to be touched</a:t>
            </a:r>
          </a:p>
          <a:p>
            <a:pPr>
              <a:buBlip>
                <a:blip r:embed="rId3"/>
              </a:buBlip>
            </a:pPr>
            <a:r>
              <a:rPr lang="en-GB" dirty="0">
                <a:solidFill>
                  <a:srgbClr val="FFFF00"/>
                </a:solidFill>
                <a:latin typeface="Verdana" panose="020B0604030504040204" pitchFamily="34" charset="0"/>
                <a:ea typeface="Verdana" panose="020B0604030504040204" pitchFamily="34" charset="0"/>
              </a:rPr>
              <a:t> Change in sexual</a:t>
            </a:r>
          </a:p>
          <a:p>
            <a:pPr marL="0" indent="0">
              <a:buNone/>
            </a:pPr>
            <a:r>
              <a:rPr lang="en-GB" dirty="0">
                <a:solidFill>
                  <a:srgbClr val="FFFF00"/>
                </a:solidFill>
                <a:latin typeface="Verdana" panose="020B0604030504040204" pitchFamily="34" charset="0"/>
                <a:ea typeface="Verdana" panose="020B0604030504040204" pitchFamily="34" charset="0"/>
              </a:rPr>
              <a:t>   behaviour/language</a:t>
            </a:r>
          </a:p>
          <a:p>
            <a:pPr>
              <a:buBlip>
                <a:blip r:embed="rId3"/>
              </a:buBlip>
            </a:pPr>
            <a:r>
              <a:rPr lang="en-GB" dirty="0">
                <a:solidFill>
                  <a:srgbClr val="FFFF00"/>
                </a:solidFill>
                <a:latin typeface="Verdana" panose="020B0604030504040204" pitchFamily="34" charset="0"/>
                <a:ea typeface="Verdana" panose="020B0604030504040204" pitchFamily="34" charset="0"/>
              </a:rPr>
              <a:t> Changes in appearance</a:t>
            </a:r>
          </a:p>
          <a:p>
            <a:endParaRPr lang="en-GB" dirty="0">
              <a:solidFill>
                <a:srgbClr val="FFFF00"/>
              </a:solidFill>
            </a:endParaRPr>
          </a:p>
        </p:txBody>
      </p:sp>
    </p:spTree>
    <p:extLst>
      <p:ext uri="{BB962C8B-B14F-4D97-AF65-F5344CB8AC3E}">
        <p14:creationId xmlns:p14="http://schemas.microsoft.com/office/powerpoint/2010/main" val="183311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cs typeface="Verdana" panose="020B0604030504040204" pitchFamily="34" charset="0"/>
              </a:rPr>
              <a:t>Before we start:  </a:t>
            </a:r>
            <a:r>
              <a:rPr lang="en-US" dirty="0">
                <a:cs typeface="Verdana" panose="020B0604030504040204" pitchFamily="34" charset="0"/>
              </a:rPr>
              <a:t/>
            </a:r>
            <a:br>
              <a:rPr lang="en-US" dirty="0">
                <a:cs typeface="Verdana" panose="020B0604030504040204" pitchFamily="34" charset="0"/>
              </a:rPr>
            </a:br>
            <a:endParaRPr lang="en-GB" dirty="0"/>
          </a:p>
        </p:txBody>
      </p:sp>
      <p:sp>
        <p:nvSpPr>
          <p:cNvPr id="3" name="Text Placeholder 2"/>
          <p:cNvSpPr>
            <a:spLocks noGrp="1"/>
          </p:cNvSpPr>
          <p:nvPr>
            <p:ph type="body" sz="quarter" idx="10"/>
          </p:nvPr>
        </p:nvSpPr>
        <p:spPr/>
        <p:txBody>
          <a:bodyPr>
            <a:normAutofit fontScale="92500" lnSpcReduction="20000"/>
          </a:bodyPr>
          <a:lstStyle/>
          <a:p>
            <a:pPr marL="525767" indent="-457189" fontAlgn="auto">
              <a:spcBef>
                <a:spcPts val="1200"/>
              </a:spcBef>
              <a:spcAft>
                <a:spcPts val="600"/>
              </a:spcAft>
              <a:buSzPct val="95000"/>
              <a:buBlip>
                <a:blip r:embed="rId3"/>
              </a:buBlip>
              <a:defRPr/>
            </a:pPr>
            <a:r>
              <a:rPr lang="en-GB" sz="3200" dirty="0">
                <a:cs typeface="Verdana" panose="020B0604030504040204" pitchFamily="34" charset="0"/>
              </a:rPr>
              <a:t>Please make sure your mobile is on silent </a:t>
            </a:r>
            <a:endParaRPr lang="en-GB" sz="3200" dirty="0" smtClean="0">
              <a:cs typeface="Verdana" panose="020B0604030504040204" pitchFamily="34" charset="0"/>
            </a:endParaRPr>
          </a:p>
          <a:p>
            <a:pPr marL="68578" indent="0" fontAlgn="auto">
              <a:spcBef>
                <a:spcPts val="1200"/>
              </a:spcBef>
              <a:spcAft>
                <a:spcPts val="600"/>
              </a:spcAft>
              <a:buSzPct val="95000"/>
              <a:buNone/>
              <a:defRPr/>
            </a:pPr>
            <a:endParaRPr lang="en-GB" sz="3200" dirty="0">
              <a:cs typeface="Verdana" panose="020B0604030504040204" pitchFamily="34" charset="0"/>
            </a:endParaRPr>
          </a:p>
          <a:p>
            <a:pPr marL="525767" indent="-457189" fontAlgn="auto">
              <a:spcBef>
                <a:spcPts val="1200"/>
              </a:spcBef>
              <a:spcAft>
                <a:spcPts val="600"/>
              </a:spcAft>
              <a:buSzPct val="95000"/>
              <a:buBlip>
                <a:blip r:embed="rId3"/>
              </a:buBlip>
              <a:defRPr/>
            </a:pPr>
            <a:r>
              <a:rPr lang="en-GB" sz="3200" dirty="0">
                <a:cs typeface="Verdana" panose="020B0604030504040204" pitchFamily="34" charset="0"/>
              </a:rPr>
              <a:t>Be relaxed! Feel free to ask </a:t>
            </a:r>
            <a:r>
              <a:rPr lang="en-GB" sz="3200" dirty="0" smtClean="0">
                <a:cs typeface="Verdana" panose="020B0604030504040204" pitchFamily="34" charset="0"/>
              </a:rPr>
              <a:t>questions</a:t>
            </a:r>
          </a:p>
          <a:p>
            <a:pPr marL="68578" indent="0" fontAlgn="auto">
              <a:spcBef>
                <a:spcPts val="1200"/>
              </a:spcBef>
              <a:spcAft>
                <a:spcPts val="600"/>
              </a:spcAft>
              <a:buSzPct val="95000"/>
              <a:buNone/>
              <a:defRPr/>
            </a:pPr>
            <a:endParaRPr lang="en-GB" sz="3200" dirty="0">
              <a:cs typeface="Verdana" panose="020B0604030504040204" pitchFamily="34" charset="0"/>
            </a:endParaRPr>
          </a:p>
          <a:p>
            <a:pPr marL="525767" indent="-457189" fontAlgn="auto">
              <a:spcBef>
                <a:spcPts val="1200"/>
              </a:spcBef>
              <a:spcAft>
                <a:spcPts val="600"/>
              </a:spcAft>
              <a:buSzPct val="95000"/>
              <a:buBlip>
                <a:blip r:embed="rId3"/>
              </a:buBlip>
              <a:defRPr/>
            </a:pPr>
            <a:r>
              <a:rPr lang="en-GB" sz="3200" dirty="0">
                <a:cs typeface="Verdana" panose="020B0604030504040204" pitchFamily="34" charset="0"/>
              </a:rPr>
              <a:t>If you feel uncomfortable at any time, take a </a:t>
            </a:r>
            <a:r>
              <a:rPr lang="en-GB" sz="3200" dirty="0" smtClean="0">
                <a:cs typeface="Verdana" panose="020B0604030504040204" pitchFamily="34" charset="0"/>
              </a:rPr>
              <a:t>break</a:t>
            </a:r>
          </a:p>
          <a:p>
            <a:pPr marL="68578" indent="0" fontAlgn="auto">
              <a:spcBef>
                <a:spcPts val="1200"/>
              </a:spcBef>
              <a:spcAft>
                <a:spcPts val="600"/>
              </a:spcAft>
              <a:buSzPct val="95000"/>
              <a:buNone/>
              <a:defRPr/>
            </a:pPr>
            <a:endParaRPr lang="en-GB" sz="3200" dirty="0">
              <a:cs typeface="Verdana" panose="020B0604030504040204" pitchFamily="34" charset="0"/>
            </a:endParaRPr>
          </a:p>
          <a:p>
            <a:pPr marL="525767" indent="-457189" fontAlgn="auto">
              <a:spcBef>
                <a:spcPts val="1200"/>
              </a:spcBef>
              <a:spcAft>
                <a:spcPts val="600"/>
              </a:spcAft>
              <a:buSzPct val="95000"/>
              <a:buBlip>
                <a:blip r:embed="rId3"/>
              </a:buBlip>
              <a:defRPr/>
            </a:pPr>
            <a:r>
              <a:rPr lang="en-GB" sz="3200" dirty="0">
                <a:cs typeface="Verdana" panose="020B0604030504040204" pitchFamily="34" charset="0"/>
              </a:rPr>
              <a:t>Remember this is not a forum for disclosures</a:t>
            </a:r>
          </a:p>
          <a:p>
            <a:pPr marL="0" indent="0">
              <a:buNone/>
            </a:pPr>
            <a:endParaRPr lang="en-GB" sz="3200" dirty="0"/>
          </a:p>
        </p:txBody>
      </p:sp>
    </p:spTree>
    <p:extLst>
      <p:ext uri="{BB962C8B-B14F-4D97-AF65-F5344CB8AC3E}">
        <p14:creationId xmlns:p14="http://schemas.microsoft.com/office/powerpoint/2010/main" val="418288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latin typeface="Verdana" panose="020B0604030504040204" pitchFamily="34" charset="0"/>
                <a:ea typeface="Verdana" panose="020B0604030504040204" pitchFamily="34" charset="0"/>
              </a:rPr>
              <a:t>Psychological abuse</a:t>
            </a:r>
            <a:endParaRPr lang="en-GB" dirty="0">
              <a:solidFill>
                <a:srgbClr val="FFFF00"/>
              </a:solidFill>
              <a:latin typeface="Verdana" panose="020B0604030504040204" pitchFamily="34" charset="0"/>
              <a:ea typeface="Verdana" panose="020B0604030504040204" pitchFamily="34" charset="0"/>
            </a:endParaRPr>
          </a:p>
        </p:txBody>
      </p:sp>
      <p:sp>
        <p:nvSpPr>
          <p:cNvPr id="3" name="Content Placeholder 2"/>
          <p:cNvSpPr>
            <a:spLocks noGrp="1"/>
          </p:cNvSpPr>
          <p:nvPr>
            <p:ph sz="half" idx="1"/>
          </p:nvPr>
        </p:nvSpPr>
        <p:spPr>
          <a:xfrm>
            <a:off x="657044" y="1309669"/>
            <a:ext cx="5666117" cy="4255992"/>
          </a:xfrm>
        </p:spPr>
        <p:txBody>
          <a:bodyPr>
            <a:noAutofit/>
          </a:bodyPr>
          <a:lstStyle/>
          <a:p>
            <a:pPr marL="0" indent="0">
              <a:buNone/>
            </a:pPr>
            <a:r>
              <a:rPr lang="en-GB" sz="2600" dirty="0">
                <a:solidFill>
                  <a:srgbClr val="FFFF00"/>
                </a:solidFill>
              </a:rPr>
              <a:t>Examples:</a:t>
            </a:r>
          </a:p>
          <a:p>
            <a:r>
              <a:rPr lang="en-GB" sz="2600" dirty="0">
                <a:solidFill>
                  <a:srgbClr val="FFFF00"/>
                </a:solidFill>
              </a:rPr>
              <a:t> Threats</a:t>
            </a:r>
          </a:p>
          <a:p>
            <a:r>
              <a:rPr lang="en-GB" sz="2600" dirty="0">
                <a:solidFill>
                  <a:srgbClr val="FFFF00"/>
                </a:solidFill>
              </a:rPr>
              <a:t> Humiliation or ridicule</a:t>
            </a:r>
          </a:p>
          <a:p>
            <a:r>
              <a:rPr lang="en-GB" sz="2600" dirty="0">
                <a:solidFill>
                  <a:srgbClr val="FFFF00"/>
                </a:solidFill>
              </a:rPr>
              <a:t> Provoking fear of violence</a:t>
            </a:r>
          </a:p>
          <a:p>
            <a:r>
              <a:rPr lang="en-GB" sz="2600" dirty="0">
                <a:solidFill>
                  <a:srgbClr val="FFFF00"/>
                </a:solidFill>
              </a:rPr>
              <a:t> </a:t>
            </a:r>
            <a:r>
              <a:rPr lang="en-GB" sz="2600" dirty="0" err="1">
                <a:solidFill>
                  <a:srgbClr val="FFFF00"/>
                </a:solidFill>
              </a:rPr>
              <a:t>Shouting,yelling</a:t>
            </a:r>
            <a:r>
              <a:rPr lang="en-GB" sz="2600" dirty="0">
                <a:solidFill>
                  <a:srgbClr val="FFFF00"/>
                </a:solidFill>
              </a:rPr>
              <a:t> &amp; swearing</a:t>
            </a:r>
          </a:p>
          <a:p>
            <a:r>
              <a:rPr lang="en-GB" sz="2600" dirty="0">
                <a:solidFill>
                  <a:srgbClr val="FFFF00"/>
                </a:solidFill>
              </a:rPr>
              <a:t> Blaming</a:t>
            </a:r>
          </a:p>
          <a:p>
            <a:r>
              <a:rPr lang="en-GB" sz="2600" dirty="0">
                <a:solidFill>
                  <a:srgbClr val="FFFF00"/>
                </a:solidFill>
              </a:rPr>
              <a:t> Controlling</a:t>
            </a:r>
          </a:p>
          <a:p>
            <a:r>
              <a:rPr lang="en-GB" sz="2600" dirty="0">
                <a:solidFill>
                  <a:srgbClr val="FFFF00"/>
                </a:solidFill>
              </a:rPr>
              <a:t> Intimidation and coercion</a:t>
            </a:r>
          </a:p>
          <a:p>
            <a:r>
              <a:rPr lang="en-GB" sz="2600" dirty="0">
                <a:solidFill>
                  <a:srgbClr val="FFFF00"/>
                </a:solidFill>
              </a:rPr>
              <a:t> Social Media</a:t>
            </a:r>
          </a:p>
          <a:p>
            <a:endParaRPr lang="en-GB" dirty="0"/>
          </a:p>
        </p:txBody>
      </p:sp>
      <p:sp>
        <p:nvSpPr>
          <p:cNvPr id="4" name="Content Placeholder 3"/>
          <p:cNvSpPr>
            <a:spLocks noGrp="1"/>
          </p:cNvSpPr>
          <p:nvPr>
            <p:ph sz="half" idx="2"/>
          </p:nvPr>
        </p:nvSpPr>
        <p:spPr>
          <a:xfrm>
            <a:off x="6915510" y="1309669"/>
            <a:ext cx="4731589" cy="4255992"/>
          </a:xfrm>
        </p:spPr>
        <p:txBody>
          <a:bodyPr>
            <a:normAutofit/>
          </a:bodyPr>
          <a:lstStyle/>
          <a:p>
            <a:pPr marL="0" indent="0">
              <a:buNone/>
            </a:pPr>
            <a:r>
              <a:rPr lang="en-GB" sz="2600" dirty="0">
                <a:solidFill>
                  <a:srgbClr val="FFFF00"/>
                </a:solidFill>
              </a:rPr>
              <a:t>Indicators:</a:t>
            </a:r>
          </a:p>
          <a:p>
            <a:r>
              <a:rPr lang="en-GB" sz="2600" dirty="0">
                <a:solidFill>
                  <a:srgbClr val="FFFF00"/>
                </a:solidFill>
              </a:rPr>
              <a:t> Being withdrawn</a:t>
            </a:r>
          </a:p>
          <a:p>
            <a:r>
              <a:rPr lang="en-GB" sz="2600" dirty="0">
                <a:solidFill>
                  <a:srgbClr val="FFFF00"/>
                </a:solidFill>
              </a:rPr>
              <a:t> Too eager to please</a:t>
            </a:r>
          </a:p>
          <a:p>
            <a:r>
              <a:rPr lang="en-GB" sz="2600" dirty="0">
                <a:solidFill>
                  <a:srgbClr val="FFFF00"/>
                </a:solidFill>
              </a:rPr>
              <a:t> Compulsive behaviour</a:t>
            </a:r>
          </a:p>
          <a:p>
            <a:r>
              <a:rPr lang="en-GB" sz="2600" dirty="0">
                <a:solidFill>
                  <a:srgbClr val="FFFF00"/>
                </a:solidFill>
              </a:rPr>
              <a:t> No longer able to do</a:t>
            </a:r>
          </a:p>
          <a:p>
            <a:pPr marL="0" indent="0">
              <a:buNone/>
            </a:pPr>
            <a:r>
              <a:rPr lang="en-GB" sz="2600" dirty="0"/>
              <a:t>  </a:t>
            </a:r>
            <a:r>
              <a:rPr lang="en-GB" sz="2600" dirty="0">
                <a:solidFill>
                  <a:srgbClr val="FFFF00"/>
                </a:solidFill>
              </a:rPr>
              <a:t>  things they used to</a:t>
            </a:r>
          </a:p>
          <a:p>
            <a:r>
              <a:rPr lang="en-GB" sz="2600" dirty="0">
                <a:solidFill>
                  <a:srgbClr val="FFFF00"/>
                </a:solidFill>
              </a:rPr>
              <a:t> Poor concentration</a:t>
            </a:r>
          </a:p>
          <a:p>
            <a:pPr marL="0" indent="0">
              <a:buNone/>
            </a:pPr>
            <a:r>
              <a:rPr lang="en-GB" sz="2600" dirty="0"/>
              <a:t>  </a:t>
            </a:r>
            <a:r>
              <a:rPr lang="en-GB" sz="2600" dirty="0">
                <a:solidFill>
                  <a:srgbClr val="FFFF00"/>
                </a:solidFill>
              </a:rPr>
              <a:t>  /unable to focus</a:t>
            </a:r>
          </a:p>
          <a:p>
            <a:endParaRPr lang="en-GB" dirty="0">
              <a:solidFill>
                <a:srgbClr val="FFFF00"/>
              </a:solidFill>
              <a:latin typeface="Verdana" panose="020B0604030504040204" pitchFamily="34" charset="0"/>
              <a:ea typeface="Verdana" panose="020B0604030504040204" pitchFamily="34" charset="0"/>
            </a:endParaRPr>
          </a:p>
          <a:p>
            <a:endParaRPr lang="en-GB" dirty="0"/>
          </a:p>
        </p:txBody>
      </p:sp>
    </p:spTree>
    <p:extLst>
      <p:ext uri="{BB962C8B-B14F-4D97-AF65-F5344CB8AC3E}">
        <p14:creationId xmlns:p14="http://schemas.microsoft.com/office/powerpoint/2010/main" val="19780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Financial abuse</a:t>
            </a:r>
            <a:endParaRPr lang="en-GB" dirty="0"/>
          </a:p>
        </p:txBody>
      </p:sp>
      <p:sp>
        <p:nvSpPr>
          <p:cNvPr id="3" name="Content Placeholder 2"/>
          <p:cNvSpPr>
            <a:spLocks noGrp="1"/>
          </p:cNvSpPr>
          <p:nvPr>
            <p:ph sz="half" idx="1"/>
          </p:nvPr>
        </p:nvSpPr>
        <p:spPr>
          <a:xfrm>
            <a:off x="838200" y="1286359"/>
            <a:ext cx="5181600" cy="4674494"/>
          </a:xfrm>
        </p:spPr>
        <p:txBody>
          <a:bodyPr>
            <a:normAutofit/>
          </a:bodyPr>
          <a:lstStyle/>
          <a:p>
            <a:pPr marL="0" indent="0">
              <a:buNone/>
            </a:pPr>
            <a:r>
              <a:rPr lang="en-US" sz="2600" dirty="0"/>
              <a:t>Examples:</a:t>
            </a:r>
          </a:p>
          <a:p>
            <a:r>
              <a:rPr lang="en-GB" sz="2600" dirty="0"/>
              <a:t> Exploitation			</a:t>
            </a:r>
          </a:p>
          <a:p>
            <a:r>
              <a:rPr lang="en-GB" sz="2600" dirty="0"/>
              <a:t> Embezzlement</a:t>
            </a:r>
          </a:p>
          <a:p>
            <a:r>
              <a:rPr lang="en-GB" sz="2600" dirty="0"/>
              <a:t> Controlling or</a:t>
            </a:r>
          </a:p>
          <a:p>
            <a:pPr marL="0" indent="0">
              <a:buNone/>
            </a:pPr>
            <a:r>
              <a:rPr lang="en-GB" sz="2600" dirty="0"/>
              <a:t>   withholding pension or</a:t>
            </a:r>
          </a:p>
          <a:p>
            <a:pPr marL="0" indent="0">
              <a:buNone/>
            </a:pPr>
            <a:r>
              <a:rPr lang="en-GB" sz="2600" dirty="0"/>
              <a:t>   benefits</a:t>
            </a:r>
          </a:p>
          <a:p>
            <a:r>
              <a:rPr lang="en-GB" sz="2600" dirty="0"/>
              <a:t> Pressure exerted around</a:t>
            </a:r>
          </a:p>
          <a:p>
            <a:pPr marL="0" indent="0">
              <a:buNone/>
            </a:pPr>
            <a:r>
              <a:rPr lang="en-GB" sz="2600" dirty="0"/>
              <a:t>   wills property/inheritance</a:t>
            </a:r>
          </a:p>
          <a:p>
            <a:r>
              <a:rPr lang="en-US" sz="2600" dirty="0"/>
              <a:t> Scams</a:t>
            </a:r>
            <a:endParaRPr lang="en-GB" sz="2600" dirty="0"/>
          </a:p>
          <a:p>
            <a:pPr marL="0" indent="0">
              <a:buNone/>
            </a:pPr>
            <a:endParaRPr lang="en-GB" dirty="0"/>
          </a:p>
        </p:txBody>
      </p:sp>
      <p:sp>
        <p:nvSpPr>
          <p:cNvPr id="4" name="Content Placeholder 3"/>
          <p:cNvSpPr>
            <a:spLocks noGrp="1"/>
          </p:cNvSpPr>
          <p:nvPr>
            <p:ph sz="half" idx="2"/>
          </p:nvPr>
        </p:nvSpPr>
        <p:spPr>
          <a:xfrm>
            <a:off x="6172200" y="1286359"/>
            <a:ext cx="5181600" cy="4674494"/>
          </a:xfrm>
        </p:spPr>
        <p:txBody>
          <a:bodyPr>
            <a:noAutofit/>
          </a:bodyPr>
          <a:lstStyle/>
          <a:p>
            <a:pPr marL="0" indent="0">
              <a:buNone/>
            </a:pPr>
            <a:r>
              <a:rPr lang="en-US" sz="2400" dirty="0"/>
              <a:t>Indicators:</a:t>
            </a:r>
          </a:p>
          <a:p>
            <a:pPr fontAlgn="base"/>
            <a:r>
              <a:rPr lang="en-US" sz="2400" dirty="0"/>
              <a:t> </a:t>
            </a:r>
            <a:r>
              <a:rPr lang="en-US" sz="2600" dirty="0"/>
              <a:t>Unexplained withdrawals</a:t>
            </a:r>
          </a:p>
          <a:p>
            <a:pPr marL="0" indent="0" fontAlgn="base">
              <a:buNone/>
            </a:pPr>
            <a:r>
              <a:rPr lang="en-US" sz="2600" dirty="0"/>
              <a:t>   from bank</a:t>
            </a:r>
          </a:p>
          <a:p>
            <a:pPr fontAlgn="base"/>
            <a:r>
              <a:rPr lang="en-US" sz="2600" dirty="0"/>
              <a:t> Money or possessions</a:t>
            </a:r>
          </a:p>
          <a:p>
            <a:pPr marL="0" indent="0" fontAlgn="base">
              <a:buNone/>
            </a:pPr>
            <a:r>
              <a:rPr lang="en-US" sz="2600" dirty="0"/>
              <a:t>    missing</a:t>
            </a:r>
          </a:p>
          <a:p>
            <a:pPr fontAlgn="base"/>
            <a:r>
              <a:rPr lang="en-US" sz="2600" dirty="0"/>
              <a:t> Unpaid bills</a:t>
            </a:r>
          </a:p>
          <a:p>
            <a:pPr fontAlgn="base"/>
            <a:r>
              <a:rPr lang="en-US" sz="2600" dirty="0"/>
              <a:t> Unexplained shortage of </a:t>
            </a:r>
          </a:p>
          <a:p>
            <a:pPr marL="0" indent="0" fontAlgn="base">
              <a:buNone/>
            </a:pPr>
            <a:r>
              <a:rPr lang="en-US" sz="2600" dirty="0"/>
              <a:t>    money</a:t>
            </a:r>
          </a:p>
          <a:p>
            <a:pPr fontAlgn="base"/>
            <a:r>
              <a:rPr lang="en-US" sz="2600" dirty="0"/>
              <a:t> Recent changes in deeds or</a:t>
            </a:r>
          </a:p>
          <a:p>
            <a:pPr marL="0" indent="0" fontAlgn="base">
              <a:buNone/>
            </a:pPr>
            <a:r>
              <a:rPr lang="en-US" sz="2600" dirty="0"/>
              <a:t>    title to property</a:t>
            </a:r>
          </a:p>
          <a:p>
            <a:pPr marL="0" indent="0" fontAlgn="base">
              <a:buNone/>
            </a:pPr>
            <a:endParaRPr lang="en-US" sz="2400" dirty="0"/>
          </a:p>
          <a:p>
            <a:pPr marL="0" indent="0">
              <a:buNone/>
            </a:pPr>
            <a:endParaRPr lang="en-US" sz="2400" dirty="0"/>
          </a:p>
          <a:p>
            <a:pPr marL="0" indent="0">
              <a:buNone/>
            </a:pPr>
            <a:endParaRPr lang="en-GB" sz="2400" dirty="0"/>
          </a:p>
        </p:txBody>
      </p:sp>
    </p:spTree>
    <p:extLst>
      <p:ext uri="{BB962C8B-B14F-4D97-AF65-F5344CB8AC3E}">
        <p14:creationId xmlns:p14="http://schemas.microsoft.com/office/powerpoint/2010/main" val="323354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 end="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3" end="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6" end="6"/>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8" end="8"/>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latin typeface="Verdana" panose="020B0604030504040204" pitchFamily="34" charset="0"/>
                <a:ea typeface="Verdana" panose="020B0604030504040204" pitchFamily="34" charset="0"/>
              </a:rPr>
              <a:t>Neglect</a:t>
            </a:r>
            <a:endParaRPr lang="en-GB" dirty="0">
              <a:solidFill>
                <a:srgbClr val="FFFF00"/>
              </a:solidFill>
              <a:latin typeface="Verdana" panose="020B0604030504040204" pitchFamily="34" charset="0"/>
              <a:ea typeface="Verdana" panose="020B0604030504040204" pitchFamily="34" charset="0"/>
            </a:endParaRPr>
          </a:p>
        </p:txBody>
      </p:sp>
      <p:sp>
        <p:nvSpPr>
          <p:cNvPr id="3" name="Content Placeholder 2"/>
          <p:cNvSpPr>
            <a:spLocks noGrp="1"/>
          </p:cNvSpPr>
          <p:nvPr>
            <p:ph sz="half" idx="1"/>
          </p:nvPr>
        </p:nvSpPr>
        <p:spPr>
          <a:xfrm>
            <a:off x="777818" y="1446069"/>
            <a:ext cx="5181600" cy="4255992"/>
          </a:xfrm>
        </p:spPr>
        <p:txBody>
          <a:bodyPr>
            <a:normAutofit fontScale="92500" lnSpcReduction="10000"/>
          </a:bodyPr>
          <a:lstStyle/>
          <a:p>
            <a:pPr marL="0" indent="0">
              <a:buNone/>
            </a:pPr>
            <a:r>
              <a:rPr lang="en-GB" dirty="0">
                <a:solidFill>
                  <a:srgbClr val="FFFF00"/>
                </a:solidFill>
                <a:latin typeface="Verdana" panose="020B0604030504040204" pitchFamily="34" charset="0"/>
                <a:ea typeface="Verdana" panose="020B0604030504040204" pitchFamily="34" charset="0"/>
              </a:rPr>
              <a:t>Examples:</a:t>
            </a:r>
          </a:p>
          <a:p>
            <a:r>
              <a:rPr lang="en-GB" dirty="0">
                <a:solidFill>
                  <a:srgbClr val="FFFF00"/>
                </a:solidFill>
                <a:latin typeface="Verdana" panose="020B0604030504040204" pitchFamily="34" charset="0"/>
                <a:ea typeface="Verdana" panose="020B0604030504040204" pitchFamily="34" charset="0"/>
              </a:rPr>
              <a:t> Lack of food/water</a:t>
            </a:r>
          </a:p>
          <a:p>
            <a:r>
              <a:rPr lang="en-GB" dirty="0">
                <a:solidFill>
                  <a:srgbClr val="FFFF00"/>
                </a:solidFill>
                <a:latin typeface="Verdana" panose="020B0604030504040204" pitchFamily="34" charset="0"/>
                <a:ea typeface="Verdana" panose="020B0604030504040204" pitchFamily="34" charset="0"/>
              </a:rPr>
              <a:t> Lack of ventilation, heat</a:t>
            </a:r>
          </a:p>
          <a:p>
            <a:pPr marL="0" indent="0">
              <a:buNone/>
            </a:pPr>
            <a:r>
              <a:rPr lang="en-GB" dirty="0"/>
              <a:t>  </a:t>
            </a:r>
            <a:r>
              <a:rPr lang="en-GB" dirty="0">
                <a:solidFill>
                  <a:srgbClr val="FFFF00"/>
                </a:solidFill>
                <a:latin typeface="Verdana" panose="020B0604030504040204" pitchFamily="34" charset="0"/>
                <a:ea typeface="Verdana" panose="020B0604030504040204" pitchFamily="34" charset="0"/>
              </a:rPr>
              <a:t> or light</a:t>
            </a:r>
          </a:p>
          <a:p>
            <a:r>
              <a:rPr lang="en-GB" dirty="0">
                <a:solidFill>
                  <a:srgbClr val="FFFF00"/>
                </a:solidFill>
                <a:latin typeface="Verdana" panose="020B0604030504040204" pitchFamily="34" charset="0"/>
                <a:ea typeface="Verdana" panose="020B0604030504040204" pitchFamily="34" charset="0"/>
              </a:rPr>
              <a:t> Administering too</a:t>
            </a:r>
          </a:p>
          <a:p>
            <a:pPr marL="0" indent="0">
              <a:buNone/>
            </a:pPr>
            <a:r>
              <a:rPr lang="en-GB" dirty="0"/>
              <a:t>  </a:t>
            </a:r>
            <a:r>
              <a:rPr lang="en-GB" dirty="0">
                <a:solidFill>
                  <a:srgbClr val="FFFF00"/>
                </a:solidFill>
                <a:latin typeface="Verdana" panose="020B0604030504040204" pitchFamily="34" charset="0"/>
                <a:ea typeface="Verdana" panose="020B0604030504040204" pitchFamily="34" charset="0"/>
              </a:rPr>
              <a:t> much/too little medication</a:t>
            </a:r>
          </a:p>
          <a:p>
            <a:r>
              <a:rPr lang="en-GB" dirty="0">
                <a:solidFill>
                  <a:srgbClr val="FFFF00"/>
                </a:solidFill>
                <a:latin typeface="Verdana" panose="020B0604030504040204" pitchFamily="34" charset="0"/>
                <a:ea typeface="Verdana" panose="020B0604030504040204" pitchFamily="34" charset="0"/>
              </a:rPr>
              <a:t> Failing to provide access to</a:t>
            </a:r>
          </a:p>
          <a:p>
            <a:pPr marL="0" indent="0">
              <a:buNone/>
            </a:pPr>
            <a:r>
              <a:rPr lang="en-GB" dirty="0"/>
              <a:t>  </a:t>
            </a:r>
            <a:r>
              <a:rPr lang="en-GB" dirty="0">
                <a:solidFill>
                  <a:srgbClr val="FFFF00"/>
                </a:solidFill>
                <a:latin typeface="Verdana" panose="020B0604030504040204" pitchFamily="34" charset="0"/>
                <a:ea typeface="Verdana" panose="020B0604030504040204" pitchFamily="34" charset="0"/>
              </a:rPr>
              <a:t> appropriate health or social</a:t>
            </a:r>
          </a:p>
          <a:p>
            <a:pPr marL="0" indent="0">
              <a:buNone/>
            </a:pPr>
            <a:r>
              <a:rPr lang="en-GB" dirty="0"/>
              <a:t>  </a:t>
            </a:r>
            <a:r>
              <a:rPr lang="en-GB" dirty="0">
                <a:solidFill>
                  <a:srgbClr val="FFFF00"/>
                </a:solidFill>
                <a:latin typeface="Verdana" panose="020B0604030504040204" pitchFamily="34" charset="0"/>
                <a:ea typeface="Verdana" panose="020B0604030504040204" pitchFamily="34" charset="0"/>
              </a:rPr>
              <a:t> care</a:t>
            </a:r>
          </a:p>
          <a:p>
            <a:endParaRPr lang="en-GB" dirty="0">
              <a:solidFill>
                <a:srgbClr val="FFFF00"/>
              </a:solidFill>
              <a:latin typeface="Verdana" panose="020B0604030504040204" pitchFamily="34" charset="0"/>
              <a:ea typeface="Verdana" panose="020B0604030504040204" pitchFamily="34" charset="0"/>
            </a:endParaRPr>
          </a:p>
          <a:p>
            <a:endParaRPr lang="en-GB" dirty="0">
              <a:solidFill>
                <a:srgbClr val="FFFF00"/>
              </a:solidFill>
            </a:endParaRPr>
          </a:p>
        </p:txBody>
      </p:sp>
      <p:sp>
        <p:nvSpPr>
          <p:cNvPr id="4" name="Content Placeholder 3"/>
          <p:cNvSpPr>
            <a:spLocks noGrp="1"/>
          </p:cNvSpPr>
          <p:nvPr>
            <p:ph sz="half" idx="2"/>
          </p:nvPr>
        </p:nvSpPr>
        <p:spPr>
          <a:xfrm>
            <a:off x="6275714" y="1446069"/>
            <a:ext cx="5181600" cy="4721818"/>
          </a:xfrm>
        </p:spPr>
        <p:txBody>
          <a:bodyPr>
            <a:noAutofit/>
          </a:bodyPr>
          <a:lstStyle/>
          <a:p>
            <a:pPr marL="0" indent="0">
              <a:buNone/>
            </a:pPr>
            <a:r>
              <a:rPr lang="en-GB" sz="2600" dirty="0">
                <a:solidFill>
                  <a:srgbClr val="FFFF00"/>
                </a:solidFill>
              </a:rPr>
              <a:t>Indicators:</a:t>
            </a:r>
          </a:p>
          <a:p>
            <a:r>
              <a:rPr lang="en-GB" sz="2600" dirty="0">
                <a:solidFill>
                  <a:srgbClr val="FFFF00"/>
                </a:solidFill>
              </a:rPr>
              <a:t> Being hungry/thirsty</a:t>
            </a:r>
          </a:p>
          <a:p>
            <a:r>
              <a:rPr lang="en-GB" sz="2600" dirty="0">
                <a:solidFill>
                  <a:srgbClr val="FFFF00"/>
                </a:solidFill>
              </a:rPr>
              <a:t> Weight loss</a:t>
            </a:r>
          </a:p>
          <a:p>
            <a:r>
              <a:rPr lang="en-GB" sz="2600" dirty="0">
                <a:solidFill>
                  <a:srgbClr val="FFFF00"/>
                </a:solidFill>
              </a:rPr>
              <a:t> Pain/discomfort</a:t>
            </a:r>
          </a:p>
          <a:p>
            <a:r>
              <a:rPr lang="en-GB" sz="2600" dirty="0">
                <a:solidFill>
                  <a:srgbClr val="FFFF00"/>
                </a:solidFill>
              </a:rPr>
              <a:t> Unclean or inappropriate</a:t>
            </a:r>
          </a:p>
          <a:p>
            <a:pPr marL="0" indent="0">
              <a:buNone/>
            </a:pPr>
            <a:r>
              <a:rPr lang="en-GB" sz="2600" dirty="0"/>
              <a:t>   </a:t>
            </a:r>
            <a:r>
              <a:rPr lang="en-GB" sz="2600" dirty="0">
                <a:solidFill>
                  <a:srgbClr val="FFFF00"/>
                </a:solidFill>
              </a:rPr>
              <a:t>clothing</a:t>
            </a:r>
          </a:p>
          <a:p>
            <a:r>
              <a:rPr lang="en-GB" sz="2600" dirty="0">
                <a:solidFill>
                  <a:srgbClr val="FFFF00"/>
                </a:solidFill>
              </a:rPr>
              <a:t> Untreated medical needs</a:t>
            </a:r>
          </a:p>
          <a:p>
            <a:r>
              <a:rPr lang="en-GB" sz="2600" dirty="0">
                <a:solidFill>
                  <a:srgbClr val="FFFF00"/>
                </a:solidFill>
              </a:rPr>
              <a:t> Failing health</a:t>
            </a:r>
          </a:p>
          <a:p>
            <a:r>
              <a:rPr lang="en-GB" sz="2600" dirty="0">
                <a:solidFill>
                  <a:srgbClr val="FFFF00"/>
                </a:solidFill>
              </a:rPr>
              <a:t> Lack of </a:t>
            </a:r>
            <a:r>
              <a:rPr lang="en-GB" sz="2600" dirty="0" err="1">
                <a:solidFill>
                  <a:srgbClr val="FFFF00"/>
                </a:solidFill>
              </a:rPr>
              <a:t>hygeine</a:t>
            </a:r>
            <a:endParaRPr lang="en-GB" sz="2600" dirty="0">
              <a:solidFill>
                <a:srgbClr val="FFFF00"/>
              </a:solidFill>
            </a:endParaRPr>
          </a:p>
          <a:p>
            <a:endParaRPr lang="en-GB" dirty="0">
              <a:solidFill>
                <a:srgbClr val="FFFF00"/>
              </a:solidFill>
            </a:endParaRPr>
          </a:p>
        </p:txBody>
      </p:sp>
    </p:spTree>
    <p:extLst>
      <p:ext uri="{BB962C8B-B14F-4D97-AF65-F5344CB8AC3E}">
        <p14:creationId xmlns:p14="http://schemas.microsoft.com/office/powerpoint/2010/main" val="123091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latin typeface="Verdana" panose="020B0604030504040204" pitchFamily="34" charset="0"/>
                <a:ea typeface="Verdana" panose="020B0604030504040204" pitchFamily="34" charset="0"/>
              </a:rPr>
              <a:t>Exploitation</a:t>
            </a:r>
            <a:endParaRPr lang="en-GB" dirty="0">
              <a:solidFill>
                <a:srgbClr val="FFFF00"/>
              </a:solidFill>
              <a:latin typeface="Verdana" panose="020B0604030504040204" pitchFamily="34" charset="0"/>
              <a:ea typeface="Verdana" panose="020B0604030504040204" pitchFamily="34" charset="0"/>
            </a:endParaRPr>
          </a:p>
        </p:txBody>
      </p:sp>
      <p:sp>
        <p:nvSpPr>
          <p:cNvPr id="3" name="Content Placeholder 2"/>
          <p:cNvSpPr>
            <a:spLocks noGrp="1"/>
          </p:cNvSpPr>
          <p:nvPr>
            <p:ph sz="half" idx="1"/>
          </p:nvPr>
        </p:nvSpPr>
        <p:spPr/>
        <p:txBody>
          <a:bodyPr/>
          <a:lstStyle/>
          <a:p>
            <a:pPr marL="0" indent="0">
              <a:buNone/>
            </a:pPr>
            <a:r>
              <a:rPr lang="en-GB" sz="2600" dirty="0">
                <a:solidFill>
                  <a:srgbClr val="FFFF00"/>
                </a:solidFill>
              </a:rPr>
              <a:t>Examples:</a:t>
            </a:r>
          </a:p>
          <a:p>
            <a:r>
              <a:rPr lang="en-GB" sz="2600" dirty="0">
                <a:solidFill>
                  <a:srgbClr val="FFFF00"/>
                </a:solidFill>
              </a:rPr>
              <a:t> Slavery</a:t>
            </a:r>
          </a:p>
          <a:p>
            <a:r>
              <a:rPr lang="en-GB" sz="2600" dirty="0">
                <a:solidFill>
                  <a:srgbClr val="FFFF00"/>
                </a:solidFill>
              </a:rPr>
              <a:t> Servitude</a:t>
            </a:r>
          </a:p>
          <a:p>
            <a:r>
              <a:rPr lang="en-GB" sz="2600" dirty="0">
                <a:solidFill>
                  <a:srgbClr val="FFFF00"/>
                </a:solidFill>
              </a:rPr>
              <a:t> Forced or compulsory </a:t>
            </a:r>
          </a:p>
          <a:p>
            <a:pPr marL="0" indent="0">
              <a:buNone/>
            </a:pPr>
            <a:r>
              <a:rPr lang="en-GB" sz="2600" dirty="0">
                <a:solidFill>
                  <a:srgbClr val="FFFF00"/>
                </a:solidFill>
              </a:rPr>
              <a:t>   labour</a:t>
            </a:r>
          </a:p>
          <a:p>
            <a:r>
              <a:rPr lang="en-GB" sz="2600" dirty="0">
                <a:solidFill>
                  <a:srgbClr val="FFFF00"/>
                </a:solidFill>
              </a:rPr>
              <a:t> Domestic violence and</a:t>
            </a:r>
          </a:p>
          <a:p>
            <a:pPr marL="0" indent="0">
              <a:buNone/>
            </a:pPr>
            <a:r>
              <a:rPr lang="en-GB" sz="2600" dirty="0"/>
              <a:t>  </a:t>
            </a:r>
            <a:r>
              <a:rPr lang="en-GB" sz="2600" dirty="0">
                <a:solidFill>
                  <a:srgbClr val="FFFF00"/>
                </a:solidFill>
              </a:rPr>
              <a:t> abuse</a:t>
            </a:r>
          </a:p>
          <a:p>
            <a:r>
              <a:rPr lang="en-GB" sz="2600" dirty="0">
                <a:solidFill>
                  <a:srgbClr val="FFFF00"/>
                </a:solidFill>
              </a:rPr>
              <a:t> Human trafficking</a:t>
            </a:r>
          </a:p>
          <a:p>
            <a:endParaRPr lang="en-GB" dirty="0">
              <a:solidFill>
                <a:srgbClr val="FFFF00"/>
              </a:solidFill>
            </a:endParaRPr>
          </a:p>
        </p:txBody>
      </p:sp>
      <p:sp>
        <p:nvSpPr>
          <p:cNvPr id="4" name="Content Placeholder 3"/>
          <p:cNvSpPr>
            <a:spLocks noGrp="1"/>
          </p:cNvSpPr>
          <p:nvPr>
            <p:ph sz="half" idx="2"/>
          </p:nvPr>
        </p:nvSpPr>
        <p:spPr/>
        <p:txBody>
          <a:bodyPr>
            <a:normAutofit lnSpcReduction="10000"/>
          </a:bodyPr>
          <a:lstStyle/>
          <a:p>
            <a:pPr marL="0" indent="0">
              <a:buNone/>
            </a:pPr>
            <a:r>
              <a:rPr lang="en-GB" sz="2600" dirty="0">
                <a:solidFill>
                  <a:srgbClr val="FFFF00"/>
                </a:solidFill>
              </a:rPr>
              <a:t>Indicators:</a:t>
            </a:r>
          </a:p>
          <a:p>
            <a:r>
              <a:rPr lang="en-GB" sz="2600" dirty="0">
                <a:solidFill>
                  <a:srgbClr val="FFFF00"/>
                </a:solidFill>
              </a:rPr>
              <a:t> Malnourished or</a:t>
            </a:r>
          </a:p>
          <a:p>
            <a:pPr marL="0" indent="0">
              <a:buNone/>
            </a:pPr>
            <a:r>
              <a:rPr lang="en-GB" sz="2600" dirty="0"/>
              <a:t>  </a:t>
            </a:r>
            <a:r>
              <a:rPr lang="en-GB" sz="2600" dirty="0">
                <a:solidFill>
                  <a:srgbClr val="FFFF00"/>
                </a:solidFill>
              </a:rPr>
              <a:t> unkempt appearance</a:t>
            </a:r>
          </a:p>
          <a:p>
            <a:r>
              <a:rPr lang="en-GB" sz="2600" dirty="0">
                <a:solidFill>
                  <a:srgbClr val="FFFF00"/>
                </a:solidFill>
              </a:rPr>
              <a:t> Person is unfamiliar with</a:t>
            </a:r>
          </a:p>
          <a:p>
            <a:pPr marL="0" indent="0">
              <a:buNone/>
            </a:pPr>
            <a:r>
              <a:rPr lang="en-GB" sz="2600" dirty="0"/>
              <a:t>  </a:t>
            </a:r>
            <a:r>
              <a:rPr lang="en-GB" sz="2600" dirty="0">
                <a:solidFill>
                  <a:srgbClr val="FFFF00"/>
                </a:solidFill>
              </a:rPr>
              <a:t> where they live or work</a:t>
            </a:r>
          </a:p>
          <a:p>
            <a:r>
              <a:rPr lang="en-GB" sz="2600" dirty="0">
                <a:solidFill>
                  <a:srgbClr val="FFFF00"/>
                </a:solidFill>
              </a:rPr>
              <a:t> Few or no personal </a:t>
            </a:r>
          </a:p>
          <a:p>
            <a:pPr marL="0" indent="0">
              <a:buNone/>
            </a:pPr>
            <a:r>
              <a:rPr lang="en-GB" sz="2600" dirty="0"/>
              <a:t>   </a:t>
            </a:r>
            <a:r>
              <a:rPr lang="en-GB" sz="2600" dirty="0">
                <a:solidFill>
                  <a:srgbClr val="FFFF00"/>
                </a:solidFill>
              </a:rPr>
              <a:t>possessions</a:t>
            </a:r>
          </a:p>
          <a:p>
            <a:r>
              <a:rPr lang="en-GB" sz="2600" dirty="0">
                <a:solidFill>
                  <a:srgbClr val="FFFF00"/>
                </a:solidFill>
              </a:rPr>
              <a:t> Restricted freedom of </a:t>
            </a:r>
          </a:p>
          <a:p>
            <a:pPr marL="0" indent="0">
              <a:buNone/>
            </a:pPr>
            <a:r>
              <a:rPr lang="en-GB" sz="2600" dirty="0"/>
              <a:t>   </a:t>
            </a:r>
            <a:r>
              <a:rPr lang="en-GB" sz="2600" dirty="0">
                <a:solidFill>
                  <a:srgbClr val="FFFF00"/>
                </a:solidFill>
              </a:rPr>
              <a:t>movement</a:t>
            </a:r>
          </a:p>
          <a:p>
            <a:endParaRPr lang="en-GB" dirty="0">
              <a:solidFill>
                <a:srgbClr val="FFFF00"/>
              </a:solidFill>
            </a:endParaRPr>
          </a:p>
        </p:txBody>
      </p:sp>
    </p:spTree>
    <p:extLst>
      <p:ext uri="{BB962C8B-B14F-4D97-AF65-F5344CB8AC3E}">
        <p14:creationId xmlns:p14="http://schemas.microsoft.com/office/powerpoint/2010/main" val="236526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latin typeface="Verdana" panose="020B0604030504040204" pitchFamily="34" charset="0"/>
                <a:ea typeface="Verdana" panose="020B0604030504040204" pitchFamily="34" charset="0"/>
              </a:rPr>
              <a:t>Institutional abuse</a:t>
            </a:r>
            <a:endParaRPr lang="en-GB" dirty="0">
              <a:solidFill>
                <a:srgbClr val="FFFF00"/>
              </a:solidFill>
              <a:latin typeface="Verdana" panose="020B0604030504040204" pitchFamily="34" charset="0"/>
              <a:ea typeface="Verdana" panose="020B0604030504040204" pitchFamily="34" charset="0"/>
            </a:endParaRPr>
          </a:p>
        </p:txBody>
      </p:sp>
      <p:sp>
        <p:nvSpPr>
          <p:cNvPr id="3" name="Content Placeholder 2"/>
          <p:cNvSpPr>
            <a:spLocks noGrp="1"/>
          </p:cNvSpPr>
          <p:nvPr>
            <p:ph sz="half" idx="1"/>
          </p:nvPr>
        </p:nvSpPr>
        <p:spPr/>
        <p:txBody>
          <a:bodyPr>
            <a:normAutofit fontScale="92500" lnSpcReduction="20000"/>
          </a:bodyPr>
          <a:lstStyle/>
          <a:p>
            <a:pPr marL="0" indent="0">
              <a:buNone/>
            </a:pPr>
            <a:r>
              <a:rPr lang="en-GB" dirty="0">
                <a:solidFill>
                  <a:srgbClr val="FFFF00"/>
                </a:solidFill>
                <a:latin typeface="Verdana" panose="020B0604030504040204" pitchFamily="34" charset="0"/>
                <a:ea typeface="Verdana" panose="020B0604030504040204" pitchFamily="34" charset="0"/>
              </a:rPr>
              <a:t>Examples:</a:t>
            </a:r>
          </a:p>
          <a:p>
            <a:r>
              <a:rPr lang="en-GB" dirty="0">
                <a:solidFill>
                  <a:srgbClr val="FFFF00"/>
                </a:solidFill>
                <a:latin typeface="Verdana" panose="020B0604030504040204" pitchFamily="34" charset="0"/>
                <a:ea typeface="Verdana" panose="020B0604030504040204" pitchFamily="34" charset="0"/>
              </a:rPr>
              <a:t> Poor practice and </a:t>
            </a:r>
          </a:p>
          <a:p>
            <a:pPr marL="0" indent="0">
              <a:buNone/>
            </a:pPr>
            <a:r>
              <a:rPr lang="en-GB" dirty="0"/>
              <a:t>   </a:t>
            </a:r>
            <a:r>
              <a:rPr lang="en-GB" dirty="0">
                <a:solidFill>
                  <a:srgbClr val="FFFF00"/>
                </a:solidFill>
                <a:latin typeface="Verdana" panose="020B0604030504040204" pitchFamily="34" charset="0"/>
                <a:ea typeface="Verdana" panose="020B0604030504040204" pitchFamily="34" charset="0"/>
              </a:rPr>
              <a:t>behaviours </a:t>
            </a:r>
          </a:p>
          <a:p>
            <a:r>
              <a:rPr lang="en-GB" dirty="0">
                <a:solidFill>
                  <a:srgbClr val="FFFF00"/>
                </a:solidFill>
                <a:latin typeface="Verdana" panose="020B0604030504040204" pitchFamily="34" charset="0"/>
                <a:ea typeface="Verdana" panose="020B0604030504040204" pitchFamily="34" charset="0"/>
              </a:rPr>
              <a:t> Inflexible regimes and rigid</a:t>
            </a:r>
          </a:p>
          <a:p>
            <a:pPr marL="0" indent="0">
              <a:buNone/>
            </a:pPr>
            <a:r>
              <a:rPr lang="en-GB" dirty="0"/>
              <a:t>  </a:t>
            </a:r>
            <a:r>
              <a:rPr lang="en-GB" dirty="0">
                <a:solidFill>
                  <a:srgbClr val="FFFF00"/>
                </a:solidFill>
                <a:latin typeface="Verdana" panose="020B0604030504040204" pitchFamily="34" charset="0"/>
                <a:ea typeface="Verdana" panose="020B0604030504040204" pitchFamily="34" charset="0"/>
              </a:rPr>
              <a:t> routines</a:t>
            </a:r>
          </a:p>
          <a:p>
            <a:r>
              <a:rPr lang="en-GB" dirty="0">
                <a:solidFill>
                  <a:srgbClr val="FFFF00"/>
                </a:solidFill>
                <a:latin typeface="Verdana" panose="020B0604030504040204" pitchFamily="34" charset="0"/>
                <a:ea typeface="Verdana" panose="020B0604030504040204" pitchFamily="34" charset="0"/>
              </a:rPr>
              <a:t> Lack of leadership and/or</a:t>
            </a:r>
          </a:p>
          <a:p>
            <a:pPr marL="0" indent="0">
              <a:buNone/>
            </a:pPr>
            <a:r>
              <a:rPr lang="en-GB" dirty="0"/>
              <a:t>  </a:t>
            </a:r>
            <a:r>
              <a:rPr lang="en-GB" dirty="0">
                <a:solidFill>
                  <a:srgbClr val="FFFF00"/>
                </a:solidFill>
                <a:latin typeface="Verdana" panose="020B0604030504040204" pitchFamily="34" charset="0"/>
                <a:ea typeface="Verdana" panose="020B0604030504040204" pitchFamily="34" charset="0"/>
              </a:rPr>
              <a:t> supervision</a:t>
            </a:r>
          </a:p>
          <a:p>
            <a:r>
              <a:rPr lang="en-GB" dirty="0">
                <a:solidFill>
                  <a:srgbClr val="FFFF00"/>
                </a:solidFill>
                <a:latin typeface="Verdana" panose="020B0604030504040204" pitchFamily="34" charset="0"/>
                <a:ea typeface="Verdana" panose="020B0604030504040204" pitchFamily="34" charset="0"/>
              </a:rPr>
              <a:t> Lack of training of staff and</a:t>
            </a:r>
          </a:p>
          <a:p>
            <a:pPr marL="0" indent="0">
              <a:buNone/>
            </a:pPr>
            <a:r>
              <a:rPr lang="en-GB" dirty="0"/>
              <a:t>  </a:t>
            </a:r>
            <a:r>
              <a:rPr lang="en-GB" dirty="0">
                <a:solidFill>
                  <a:srgbClr val="FFFF00"/>
                </a:solidFill>
                <a:latin typeface="Verdana" panose="020B0604030504040204" pitchFamily="34" charset="0"/>
                <a:ea typeface="Verdana" panose="020B0604030504040204" pitchFamily="34" charset="0"/>
              </a:rPr>
              <a:t> volunteers</a:t>
            </a:r>
          </a:p>
          <a:p>
            <a:r>
              <a:rPr lang="en-GB" dirty="0">
                <a:solidFill>
                  <a:srgbClr val="FFFF00"/>
                </a:solidFill>
                <a:latin typeface="Verdana" panose="020B0604030504040204" pitchFamily="34" charset="0"/>
                <a:ea typeface="Verdana" panose="020B0604030504040204" pitchFamily="34" charset="0"/>
              </a:rPr>
              <a:t> Excessive use of restraint</a:t>
            </a:r>
          </a:p>
          <a:p>
            <a:endParaRPr lang="en-GB" dirty="0">
              <a:solidFill>
                <a:srgbClr val="FFFF00"/>
              </a:solidFill>
            </a:endParaRPr>
          </a:p>
        </p:txBody>
      </p:sp>
      <p:sp>
        <p:nvSpPr>
          <p:cNvPr id="4" name="Content Placeholder 3"/>
          <p:cNvSpPr>
            <a:spLocks noGrp="1"/>
          </p:cNvSpPr>
          <p:nvPr>
            <p:ph sz="half" idx="2"/>
          </p:nvPr>
        </p:nvSpPr>
        <p:spPr/>
        <p:txBody>
          <a:bodyPr>
            <a:normAutofit fontScale="92500" lnSpcReduction="20000"/>
          </a:bodyPr>
          <a:lstStyle/>
          <a:p>
            <a:pPr marL="0" indent="0">
              <a:buNone/>
            </a:pPr>
            <a:r>
              <a:rPr lang="en-GB" dirty="0">
                <a:solidFill>
                  <a:srgbClr val="FFFF00"/>
                </a:solidFill>
                <a:latin typeface="Verdana" panose="020B0604030504040204" pitchFamily="34" charset="0"/>
                <a:ea typeface="Verdana" panose="020B0604030504040204" pitchFamily="34" charset="0"/>
              </a:rPr>
              <a:t>Indicators:</a:t>
            </a:r>
          </a:p>
          <a:p>
            <a:r>
              <a:rPr lang="en-GB" dirty="0">
                <a:solidFill>
                  <a:srgbClr val="FFFF00"/>
                </a:solidFill>
                <a:latin typeface="Verdana" panose="020B0604030504040204" pitchFamily="34" charset="0"/>
                <a:ea typeface="Verdana" panose="020B0604030504040204" pitchFamily="34" charset="0"/>
              </a:rPr>
              <a:t> Lack of personal </a:t>
            </a:r>
          </a:p>
          <a:p>
            <a:pPr marL="0" indent="0">
              <a:buNone/>
            </a:pPr>
            <a:r>
              <a:rPr lang="en-GB" dirty="0"/>
              <a:t>    </a:t>
            </a:r>
            <a:r>
              <a:rPr lang="en-GB" dirty="0">
                <a:solidFill>
                  <a:srgbClr val="FFFF00"/>
                </a:solidFill>
                <a:latin typeface="Verdana" panose="020B0604030504040204" pitchFamily="34" charset="0"/>
                <a:ea typeface="Verdana" panose="020B0604030504040204" pitchFamily="34" charset="0"/>
              </a:rPr>
              <a:t>clothing/possessions</a:t>
            </a:r>
          </a:p>
          <a:p>
            <a:r>
              <a:rPr lang="en-GB" dirty="0">
                <a:solidFill>
                  <a:srgbClr val="FFFF00"/>
                </a:solidFill>
                <a:latin typeface="Verdana" panose="020B0604030504040204" pitchFamily="34" charset="0"/>
                <a:ea typeface="Verdana" panose="020B0604030504040204" pitchFamily="34" charset="0"/>
              </a:rPr>
              <a:t> No care plan</a:t>
            </a:r>
          </a:p>
          <a:p>
            <a:r>
              <a:rPr lang="en-GB" dirty="0">
                <a:solidFill>
                  <a:srgbClr val="FFFF00"/>
                </a:solidFill>
                <a:latin typeface="Verdana" panose="020B0604030504040204" pitchFamily="34" charset="0"/>
                <a:ea typeface="Verdana" panose="020B0604030504040204" pitchFamily="34" charset="0"/>
              </a:rPr>
              <a:t> Lack of privacy and dignity</a:t>
            </a:r>
          </a:p>
          <a:p>
            <a:r>
              <a:rPr lang="en-GB" dirty="0">
                <a:solidFill>
                  <a:srgbClr val="FFFF00"/>
                </a:solidFill>
                <a:latin typeface="Verdana" panose="020B0604030504040204" pitchFamily="34" charset="0"/>
                <a:ea typeface="Verdana" panose="020B0604030504040204" pitchFamily="34" charset="0"/>
              </a:rPr>
              <a:t> Lack of choice and </a:t>
            </a:r>
          </a:p>
          <a:p>
            <a:pPr marL="0" indent="0">
              <a:buNone/>
            </a:pPr>
            <a:r>
              <a:rPr lang="en-GB" dirty="0"/>
              <a:t>    </a:t>
            </a:r>
            <a:r>
              <a:rPr lang="en-GB" dirty="0">
                <a:solidFill>
                  <a:srgbClr val="FFFF00"/>
                </a:solidFill>
                <a:latin typeface="Verdana" panose="020B0604030504040204" pitchFamily="34" charset="0"/>
                <a:ea typeface="Verdana" panose="020B0604030504040204" pitchFamily="34" charset="0"/>
              </a:rPr>
              <a:t>independence</a:t>
            </a:r>
          </a:p>
          <a:p>
            <a:r>
              <a:rPr lang="en-GB" dirty="0">
                <a:solidFill>
                  <a:srgbClr val="FFFF00"/>
                </a:solidFill>
                <a:latin typeface="Verdana" panose="020B0604030504040204" pitchFamily="34" charset="0"/>
                <a:ea typeface="Verdana" panose="020B0604030504040204" pitchFamily="34" charset="0"/>
              </a:rPr>
              <a:t> Regular admissions to</a:t>
            </a:r>
          </a:p>
          <a:p>
            <a:pPr marL="0" indent="0">
              <a:buNone/>
            </a:pPr>
            <a:r>
              <a:rPr lang="en-GB" dirty="0"/>
              <a:t>    </a:t>
            </a:r>
            <a:r>
              <a:rPr lang="en-GB" dirty="0">
                <a:solidFill>
                  <a:srgbClr val="FFFF00"/>
                </a:solidFill>
                <a:latin typeface="Verdana" panose="020B0604030504040204" pitchFamily="34" charset="0"/>
                <a:ea typeface="Verdana" panose="020B0604030504040204" pitchFamily="34" charset="0"/>
              </a:rPr>
              <a:t>hospital</a:t>
            </a:r>
          </a:p>
          <a:p>
            <a:r>
              <a:rPr lang="en-GB" dirty="0">
                <a:solidFill>
                  <a:srgbClr val="FFFF00"/>
                </a:solidFill>
                <a:latin typeface="Verdana" panose="020B0604030504040204" pitchFamily="34" charset="0"/>
                <a:ea typeface="Verdana" panose="020B0604030504040204" pitchFamily="34" charset="0"/>
              </a:rPr>
              <a:t> Poor record keeping</a:t>
            </a:r>
          </a:p>
          <a:p>
            <a:endParaRPr lang="en-GB" dirty="0"/>
          </a:p>
          <a:p>
            <a:endParaRPr lang="en-GB" dirty="0"/>
          </a:p>
        </p:txBody>
      </p:sp>
    </p:spTree>
    <p:extLst>
      <p:ext uri="{BB962C8B-B14F-4D97-AF65-F5344CB8AC3E}">
        <p14:creationId xmlns:p14="http://schemas.microsoft.com/office/powerpoint/2010/main" val="103187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130FE5-499A-4116-812B-4FC7BD7F3993}"/>
              </a:ext>
            </a:extLst>
          </p:cNvPr>
          <p:cNvSpPr>
            <a:spLocks noGrp="1"/>
          </p:cNvSpPr>
          <p:nvPr>
            <p:ph type="title"/>
          </p:nvPr>
        </p:nvSpPr>
        <p:spPr/>
        <p:txBody>
          <a:bodyPr/>
          <a:lstStyle/>
          <a:p>
            <a:r>
              <a:rPr lang="en-US" dirty="0"/>
              <a:t>Domestic Abuse</a:t>
            </a:r>
            <a:endParaRPr lang="en-GB" dirty="0"/>
          </a:p>
        </p:txBody>
      </p:sp>
      <p:sp>
        <p:nvSpPr>
          <p:cNvPr id="7" name="Text Placeholder 6">
            <a:extLst>
              <a:ext uri="{FF2B5EF4-FFF2-40B4-BE49-F238E27FC236}">
                <a16:creationId xmlns:a16="http://schemas.microsoft.com/office/drawing/2014/main" id="{BE9F8A08-DBE2-429B-8542-88E6188887C0}"/>
              </a:ext>
            </a:extLst>
          </p:cNvPr>
          <p:cNvSpPr>
            <a:spLocks noGrp="1"/>
          </p:cNvSpPr>
          <p:nvPr>
            <p:ph type="body" sz="quarter" idx="10"/>
          </p:nvPr>
        </p:nvSpPr>
        <p:spPr/>
        <p:txBody>
          <a:bodyPr/>
          <a:lstStyle/>
          <a:p>
            <a:pPr marL="0" indent="0">
              <a:buNone/>
            </a:pPr>
            <a:r>
              <a:rPr lang="en-GB" dirty="0">
                <a:solidFill>
                  <a:srgbClr val="002060"/>
                </a:solidFill>
              </a:rPr>
              <a:t>Examples</a:t>
            </a:r>
          </a:p>
        </p:txBody>
      </p:sp>
      <p:sp>
        <p:nvSpPr>
          <p:cNvPr id="3" name="Rectangle 2"/>
          <p:cNvSpPr/>
          <p:nvPr/>
        </p:nvSpPr>
        <p:spPr>
          <a:xfrm>
            <a:off x="619932" y="889844"/>
            <a:ext cx="10864312" cy="5262979"/>
          </a:xfrm>
          <a:prstGeom prst="rect">
            <a:avLst/>
          </a:prstGeom>
        </p:spPr>
        <p:txBody>
          <a:bodyPr wrap="square">
            <a:spAutoFit/>
          </a:bodyPr>
          <a:lstStyle/>
          <a:p>
            <a:endParaRPr lang="en-GB" dirty="0">
              <a:solidFill>
                <a:srgbClr val="FFFF00"/>
              </a:solidFill>
              <a:latin typeface="Verdana" panose="020B0604030504040204" pitchFamily="34" charset="0"/>
              <a:ea typeface="Verdana" panose="020B0604030504040204" pitchFamily="34" charset="0"/>
            </a:endParaRPr>
          </a:p>
          <a:p>
            <a:endParaRPr lang="en-GB" dirty="0">
              <a:solidFill>
                <a:srgbClr val="FFFF00"/>
              </a:solidFill>
              <a:latin typeface="Verdana" panose="020B0604030504040204" pitchFamily="34" charset="0"/>
              <a:ea typeface="Verdana" panose="020B0604030504040204" pitchFamily="34" charset="0"/>
            </a:endParaRPr>
          </a:p>
          <a:p>
            <a:r>
              <a:rPr lang="en-US" sz="2000" dirty="0" smtClean="0">
                <a:solidFill>
                  <a:srgbClr val="FFFF00"/>
                </a:solidFill>
                <a:latin typeface="Verdana" panose="020B0604030504040204" pitchFamily="34" charset="0"/>
                <a:ea typeface="Verdana" panose="020B0604030504040204" pitchFamily="34" charset="0"/>
              </a:rPr>
              <a:t>Garda </a:t>
            </a:r>
            <a:r>
              <a:rPr lang="en-US" sz="2000" dirty="0">
                <a:solidFill>
                  <a:srgbClr val="FFFF00"/>
                </a:solidFill>
                <a:latin typeface="Verdana" panose="020B0604030504040204" pitchFamily="34" charset="0"/>
                <a:ea typeface="Verdana" panose="020B0604030504040204" pitchFamily="34" charset="0"/>
              </a:rPr>
              <a:t>responded to 48,400</a:t>
            </a:r>
            <a:r>
              <a:rPr lang="en-US" sz="2000" b="1" dirty="0">
                <a:solidFill>
                  <a:srgbClr val="FFFF00"/>
                </a:solidFill>
                <a:latin typeface="Verdana" panose="020B0604030504040204" pitchFamily="34" charset="0"/>
                <a:ea typeface="Verdana" panose="020B0604030504040204" pitchFamily="34" charset="0"/>
              </a:rPr>
              <a:t> incidents</a:t>
            </a:r>
            <a:r>
              <a:rPr lang="en-US" sz="2000" dirty="0">
                <a:solidFill>
                  <a:srgbClr val="FFFF00"/>
                </a:solidFill>
                <a:latin typeface="Verdana" panose="020B0604030504040204" pitchFamily="34" charset="0"/>
                <a:ea typeface="Verdana" panose="020B0604030504040204" pitchFamily="34" charset="0"/>
              </a:rPr>
              <a:t> of domestic abuse in </a:t>
            </a:r>
            <a:r>
              <a:rPr lang="en-US" sz="2000" dirty="0" smtClean="0">
                <a:solidFill>
                  <a:srgbClr val="FFFF00"/>
                </a:solidFill>
                <a:latin typeface="Verdana" panose="020B0604030504040204" pitchFamily="34" charset="0"/>
                <a:ea typeface="Verdana" panose="020B0604030504040204" pitchFamily="34" charset="0"/>
              </a:rPr>
              <a:t>2021</a:t>
            </a:r>
          </a:p>
          <a:p>
            <a:endParaRPr lang="en-US" sz="2000" dirty="0">
              <a:solidFill>
                <a:srgbClr val="FFFF00"/>
              </a:solidFill>
              <a:latin typeface="Verdana" panose="020B0604030504040204" pitchFamily="34" charset="0"/>
              <a:ea typeface="Verdana" panose="020B0604030504040204" pitchFamily="34" charset="0"/>
            </a:endParaRPr>
          </a:p>
          <a:p>
            <a:r>
              <a:rPr lang="en-US" sz="2000" b="1" dirty="0">
                <a:solidFill>
                  <a:srgbClr val="FFFF00"/>
                </a:solidFill>
                <a:latin typeface="Verdana" panose="020B0604030504040204" pitchFamily="34" charset="0"/>
                <a:ea typeface="Verdana" panose="020B0604030504040204" pitchFamily="34" charset="0"/>
              </a:rPr>
              <a:t>7,600+ criminal charges for domestic abuse crimes</a:t>
            </a:r>
            <a:r>
              <a:rPr lang="en-US" sz="2000" dirty="0">
                <a:solidFill>
                  <a:srgbClr val="FFFF00"/>
                </a:solidFill>
                <a:latin typeface="Verdana" panose="020B0604030504040204" pitchFamily="34" charset="0"/>
                <a:ea typeface="Verdana" panose="020B0604030504040204" pitchFamily="34" charset="0"/>
              </a:rPr>
              <a:t> recorded in </a:t>
            </a:r>
            <a:r>
              <a:rPr lang="en-US" sz="2000" dirty="0" smtClean="0">
                <a:solidFill>
                  <a:srgbClr val="FFFF00"/>
                </a:solidFill>
                <a:latin typeface="Verdana" panose="020B0604030504040204" pitchFamily="34" charset="0"/>
                <a:ea typeface="Verdana" panose="020B0604030504040204" pitchFamily="34" charset="0"/>
              </a:rPr>
              <a:t>2020</a:t>
            </a:r>
            <a:endParaRPr lang="en-US" sz="2000" dirty="0">
              <a:solidFill>
                <a:srgbClr val="FFFF00"/>
              </a:solidFill>
              <a:latin typeface="Verdana" panose="020B0604030504040204" pitchFamily="34" charset="0"/>
              <a:ea typeface="Verdana" panose="020B0604030504040204" pitchFamily="34" charset="0"/>
            </a:endParaRPr>
          </a:p>
          <a:p>
            <a:endParaRPr lang="en-US" sz="2000" dirty="0">
              <a:solidFill>
                <a:srgbClr val="FFFF00"/>
              </a:solidFill>
              <a:latin typeface="Verdana" panose="020B0604030504040204" pitchFamily="34" charset="0"/>
              <a:ea typeface="Verdana" panose="020B0604030504040204" pitchFamily="34" charset="0"/>
            </a:endParaRPr>
          </a:p>
          <a:p>
            <a:r>
              <a:rPr lang="en-US" sz="2000" b="1" dirty="0">
                <a:solidFill>
                  <a:srgbClr val="FFFF00"/>
                </a:solidFill>
                <a:latin typeface="Verdana" panose="020B0604030504040204" pitchFamily="34" charset="0"/>
                <a:ea typeface="Verdana" panose="020B0604030504040204" pitchFamily="34" charset="0"/>
              </a:rPr>
              <a:t>10%</a:t>
            </a:r>
            <a:r>
              <a:rPr lang="en-US" sz="2000" dirty="0">
                <a:solidFill>
                  <a:srgbClr val="FFFF00"/>
                </a:solidFill>
                <a:latin typeface="Verdana" panose="020B0604030504040204" pitchFamily="34" charset="0"/>
                <a:ea typeface="Verdana" panose="020B0604030504040204" pitchFamily="34" charset="0"/>
              </a:rPr>
              <a:t> more applications for Safety Orders, </a:t>
            </a:r>
            <a:r>
              <a:rPr lang="en-US" sz="2000" b="1" dirty="0">
                <a:solidFill>
                  <a:srgbClr val="FFFF00"/>
                </a:solidFill>
                <a:latin typeface="Verdana" panose="020B0604030504040204" pitchFamily="34" charset="0"/>
                <a:ea typeface="Verdana" panose="020B0604030504040204" pitchFamily="34" charset="0"/>
              </a:rPr>
              <a:t>8%</a:t>
            </a:r>
            <a:r>
              <a:rPr lang="en-US" sz="2000" dirty="0">
                <a:solidFill>
                  <a:srgbClr val="FFFF00"/>
                </a:solidFill>
                <a:latin typeface="Verdana" panose="020B0604030504040204" pitchFamily="34" charset="0"/>
                <a:ea typeface="Verdana" panose="020B0604030504040204" pitchFamily="34" charset="0"/>
              </a:rPr>
              <a:t> more applications for Protection Orders in </a:t>
            </a:r>
            <a:r>
              <a:rPr lang="en-US" sz="2000" dirty="0" smtClean="0">
                <a:solidFill>
                  <a:srgbClr val="FFFF00"/>
                </a:solidFill>
                <a:latin typeface="Verdana" panose="020B0604030504040204" pitchFamily="34" charset="0"/>
                <a:ea typeface="Verdana" panose="020B0604030504040204" pitchFamily="34" charset="0"/>
              </a:rPr>
              <a:t>2020</a:t>
            </a:r>
          </a:p>
          <a:p>
            <a:endParaRPr lang="en-US" sz="2000" dirty="0">
              <a:solidFill>
                <a:srgbClr val="FFFF00"/>
              </a:solidFill>
              <a:latin typeface="Verdana" panose="020B0604030504040204" pitchFamily="34" charset="0"/>
              <a:ea typeface="Verdana" panose="020B0604030504040204" pitchFamily="34" charset="0"/>
            </a:endParaRPr>
          </a:p>
          <a:p>
            <a:r>
              <a:rPr lang="en-US" sz="2000" b="1" dirty="0">
                <a:solidFill>
                  <a:srgbClr val="FFFF00"/>
                </a:solidFill>
                <a:latin typeface="Verdana" panose="020B0604030504040204" pitchFamily="34" charset="0"/>
                <a:ea typeface="Verdana" panose="020B0604030504040204" pitchFamily="34" charset="0"/>
              </a:rPr>
              <a:t>20,717 calls </a:t>
            </a:r>
            <a:r>
              <a:rPr lang="en-US" sz="2000" dirty="0">
                <a:solidFill>
                  <a:srgbClr val="FFFF00"/>
                </a:solidFill>
                <a:latin typeface="Verdana" panose="020B0604030504040204" pitchFamily="34" charset="0"/>
                <a:ea typeface="Verdana" panose="020B0604030504040204" pitchFamily="34" charset="0"/>
              </a:rPr>
              <a:t>made to the 24 Hour National Helplines in </a:t>
            </a:r>
            <a:r>
              <a:rPr lang="en-US" sz="2000" dirty="0" smtClean="0">
                <a:solidFill>
                  <a:srgbClr val="FFFF00"/>
                </a:solidFill>
                <a:latin typeface="Verdana" panose="020B0604030504040204" pitchFamily="34" charset="0"/>
                <a:ea typeface="Verdana" panose="020B0604030504040204" pitchFamily="34" charset="0"/>
              </a:rPr>
              <a:t>2020 </a:t>
            </a:r>
          </a:p>
          <a:p>
            <a:endParaRPr lang="en-US" sz="2000" dirty="0">
              <a:solidFill>
                <a:srgbClr val="FFFF00"/>
              </a:solidFill>
              <a:latin typeface="Verdana" panose="020B0604030504040204" pitchFamily="34" charset="0"/>
              <a:ea typeface="Verdana" panose="020B0604030504040204" pitchFamily="34" charset="0"/>
            </a:endParaRPr>
          </a:p>
          <a:p>
            <a:r>
              <a:rPr lang="en-US" sz="2000" b="1" dirty="0">
                <a:solidFill>
                  <a:srgbClr val="FFFF00"/>
                </a:solidFill>
                <a:latin typeface="Verdana" panose="020B0604030504040204" pitchFamily="34" charset="0"/>
                <a:ea typeface="Verdana" panose="020B0604030504040204" pitchFamily="34" charset="0"/>
              </a:rPr>
              <a:t>1 in 4 women </a:t>
            </a:r>
            <a:r>
              <a:rPr lang="en-US" sz="2000" dirty="0">
                <a:solidFill>
                  <a:srgbClr val="FFFF00"/>
                </a:solidFill>
                <a:latin typeface="Verdana" panose="020B0604030504040204" pitchFamily="34" charset="0"/>
                <a:ea typeface="Verdana" panose="020B0604030504040204" pitchFamily="34" charset="0"/>
              </a:rPr>
              <a:t>in a relationship have experienced domestic </a:t>
            </a:r>
            <a:r>
              <a:rPr lang="en-US" sz="2000" dirty="0" smtClean="0">
                <a:solidFill>
                  <a:srgbClr val="FFFF00"/>
                </a:solidFill>
                <a:latin typeface="Verdana" panose="020B0604030504040204" pitchFamily="34" charset="0"/>
                <a:ea typeface="Verdana" panose="020B0604030504040204" pitchFamily="34" charset="0"/>
              </a:rPr>
              <a:t>abuse</a:t>
            </a:r>
            <a:endParaRPr lang="en-US" sz="2000" dirty="0">
              <a:solidFill>
                <a:srgbClr val="FFFF00"/>
              </a:solidFill>
              <a:latin typeface="Verdana" panose="020B0604030504040204" pitchFamily="34" charset="0"/>
              <a:ea typeface="Verdana" panose="020B0604030504040204" pitchFamily="34" charset="0"/>
            </a:endParaRPr>
          </a:p>
          <a:p>
            <a:endParaRPr lang="en-US" sz="2000" dirty="0" smtClean="0">
              <a:solidFill>
                <a:srgbClr val="FFFF00"/>
              </a:solidFill>
              <a:latin typeface="Verdana" panose="020B0604030504040204" pitchFamily="34" charset="0"/>
              <a:ea typeface="Verdana" panose="020B0604030504040204" pitchFamily="34" charset="0"/>
            </a:endParaRPr>
          </a:p>
          <a:p>
            <a:endParaRPr lang="en-US" sz="2000" dirty="0">
              <a:solidFill>
                <a:srgbClr val="FFFF00"/>
              </a:solidFill>
              <a:latin typeface="Verdana" panose="020B0604030504040204" pitchFamily="34" charset="0"/>
              <a:ea typeface="Verdana" panose="020B0604030504040204" pitchFamily="34" charset="0"/>
            </a:endParaRPr>
          </a:p>
          <a:p>
            <a:endParaRPr lang="en-US" sz="2000" dirty="0" smtClean="0">
              <a:solidFill>
                <a:srgbClr val="FFFF00"/>
              </a:solidFill>
              <a:latin typeface="Verdana" panose="020B0604030504040204" pitchFamily="34" charset="0"/>
              <a:ea typeface="Verdana" panose="020B0604030504040204" pitchFamily="34" charset="0"/>
            </a:endParaRPr>
          </a:p>
          <a:p>
            <a:r>
              <a:rPr lang="en-GB" sz="2000" dirty="0" smtClean="0">
                <a:solidFill>
                  <a:srgbClr val="FFFF00"/>
                </a:solidFill>
                <a:latin typeface="Verdana" panose="020B0604030504040204" pitchFamily="34" charset="0"/>
                <a:ea typeface="Verdana" panose="020B0604030504040204" pitchFamily="34" charset="0"/>
              </a:rPr>
              <a:t>				</a:t>
            </a:r>
            <a:r>
              <a:rPr lang="en-GB" sz="1600" dirty="0" smtClean="0">
                <a:solidFill>
                  <a:srgbClr val="FFFF00"/>
                </a:solidFill>
                <a:latin typeface="Verdana" panose="020B0604030504040204" pitchFamily="34" charset="0"/>
                <a:ea typeface="Verdana" panose="020B0604030504040204" pitchFamily="34" charset="0"/>
              </a:rPr>
              <a:t>(</a:t>
            </a:r>
            <a:r>
              <a:rPr lang="en-GB" sz="1600" dirty="0">
                <a:solidFill>
                  <a:srgbClr val="FFFF00"/>
                </a:solidFill>
                <a:latin typeface="Verdana" panose="020B0604030504040204" pitchFamily="34" charset="0"/>
                <a:ea typeface="Verdana" panose="020B0604030504040204" pitchFamily="34" charset="0"/>
              </a:rPr>
              <a:t>RTE 2022; The Irish Times 2022; An Garda Síochána 2022) </a:t>
            </a:r>
          </a:p>
          <a:p>
            <a:endParaRPr lang="en-GB" sz="2000" dirty="0">
              <a:solidFill>
                <a:srgbClr val="FFFF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67628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130FE5-499A-4116-812B-4FC7BD7F3993}"/>
              </a:ext>
            </a:extLst>
          </p:cNvPr>
          <p:cNvSpPr>
            <a:spLocks noGrp="1"/>
          </p:cNvSpPr>
          <p:nvPr>
            <p:ph type="title"/>
          </p:nvPr>
        </p:nvSpPr>
        <p:spPr/>
        <p:txBody>
          <a:bodyPr/>
          <a:lstStyle/>
          <a:p>
            <a:r>
              <a:rPr lang="en-US" dirty="0"/>
              <a:t>Domestic Abuse </a:t>
            </a:r>
            <a:endParaRPr lang="en-GB" dirty="0"/>
          </a:p>
        </p:txBody>
      </p:sp>
      <p:sp>
        <p:nvSpPr>
          <p:cNvPr id="7" name="Text Placeholder 6">
            <a:extLst>
              <a:ext uri="{FF2B5EF4-FFF2-40B4-BE49-F238E27FC236}">
                <a16:creationId xmlns:a16="http://schemas.microsoft.com/office/drawing/2014/main" id="{BE9F8A08-DBE2-429B-8542-88E6188887C0}"/>
              </a:ext>
            </a:extLst>
          </p:cNvPr>
          <p:cNvSpPr>
            <a:spLocks noGrp="1"/>
          </p:cNvSpPr>
          <p:nvPr>
            <p:ph type="body" sz="quarter" idx="10"/>
          </p:nvPr>
        </p:nvSpPr>
        <p:spPr>
          <a:xfrm>
            <a:off x="838200" y="1199109"/>
            <a:ext cx="10515600" cy="4845229"/>
          </a:xfrm>
        </p:spPr>
        <p:txBody>
          <a:bodyPr>
            <a:normAutofit/>
          </a:bodyPr>
          <a:lstStyle/>
          <a:p>
            <a:pPr marL="0" indent="0">
              <a:buNone/>
            </a:pPr>
            <a:r>
              <a:rPr lang="en-GB" dirty="0">
                <a:solidFill>
                  <a:srgbClr val="002060"/>
                </a:solidFill>
              </a:rPr>
              <a:t>Examples</a:t>
            </a:r>
          </a:p>
          <a:p>
            <a:pPr marL="0" lvl="0" indent="0" algn="ctr" defTabSz="457200">
              <a:lnSpc>
                <a:spcPct val="100000"/>
              </a:lnSpc>
              <a:spcBef>
                <a:spcPct val="0"/>
              </a:spcBef>
              <a:buNone/>
              <a:defRPr/>
            </a:pPr>
            <a:r>
              <a:rPr lang="en-GB" sz="3400" dirty="0"/>
              <a:t> </a:t>
            </a:r>
            <a:r>
              <a:rPr lang="en-US" altLang="en-US" dirty="0">
                <a:cs typeface="Arial" panose="020B0604020202020204" pitchFamily="34" charset="0"/>
              </a:rPr>
              <a:t>The Women</a:t>
            </a:r>
            <a:r>
              <a:rPr lang="ja-JP" altLang="en-US" dirty="0">
                <a:ea typeface="MS PGothic" panose="020B0600070205080204" pitchFamily="34" charset="-128"/>
                <a:cs typeface="Arial" panose="020B0604020202020204" pitchFamily="34" charset="0"/>
              </a:rPr>
              <a:t>’</a:t>
            </a:r>
            <a:r>
              <a:rPr lang="en-US" altLang="ja-JP" dirty="0">
                <a:cs typeface="Arial" panose="020B0604020202020204" pitchFamily="34" charset="0"/>
              </a:rPr>
              <a:t>s Aid Ireland Annual Report 2021 tells us:</a:t>
            </a:r>
          </a:p>
          <a:p>
            <a:pPr marL="0" lvl="0" indent="0" defTabSz="457200">
              <a:lnSpc>
                <a:spcPct val="100000"/>
              </a:lnSpc>
              <a:spcBef>
                <a:spcPct val="0"/>
              </a:spcBef>
              <a:buNone/>
              <a:defRPr/>
            </a:pPr>
            <a:endParaRPr lang="en-US" altLang="en-US" dirty="0" smtClean="0">
              <a:cs typeface="Arial" panose="020B0604020202020204" pitchFamily="34" charset="0"/>
            </a:endParaRPr>
          </a:p>
          <a:p>
            <a:pPr marL="0" lvl="0" indent="0" defTabSz="457200">
              <a:lnSpc>
                <a:spcPct val="100000"/>
              </a:lnSpc>
              <a:spcBef>
                <a:spcPct val="0"/>
              </a:spcBef>
              <a:spcAft>
                <a:spcPts val="600"/>
              </a:spcAft>
              <a:buClr>
                <a:srgbClr val="E1336B"/>
              </a:buClr>
              <a:buSzPct val="125000"/>
              <a:buNone/>
              <a:defRPr/>
            </a:pPr>
            <a:r>
              <a:rPr lang="en-US" altLang="en-US" sz="2400" b="1" dirty="0" smtClean="0"/>
              <a:t>5</a:t>
            </a:r>
            <a:r>
              <a:rPr lang="en-US" altLang="en-US" sz="2400" b="1" dirty="0" smtClean="0">
                <a:cs typeface="Arial" panose="020B0604020202020204" pitchFamily="34" charset="0"/>
              </a:rPr>
              <a:t>,780 </a:t>
            </a:r>
            <a:r>
              <a:rPr lang="en-US" altLang="en-US" sz="2400" b="1" dirty="0">
                <a:cs typeface="Arial" panose="020B0604020202020204" pitchFamily="34" charset="0"/>
              </a:rPr>
              <a:t>women </a:t>
            </a:r>
            <a:r>
              <a:rPr lang="en-US" altLang="en-US" sz="2400" dirty="0">
                <a:cs typeface="Arial" panose="020B0604020202020204" pitchFamily="34" charset="0"/>
              </a:rPr>
              <a:t>accessed face to face </a:t>
            </a:r>
            <a:r>
              <a:rPr lang="en-US" altLang="en-US" sz="2400" dirty="0" smtClean="0">
                <a:cs typeface="Arial" panose="020B0604020202020204" pitchFamily="34" charset="0"/>
              </a:rPr>
              <a:t>services</a:t>
            </a:r>
          </a:p>
          <a:p>
            <a:pPr marL="0" lvl="0" indent="0" defTabSz="457200">
              <a:lnSpc>
                <a:spcPct val="100000"/>
              </a:lnSpc>
              <a:spcBef>
                <a:spcPct val="0"/>
              </a:spcBef>
              <a:spcAft>
                <a:spcPts val="600"/>
              </a:spcAft>
              <a:buClr>
                <a:srgbClr val="E1336B"/>
              </a:buClr>
              <a:buSzPct val="125000"/>
              <a:buNone/>
              <a:defRPr/>
            </a:pPr>
            <a:endParaRPr lang="en-US" altLang="en-US" sz="2400" dirty="0">
              <a:cs typeface="Arial" panose="020B0604020202020204" pitchFamily="34" charset="0"/>
            </a:endParaRPr>
          </a:p>
          <a:p>
            <a:pPr marL="0" lvl="0" indent="0" defTabSz="457200">
              <a:lnSpc>
                <a:spcPct val="100000"/>
              </a:lnSpc>
              <a:spcBef>
                <a:spcPct val="0"/>
              </a:spcBef>
              <a:spcAft>
                <a:spcPts val="600"/>
              </a:spcAft>
              <a:buClr>
                <a:srgbClr val="E1336B"/>
              </a:buClr>
              <a:buSzPct val="125000"/>
              <a:buNone/>
              <a:defRPr/>
            </a:pPr>
            <a:r>
              <a:rPr lang="en-US" altLang="en-US" sz="2400" b="1" dirty="0">
                <a:cs typeface="Arial" panose="020B0604020202020204" pitchFamily="34" charset="0"/>
              </a:rPr>
              <a:t>26,906 </a:t>
            </a:r>
            <a:r>
              <a:rPr lang="en-US" altLang="en-US" sz="2400" dirty="0"/>
              <a:t>contacts made to direct </a:t>
            </a:r>
            <a:r>
              <a:rPr lang="en-US" altLang="en-US" sz="2400" dirty="0" smtClean="0"/>
              <a:t>services</a:t>
            </a:r>
          </a:p>
          <a:p>
            <a:pPr marL="0" lvl="0" indent="0" defTabSz="457200">
              <a:lnSpc>
                <a:spcPct val="100000"/>
              </a:lnSpc>
              <a:spcBef>
                <a:spcPct val="0"/>
              </a:spcBef>
              <a:spcAft>
                <a:spcPts val="600"/>
              </a:spcAft>
              <a:buClr>
                <a:srgbClr val="E1336B"/>
              </a:buClr>
              <a:buSzPct val="125000"/>
              <a:buNone/>
              <a:defRPr/>
            </a:pPr>
            <a:endParaRPr lang="en-US" altLang="en-US" sz="2400" dirty="0">
              <a:cs typeface="Arial" panose="020B0604020202020204" pitchFamily="34" charset="0"/>
            </a:endParaRPr>
          </a:p>
          <a:p>
            <a:pPr marL="0" lvl="0" indent="0" defTabSz="457200">
              <a:lnSpc>
                <a:spcPct val="100000"/>
              </a:lnSpc>
              <a:spcBef>
                <a:spcPct val="0"/>
              </a:spcBef>
              <a:spcAft>
                <a:spcPts val="600"/>
              </a:spcAft>
              <a:buClr>
                <a:srgbClr val="E1336B"/>
              </a:buClr>
              <a:buSzPct val="125000"/>
              <a:buNone/>
              <a:defRPr/>
            </a:pPr>
            <a:r>
              <a:rPr lang="en-US" altLang="en-US" sz="2400" b="1" dirty="0"/>
              <a:t>21,126,</a:t>
            </a:r>
            <a:r>
              <a:rPr lang="en-US" altLang="en-US" sz="2400" dirty="0">
                <a:cs typeface="Arial" panose="020B0604020202020204" pitchFamily="34" charset="0"/>
              </a:rPr>
              <a:t> calls to the </a:t>
            </a:r>
            <a:r>
              <a:rPr lang="en-US" altLang="en-US" sz="2400" dirty="0" err="1">
                <a:cs typeface="Arial" panose="020B0604020202020204" pitchFamily="34" charset="0"/>
              </a:rPr>
              <a:t>freephone</a:t>
            </a:r>
            <a:r>
              <a:rPr lang="en-US" altLang="en-US" sz="2400" dirty="0">
                <a:cs typeface="Arial" panose="020B0604020202020204" pitchFamily="34" charset="0"/>
              </a:rPr>
              <a:t> </a:t>
            </a:r>
            <a:r>
              <a:rPr lang="en-US" altLang="en-US" sz="2400" dirty="0" smtClean="0">
                <a:cs typeface="Arial" panose="020B0604020202020204" pitchFamily="34" charset="0"/>
              </a:rPr>
              <a:t>helpline</a:t>
            </a:r>
          </a:p>
          <a:p>
            <a:pPr marL="0" lvl="0" indent="0" defTabSz="457200">
              <a:lnSpc>
                <a:spcPct val="100000"/>
              </a:lnSpc>
              <a:spcBef>
                <a:spcPct val="0"/>
              </a:spcBef>
              <a:spcAft>
                <a:spcPts val="600"/>
              </a:spcAft>
              <a:buClr>
                <a:srgbClr val="E1336B"/>
              </a:buClr>
              <a:buSzPct val="125000"/>
              <a:buNone/>
              <a:defRPr/>
            </a:pPr>
            <a:endParaRPr lang="en-US" altLang="en-US" sz="2400" dirty="0">
              <a:cs typeface="Arial" panose="020B0604020202020204" pitchFamily="34" charset="0"/>
            </a:endParaRPr>
          </a:p>
          <a:p>
            <a:pPr marL="0" lvl="0" indent="0" defTabSz="457200">
              <a:lnSpc>
                <a:spcPct val="100000"/>
              </a:lnSpc>
              <a:spcBef>
                <a:spcPct val="0"/>
              </a:spcBef>
              <a:spcAft>
                <a:spcPts val="600"/>
              </a:spcAft>
              <a:buClr>
                <a:srgbClr val="E1336B"/>
              </a:buClr>
              <a:buSzPct val="125000"/>
              <a:buNone/>
              <a:defRPr/>
            </a:pPr>
            <a:r>
              <a:rPr lang="en-US" altLang="en-US" sz="2400" b="1" dirty="0"/>
              <a:t>39,566</a:t>
            </a:r>
            <a:r>
              <a:rPr lang="en-US" altLang="en-US" sz="2400" dirty="0">
                <a:cs typeface="Arial" panose="020B0604020202020204" pitchFamily="34" charset="0"/>
              </a:rPr>
              <a:t> disclosures of abuse </a:t>
            </a:r>
            <a:r>
              <a:rPr lang="en-US" altLang="en-US" sz="2400" dirty="0" smtClean="0">
                <a:cs typeface="Arial" panose="020B0604020202020204" pitchFamily="34" charset="0"/>
              </a:rPr>
              <a:t>by </a:t>
            </a:r>
            <a:r>
              <a:rPr lang="en-US" altLang="en-US" sz="2400" dirty="0">
                <a:cs typeface="Arial" panose="020B0604020202020204" pitchFamily="34" charset="0"/>
              </a:rPr>
              <a:t>women and </a:t>
            </a:r>
            <a:r>
              <a:rPr lang="en-US" altLang="en-US" sz="2400" dirty="0" smtClean="0">
                <a:cs typeface="Arial" panose="020B0604020202020204" pitchFamily="34" charset="0"/>
              </a:rPr>
              <a:t>children</a:t>
            </a:r>
            <a:endParaRPr lang="en-US" altLang="en-US" sz="2400" dirty="0">
              <a:cs typeface="Arial" panose="020B0604020202020204" pitchFamily="34" charset="0"/>
            </a:endParaRPr>
          </a:p>
          <a:p>
            <a:pPr marL="0" indent="0">
              <a:buNone/>
            </a:pPr>
            <a:endParaRPr lang="en-GB" sz="3100" dirty="0"/>
          </a:p>
        </p:txBody>
      </p:sp>
    </p:spTree>
    <p:extLst>
      <p:ext uri="{BB962C8B-B14F-4D97-AF65-F5344CB8AC3E}">
        <p14:creationId xmlns:p14="http://schemas.microsoft.com/office/powerpoint/2010/main" val="30651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0"/>
          </p:nvPr>
        </p:nvSpPr>
        <p:spPr/>
        <p:txBody>
          <a:bodyPr>
            <a:normAutofit fontScale="85000" lnSpcReduction="20000"/>
          </a:bodyPr>
          <a:lstStyle/>
          <a:p>
            <a:pPr marL="0" indent="0">
              <a:buNone/>
            </a:pPr>
            <a:r>
              <a:rPr lang="en-US" dirty="0"/>
              <a:t>Since 1996, 258 women have died violently in the Republic of Ireland. Of the women that were killed</a:t>
            </a:r>
            <a:r>
              <a:rPr lang="en-US" dirty="0" smtClean="0"/>
              <a:t>:</a:t>
            </a:r>
          </a:p>
          <a:p>
            <a:pPr marL="0" indent="0">
              <a:buNone/>
            </a:pPr>
            <a:endParaRPr lang="en-US" dirty="0"/>
          </a:p>
          <a:p>
            <a:pPr lvl="1">
              <a:buFont typeface="Arial" panose="020B0604020202020204" pitchFamily="34" charset="0"/>
              <a:buChar char="•"/>
            </a:pPr>
            <a:r>
              <a:rPr lang="en-US" sz="2800" dirty="0"/>
              <a:t>63% were killed in their own </a:t>
            </a:r>
            <a:r>
              <a:rPr lang="en-US" sz="2800" dirty="0" smtClean="0"/>
              <a:t>homes</a:t>
            </a:r>
          </a:p>
          <a:p>
            <a:pPr lvl="1">
              <a:buFont typeface="Arial" panose="020B0604020202020204" pitchFamily="34" charset="0"/>
              <a:buChar char="•"/>
            </a:pPr>
            <a:endParaRPr lang="en-US" sz="2800" dirty="0"/>
          </a:p>
          <a:p>
            <a:pPr lvl="1">
              <a:buFont typeface="Arial" panose="020B0604020202020204" pitchFamily="34" charset="0"/>
              <a:buChar char="•"/>
            </a:pPr>
            <a:r>
              <a:rPr lang="en-US" sz="2800" dirty="0"/>
              <a:t>55% were killed by a partner or ex (of the resolved cases</a:t>
            </a:r>
            <a:r>
              <a:rPr lang="en-US" sz="2800" dirty="0" smtClean="0"/>
              <a:t>)</a:t>
            </a:r>
          </a:p>
          <a:p>
            <a:pPr marL="457200" lvl="1" indent="0">
              <a:buNone/>
            </a:pPr>
            <a:endParaRPr lang="en-US" sz="2800" dirty="0"/>
          </a:p>
          <a:p>
            <a:pPr lvl="1">
              <a:buFont typeface="Arial" panose="020B0604020202020204" pitchFamily="34" charset="0"/>
              <a:buChar char="•"/>
            </a:pPr>
            <a:r>
              <a:rPr lang="en-US" sz="2800" dirty="0"/>
              <a:t>almost nine in ten women knew their killer</a:t>
            </a:r>
            <a:r>
              <a:rPr lang="en-US" sz="2800" dirty="0" smtClean="0"/>
              <a:t>.</a:t>
            </a:r>
          </a:p>
          <a:p>
            <a:pPr marL="457200" lvl="1" indent="0">
              <a:buNone/>
            </a:pPr>
            <a:endParaRPr lang="en-US" sz="2800" dirty="0"/>
          </a:p>
          <a:p>
            <a:pPr marL="457200" lvl="1" indent="0">
              <a:buNone/>
            </a:pPr>
            <a:endParaRPr lang="en-US" dirty="0" smtClean="0"/>
          </a:p>
          <a:p>
            <a:pPr marL="457200" lvl="1" indent="0">
              <a:buNone/>
            </a:pPr>
            <a:endParaRPr lang="en-US" dirty="0"/>
          </a:p>
          <a:p>
            <a:pPr marL="457200" lvl="1" indent="0">
              <a:buNone/>
            </a:pPr>
            <a:r>
              <a:rPr lang="en-US" dirty="0" smtClean="0"/>
              <a:t>					Women’s Aid </a:t>
            </a:r>
            <a:r>
              <a:rPr lang="en-US" dirty="0" err="1" smtClean="0"/>
              <a:t>Femicide</a:t>
            </a:r>
            <a:r>
              <a:rPr lang="en-US" dirty="0" smtClean="0"/>
              <a:t> Watch, 2023</a:t>
            </a:r>
            <a:endParaRPr lang="en-US" dirty="0"/>
          </a:p>
          <a:p>
            <a:endParaRPr lang="en-GB" dirty="0"/>
          </a:p>
        </p:txBody>
      </p:sp>
    </p:spTree>
    <p:extLst>
      <p:ext uri="{BB962C8B-B14F-4D97-AF65-F5344CB8AC3E}">
        <p14:creationId xmlns:p14="http://schemas.microsoft.com/office/powerpoint/2010/main" val="294848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130FE5-499A-4116-812B-4FC7BD7F3993}"/>
              </a:ext>
            </a:extLst>
          </p:cNvPr>
          <p:cNvSpPr>
            <a:spLocks noGrp="1"/>
          </p:cNvSpPr>
          <p:nvPr>
            <p:ph type="title"/>
          </p:nvPr>
        </p:nvSpPr>
        <p:spPr/>
        <p:txBody>
          <a:bodyPr>
            <a:normAutofit/>
          </a:bodyPr>
          <a:lstStyle/>
          <a:p>
            <a:r>
              <a:rPr lang="en-US" dirty="0"/>
              <a:t>Males as victims of domestic abuse</a:t>
            </a:r>
            <a:endParaRPr lang="en-GB" sz="3100" dirty="0"/>
          </a:p>
        </p:txBody>
      </p:sp>
      <p:sp>
        <p:nvSpPr>
          <p:cNvPr id="7" name="Text Placeholder 6">
            <a:extLst>
              <a:ext uri="{FF2B5EF4-FFF2-40B4-BE49-F238E27FC236}">
                <a16:creationId xmlns:a16="http://schemas.microsoft.com/office/drawing/2014/main" id="{BE9F8A08-DBE2-429B-8542-88E6188887C0}"/>
              </a:ext>
            </a:extLst>
          </p:cNvPr>
          <p:cNvSpPr>
            <a:spLocks noGrp="1"/>
          </p:cNvSpPr>
          <p:nvPr>
            <p:ph type="body" sz="quarter" idx="10"/>
          </p:nvPr>
        </p:nvSpPr>
        <p:spPr/>
        <p:txBody>
          <a:bodyPr/>
          <a:lstStyle/>
          <a:p>
            <a:pPr marL="0" indent="0">
              <a:buNone/>
            </a:pPr>
            <a:r>
              <a:rPr lang="en-GB" dirty="0" err="1" smtClean="0">
                <a:solidFill>
                  <a:srgbClr val="002060"/>
                </a:solidFill>
              </a:rPr>
              <a:t>xamples</a:t>
            </a:r>
            <a:r>
              <a:rPr lang="en-GB" dirty="0" smtClean="0"/>
              <a:t> </a:t>
            </a:r>
            <a:endParaRPr lang="en-GB" dirty="0"/>
          </a:p>
        </p:txBody>
      </p:sp>
      <p:sp>
        <p:nvSpPr>
          <p:cNvPr id="2" name="Rectangle 1"/>
          <p:cNvSpPr/>
          <p:nvPr/>
        </p:nvSpPr>
        <p:spPr>
          <a:xfrm>
            <a:off x="1038386" y="1582341"/>
            <a:ext cx="10066150" cy="5863144"/>
          </a:xfrm>
          <a:prstGeom prst="rect">
            <a:avLst/>
          </a:prstGeom>
        </p:spPr>
        <p:txBody>
          <a:bodyPr wrap="square">
            <a:spAutoFit/>
          </a:bodyPr>
          <a:lstStyle/>
          <a:p>
            <a:r>
              <a:rPr lang="en-US" sz="2800" dirty="0">
                <a:solidFill>
                  <a:srgbClr val="FFFF00"/>
                </a:solidFill>
                <a:latin typeface="Verdana" panose="020B0604030504040204" pitchFamily="34" charset="0"/>
                <a:ea typeface="Verdana" panose="020B0604030504040204" pitchFamily="34" charset="0"/>
              </a:rPr>
              <a:t>In 2022, it was reported that:</a:t>
            </a:r>
          </a:p>
          <a:p>
            <a:endParaRPr lang="en-GB" sz="2800" dirty="0">
              <a:solidFill>
                <a:srgbClr val="FFFF00"/>
              </a:solidFill>
              <a:latin typeface="Verdana" panose="020B0604030504040204" pitchFamily="34" charset="0"/>
              <a:ea typeface="Verdana" panose="020B0604030504040204" pitchFamily="34" charset="0"/>
            </a:endParaRPr>
          </a:p>
          <a:p>
            <a:pPr lvl="0" defTabSz="457200">
              <a:spcBef>
                <a:spcPts val="600"/>
              </a:spcBef>
              <a:buClr>
                <a:srgbClr val="E1336B"/>
              </a:buClr>
              <a:buSzPct val="100000"/>
              <a:defRPr/>
            </a:pPr>
            <a:r>
              <a:rPr lang="en-US" sz="2800" dirty="0" smtClean="0">
                <a:solidFill>
                  <a:srgbClr val="FFFF00"/>
                </a:solidFill>
                <a:latin typeface="Verdana" panose="020B0604030504040204" pitchFamily="34" charset="0"/>
                <a:ea typeface="Verdana" panose="020B0604030504040204" pitchFamily="34" charset="0"/>
              </a:rPr>
              <a:t>   31</a:t>
            </a:r>
            <a:r>
              <a:rPr lang="en-US" sz="2800" dirty="0">
                <a:solidFill>
                  <a:srgbClr val="FFFF00"/>
                </a:solidFill>
                <a:latin typeface="Verdana" panose="020B0604030504040204" pitchFamily="34" charset="0"/>
                <a:ea typeface="Verdana" panose="020B0604030504040204" pitchFamily="34" charset="0"/>
              </a:rPr>
              <a:t>% of domestic abuse crime victims are male </a:t>
            </a:r>
          </a:p>
          <a:p>
            <a:pPr marL="359410" lvl="0" indent="-359410" defTabSz="457200">
              <a:spcBef>
                <a:spcPts val="600"/>
              </a:spcBef>
              <a:buClr>
                <a:srgbClr val="E1336B"/>
              </a:buClr>
              <a:buSzPct val="100000"/>
              <a:buFont typeface="Wingdings" panose="05000000000000000000" pitchFamily="2" charset="2"/>
              <a:buChar char="Ø"/>
              <a:defRPr/>
            </a:pPr>
            <a:endParaRPr lang="en-US" sz="2800" dirty="0">
              <a:solidFill>
                <a:srgbClr val="FFFF00"/>
              </a:solidFill>
              <a:latin typeface="Verdana" panose="020B0604030504040204" pitchFamily="34" charset="0"/>
              <a:ea typeface="Verdana" panose="020B0604030504040204" pitchFamily="34" charset="0"/>
            </a:endParaRPr>
          </a:p>
          <a:p>
            <a:r>
              <a:rPr lang="en-GB" sz="2800" dirty="0" smtClean="0">
                <a:solidFill>
                  <a:srgbClr val="FFFF00"/>
                </a:solidFill>
                <a:latin typeface="Verdana" panose="020B0604030504040204" pitchFamily="34" charset="0"/>
                <a:ea typeface="Verdana" panose="020B0604030504040204" pitchFamily="34" charset="0"/>
              </a:rPr>
              <a:t>   11% of male victims considered taking their own life</a:t>
            </a:r>
          </a:p>
          <a:p>
            <a:r>
              <a:rPr lang="en-GB" sz="2800" dirty="0" smtClean="0">
                <a:solidFill>
                  <a:srgbClr val="FFFF00"/>
                </a:solidFill>
                <a:latin typeface="Verdana" panose="020B0604030504040204" pitchFamily="34" charset="0"/>
                <a:ea typeface="Verdana" panose="020B0604030504040204" pitchFamily="34" charset="0"/>
              </a:rPr>
              <a:t>   due to partner abuse</a:t>
            </a:r>
          </a:p>
          <a:p>
            <a:pPr marL="359410" lvl="0" indent="-359410" defTabSz="457200">
              <a:spcBef>
                <a:spcPts val="600"/>
              </a:spcBef>
              <a:buClr>
                <a:srgbClr val="E1336B"/>
              </a:buClr>
              <a:buSzPct val="100000"/>
              <a:buFont typeface="Wingdings" panose="05000000000000000000" pitchFamily="2" charset="2"/>
              <a:buChar char="Ø"/>
              <a:defRPr/>
            </a:pPr>
            <a:endParaRPr lang="en-US" sz="2800" dirty="0">
              <a:solidFill>
                <a:srgbClr val="FFFF00"/>
              </a:solidFill>
              <a:latin typeface="Verdana" panose="020B0604030504040204" pitchFamily="34" charset="0"/>
              <a:ea typeface="Verdana" panose="020B0604030504040204" pitchFamily="34" charset="0"/>
            </a:endParaRPr>
          </a:p>
          <a:p>
            <a:r>
              <a:rPr lang="en-US" sz="2800" dirty="0" smtClean="0">
                <a:solidFill>
                  <a:srgbClr val="FFFF00"/>
                </a:solidFill>
                <a:latin typeface="Verdana" panose="020B0604030504040204" pitchFamily="34" charset="0"/>
                <a:ea typeface="Verdana" panose="020B0604030504040204" pitchFamily="34" charset="0"/>
              </a:rPr>
              <a:t>   49</a:t>
            </a:r>
            <a:r>
              <a:rPr lang="en-US" sz="2800" dirty="0">
                <a:solidFill>
                  <a:srgbClr val="FFFF00"/>
                </a:solidFill>
                <a:latin typeface="Verdana" panose="020B0604030504040204" pitchFamily="34" charset="0"/>
                <a:ea typeface="Verdana" panose="020B0604030504040204" pitchFamily="34" charset="0"/>
              </a:rPr>
              <a:t>% of male victims do not tell anyone they have</a:t>
            </a:r>
          </a:p>
          <a:p>
            <a:r>
              <a:rPr lang="en-US" sz="2800" dirty="0" smtClean="0">
                <a:solidFill>
                  <a:srgbClr val="FFFF00"/>
                </a:solidFill>
                <a:latin typeface="Verdana" panose="020B0604030504040204" pitchFamily="34" charset="0"/>
                <a:ea typeface="Verdana" panose="020B0604030504040204" pitchFamily="34" charset="0"/>
              </a:rPr>
              <a:t>   experienced </a:t>
            </a:r>
            <a:r>
              <a:rPr lang="en-US" sz="2800" dirty="0">
                <a:solidFill>
                  <a:srgbClr val="FFFF00"/>
                </a:solidFill>
                <a:latin typeface="Verdana" panose="020B0604030504040204" pitchFamily="34" charset="0"/>
                <a:ea typeface="Verdana" panose="020B0604030504040204" pitchFamily="34" charset="0"/>
              </a:rPr>
              <a:t>domestic abuse (compared to 19% of </a:t>
            </a:r>
          </a:p>
          <a:p>
            <a:r>
              <a:rPr lang="en-US" sz="2800" dirty="0" smtClean="0">
                <a:solidFill>
                  <a:srgbClr val="FFFF00"/>
                </a:solidFill>
                <a:latin typeface="Verdana" panose="020B0604030504040204" pitchFamily="34" charset="0"/>
                <a:ea typeface="Verdana" panose="020B0604030504040204" pitchFamily="34" charset="0"/>
              </a:rPr>
              <a:t>   women</a:t>
            </a:r>
            <a:r>
              <a:rPr lang="en-US" sz="2800" dirty="0">
                <a:solidFill>
                  <a:srgbClr val="FFFF00"/>
                </a:solidFill>
                <a:latin typeface="Verdana" panose="020B0604030504040204" pitchFamily="34" charset="0"/>
                <a:ea typeface="Verdana" panose="020B0604030504040204" pitchFamily="34" charset="0"/>
              </a:rPr>
              <a:t>)</a:t>
            </a:r>
          </a:p>
          <a:p>
            <a:endParaRPr lang="en-GB" sz="2800" dirty="0">
              <a:solidFill>
                <a:srgbClr val="FFFF00"/>
              </a:solidFill>
              <a:latin typeface="Verdana" panose="020B0604030504040204" pitchFamily="34" charset="0"/>
              <a:ea typeface="Verdana" panose="020B0604030504040204" pitchFamily="34" charset="0"/>
            </a:endParaRPr>
          </a:p>
          <a:p>
            <a:r>
              <a:rPr lang="en-GB" sz="2600" dirty="0">
                <a:solidFill>
                  <a:srgbClr val="FFFF00"/>
                </a:solidFill>
                <a:latin typeface="Verdana" panose="020B0604030504040204" pitchFamily="34" charset="0"/>
                <a:ea typeface="Verdana" panose="020B0604030504040204" pitchFamily="34" charset="0"/>
              </a:rPr>
              <a:t> </a:t>
            </a:r>
          </a:p>
          <a:p>
            <a:endParaRPr lang="en-GB" sz="2600" dirty="0"/>
          </a:p>
        </p:txBody>
      </p:sp>
    </p:spTree>
    <p:extLst>
      <p:ext uri="{BB962C8B-B14F-4D97-AF65-F5344CB8AC3E}">
        <p14:creationId xmlns:p14="http://schemas.microsoft.com/office/powerpoint/2010/main" val="280401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Males as victims of domestic abuse</a:t>
            </a:r>
            <a:endParaRPr lang="en-GB" dirty="0"/>
          </a:p>
        </p:txBody>
      </p:sp>
      <p:sp>
        <p:nvSpPr>
          <p:cNvPr id="3" name="Text Placeholder 2"/>
          <p:cNvSpPr>
            <a:spLocks noGrp="1"/>
          </p:cNvSpPr>
          <p:nvPr>
            <p:ph type="body" sz="quarter" idx="10"/>
          </p:nvPr>
        </p:nvSpPr>
        <p:spPr/>
        <p:txBody>
          <a:bodyPr>
            <a:normAutofit/>
          </a:bodyPr>
          <a:lstStyle/>
          <a:p>
            <a:endParaRPr lang="en-US" dirty="0" smtClean="0"/>
          </a:p>
          <a:p>
            <a:r>
              <a:rPr lang="en-US" dirty="0" smtClean="0"/>
              <a:t>6</a:t>
            </a:r>
            <a:r>
              <a:rPr lang="en-US" dirty="0"/>
              <a:t>% of men have experienced severely abusive </a:t>
            </a:r>
            <a:r>
              <a:rPr lang="en-US" dirty="0" err="1"/>
              <a:t>behaviour</a:t>
            </a:r>
            <a:r>
              <a:rPr lang="en-US" dirty="0"/>
              <a:t> by a partner at some point in their </a:t>
            </a:r>
            <a:r>
              <a:rPr lang="en-US" dirty="0" smtClean="0"/>
              <a:t>lifetime.  							</a:t>
            </a:r>
            <a:r>
              <a:rPr lang="en-US" sz="2000" dirty="0" smtClean="0"/>
              <a:t>(Doyle, Ashe &amp; Lawler, 2021)</a:t>
            </a:r>
          </a:p>
          <a:p>
            <a:pPr marL="0" indent="0">
              <a:buNone/>
            </a:pPr>
            <a:endParaRPr lang="en-US" dirty="0"/>
          </a:p>
          <a:p>
            <a:r>
              <a:rPr lang="en-US" dirty="0"/>
              <a:t>Government research from </a:t>
            </a:r>
            <a:r>
              <a:rPr lang="en-US" dirty="0" smtClean="0"/>
              <a:t>2005:1 </a:t>
            </a:r>
            <a:r>
              <a:rPr lang="en-US" dirty="0"/>
              <a:t>in 7 men will experience an abusive relationship during their lifetime.</a:t>
            </a:r>
            <a:r>
              <a:rPr lang="en-US" dirty="0"/>
              <a:t/>
            </a:r>
            <a:br>
              <a:rPr lang="en-US" dirty="0"/>
            </a:br>
            <a:r>
              <a:rPr lang="en-US" dirty="0" smtClean="0"/>
              <a:t>(Office </a:t>
            </a:r>
            <a:r>
              <a:rPr lang="en-US" dirty="0"/>
              <a:t>of National Statistics research </a:t>
            </a:r>
            <a:r>
              <a:rPr lang="en-US" dirty="0" smtClean="0"/>
              <a:t>2020 shows </a:t>
            </a:r>
            <a:r>
              <a:rPr lang="en-US" dirty="0"/>
              <a:t>1 in 3 victims are male</a:t>
            </a:r>
            <a:r>
              <a:rPr lang="en-US" dirty="0" smtClean="0"/>
              <a:t>.)   				</a:t>
            </a:r>
            <a:r>
              <a:rPr lang="en-US" sz="2000" dirty="0" smtClean="0"/>
              <a:t>(Men’s Aid Ireland)</a:t>
            </a:r>
            <a:endParaRPr lang="en-GB" sz="2000" dirty="0"/>
          </a:p>
        </p:txBody>
      </p:sp>
    </p:spTree>
    <p:extLst>
      <p:ext uri="{BB962C8B-B14F-4D97-AF65-F5344CB8AC3E}">
        <p14:creationId xmlns:p14="http://schemas.microsoft.com/office/powerpoint/2010/main" val="1325366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130FE5-499A-4116-812B-4FC7BD7F3993}"/>
              </a:ext>
            </a:extLst>
          </p:cNvPr>
          <p:cNvSpPr>
            <a:spLocks noGrp="1"/>
          </p:cNvSpPr>
          <p:nvPr>
            <p:ph type="title"/>
          </p:nvPr>
        </p:nvSpPr>
        <p:spPr/>
        <p:txBody>
          <a:bodyPr>
            <a:normAutofit/>
          </a:bodyPr>
          <a:lstStyle/>
          <a:p>
            <a:r>
              <a:rPr lang="en-US" sz="4800" dirty="0"/>
              <a:t>Aim</a:t>
            </a:r>
            <a:endParaRPr lang="en-GB" sz="4800" dirty="0"/>
          </a:p>
        </p:txBody>
      </p:sp>
      <p:sp>
        <p:nvSpPr>
          <p:cNvPr id="7" name="Text Placeholder 6">
            <a:extLst>
              <a:ext uri="{FF2B5EF4-FFF2-40B4-BE49-F238E27FC236}">
                <a16:creationId xmlns:a16="http://schemas.microsoft.com/office/drawing/2014/main" id="{BE9F8A08-DBE2-429B-8542-88E6188887C0}"/>
              </a:ext>
            </a:extLst>
          </p:cNvPr>
          <p:cNvSpPr>
            <a:spLocks noGrp="1"/>
          </p:cNvSpPr>
          <p:nvPr>
            <p:ph type="body" sz="quarter" idx="10"/>
          </p:nvPr>
        </p:nvSpPr>
        <p:spPr/>
        <p:txBody>
          <a:bodyPr>
            <a:normAutofit/>
          </a:bodyPr>
          <a:lstStyle/>
          <a:p>
            <a:pPr marL="0" indent="0" algn="ctr">
              <a:buNone/>
            </a:pPr>
            <a:endParaRPr lang="en-US" sz="4400" dirty="0"/>
          </a:p>
          <a:p>
            <a:pPr marL="0" indent="0" algn="ctr">
              <a:buNone/>
            </a:pPr>
            <a:r>
              <a:rPr lang="en-US" sz="4400" dirty="0"/>
              <a:t>To provide an introduction to adult safeguarding issues </a:t>
            </a:r>
            <a:endParaRPr lang="en-GB" sz="4400" dirty="0"/>
          </a:p>
          <a:p>
            <a:pPr marL="0" indent="0" algn="ctr">
              <a:buNone/>
            </a:pPr>
            <a:endParaRPr lang="en-GB" sz="4400" dirty="0"/>
          </a:p>
        </p:txBody>
      </p:sp>
    </p:spTree>
    <p:extLst>
      <p:ext uri="{BB962C8B-B14F-4D97-AF65-F5344CB8AC3E}">
        <p14:creationId xmlns:p14="http://schemas.microsoft.com/office/powerpoint/2010/main" val="191535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rish_methodist_domestic_abuse_2.mp4 (54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494" y="30512"/>
            <a:ext cx="12137756" cy="6827488"/>
          </a:xfrm>
          <a:prstGeom prst="rect">
            <a:avLst/>
          </a:prstGeom>
        </p:spPr>
      </p:pic>
    </p:spTree>
    <p:extLst>
      <p:ext uri="{BB962C8B-B14F-4D97-AF65-F5344CB8AC3E}">
        <p14:creationId xmlns:p14="http://schemas.microsoft.com/office/powerpoint/2010/main" val="255025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6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130FE5-499A-4116-812B-4FC7BD7F3993}"/>
              </a:ext>
            </a:extLst>
          </p:cNvPr>
          <p:cNvSpPr>
            <a:spLocks noGrp="1"/>
          </p:cNvSpPr>
          <p:nvPr>
            <p:ph type="title"/>
          </p:nvPr>
        </p:nvSpPr>
        <p:spPr/>
        <p:txBody>
          <a:bodyPr/>
          <a:lstStyle/>
          <a:p>
            <a:r>
              <a:rPr lang="en-US" dirty="0" smtClean="0"/>
              <a:t>Spiritual Abuse</a:t>
            </a:r>
            <a:endParaRPr lang="en-GB" dirty="0"/>
          </a:p>
        </p:txBody>
      </p:sp>
      <p:sp>
        <p:nvSpPr>
          <p:cNvPr id="7" name="Text Placeholder 6">
            <a:extLst>
              <a:ext uri="{FF2B5EF4-FFF2-40B4-BE49-F238E27FC236}">
                <a16:creationId xmlns:a16="http://schemas.microsoft.com/office/drawing/2014/main" id="{BE9F8A08-DBE2-429B-8542-88E6188887C0}"/>
              </a:ext>
            </a:extLst>
          </p:cNvPr>
          <p:cNvSpPr>
            <a:spLocks noGrp="1"/>
          </p:cNvSpPr>
          <p:nvPr>
            <p:ph type="body" sz="quarter" idx="10"/>
          </p:nvPr>
        </p:nvSpPr>
        <p:spPr/>
        <p:txBody>
          <a:bodyPr>
            <a:normAutofit lnSpcReduction="10000"/>
          </a:bodyPr>
          <a:lstStyle/>
          <a:p>
            <a:pPr>
              <a:lnSpc>
                <a:spcPct val="100000"/>
              </a:lnSpc>
            </a:pPr>
            <a:r>
              <a:rPr lang="en-US" dirty="0" smtClean="0"/>
              <a:t> </a:t>
            </a:r>
            <a:r>
              <a:rPr lang="en-US" sz="3200" dirty="0"/>
              <a:t>A form of emotional and psychological </a:t>
            </a:r>
            <a:r>
              <a:rPr lang="en-US" sz="3200" dirty="0" smtClean="0"/>
              <a:t>abuse</a:t>
            </a:r>
          </a:p>
          <a:p>
            <a:pPr>
              <a:lnSpc>
                <a:spcPct val="100000"/>
              </a:lnSpc>
            </a:pPr>
            <a:r>
              <a:rPr lang="en-US" sz="3200" dirty="0" smtClean="0"/>
              <a:t> </a:t>
            </a:r>
            <a:r>
              <a:rPr lang="en-US" sz="3200" dirty="0" err="1"/>
              <a:t>Characterised</a:t>
            </a:r>
            <a:r>
              <a:rPr lang="en-US" sz="3200" dirty="0"/>
              <a:t> by a systematic pattern </a:t>
            </a:r>
            <a:r>
              <a:rPr lang="en-US" sz="3200" dirty="0" smtClean="0"/>
              <a:t>of</a:t>
            </a:r>
          </a:p>
          <a:p>
            <a:pPr marL="0" indent="0">
              <a:lnSpc>
                <a:spcPct val="100000"/>
              </a:lnSpc>
              <a:buNone/>
            </a:pPr>
            <a:r>
              <a:rPr lang="en-US" sz="3200" dirty="0" smtClean="0"/>
              <a:t>   coercive </a:t>
            </a:r>
            <a:r>
              <a:rPr lang="en-US" sz="3200" dirty="0"/>
              <a:t>and controlling </a:t>
            </a:r>
            <a:r>
              <a:rPr lang="en-US" sz="3200" dirty="0" err="1"/>
              <a:t>behaviour</a:t>
            </a:r>
            <a:r>
              <a:rPr lang="en-US" sz="3200" dirty="0"/>
              <a:t> in a </a:t>
            </a:r>
            <a:r>
              <a:rPr lang="en-US" sz="3200" dirty="0" smtClean="0"/>
              <a:t>religious</a:t>
            </a:r>
          </a:p>
          <a:p>
            <a:pPr marL="0" indent="0">
              <a:lnSpc>
                <a:spcPct val="100000"/>
              </a:lnSpc>
              <a:buNone/>
            </a:pPr>
            <a:r>
              <a:rPr lang="en-US" sz="3200" dirty="0"/>
              <a:t> </a:t>
            </a:r>
            <a:r>
              <a:rPr lang="en-US" sz="3200" dirty="0" smtClean="0"/>
              <a:t>  </a:t>
            </a:r>
            <a:r>
              <a:rPr lang="en-US" sz="3200" dirty="0"/>
              <a:t>context </a:t>
            </a:r>
          </a:p>
          <a:p>
            <a:pPr>
              <a:lnSpc>
                <a:spcPct val="100000"/>
              </a:lnSpc>
            </a:pPr>
            <a:r>
              <a:rPr lang="en-US" sz="3200" dirty="0" smtClean="0"/>
              <a:t> </a:t>
            </a:r>
            <a:r>
              <a:rPr lang="en-US" sz="3200" dirty="0"/>
              <a:t>Can have a deeply damaging impact</a:t>
            </a:r>
          </a:p>
          <a:p>
            <a:pPr>
              <a:lnSpc>
                <a:spcPct val="100000"/>
              </a:lnSpc>
            </a:pPr>
            <a:r>
              <a:rPr lang="en-US" sz="3200" dirty="0" smtClean="0"/>
              <a:t> </a:t>
            </a:r>
            <a:r>
              <a:rPr lang="en-US" sz="3200" dirty="0"/>
              <a:t>Misuse of scripture, applied theology and </a:t>
            </a:r>
            <a:r>
              <a:rPr lang="en-US" sz="3200" dirty="0" smtClean="0"/>
              <a:t>  </a:t>
            </a:r>
          </a:p>
          <a:p>
            <a:pPr marL="0" indent="0">
              <a:lnSpc>
                <a:spcPct val="100000"/>
              </a:lnSpc>
              <a:buNone/>
            </a:pPr>
            <a:r>
              <a:rPr lang="en-US" sz="3200" dirty="0"/>
              <a:t> </a:t>
            </a:r>
            <a:r>
              <a:rPr lang="en-US" sz="3200" dirty="0" smtClean="0"/>
              <a:t>  doctrine </a:t>
            </a:r>
            <a:r>
              <a:rPr lang="en-US" sz="3200" dirty="0"/>
              <a:t>is </a:t>
            </a:r>
            <a:r>
              <a:rPr lang="en-US" sz="3200" dirty="0" smtClean="0"/>
              <a:t> often </a:t>
            </a:r>
            <a:r>
              <a:rPr lang="en-US" sz="3200" dirty="0"/>
              <a:t>a component</a:t>
            </a:r>
            <a:endParaRPr lang="en-GB" sz="3200" dirty="0"/>
          </a:p>
        </p:txBody>
      </p:sp>
    </p:spTree>
    <p:extLst>
      <p:ext uri="{BB962C8B-B14F-4D97-AF65-F5344CB8AC3E}">
        <p14:creationId xmlns:p14="http://schemas.microsoft.com/office/powerpoint/2010/main" val="80590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indent="0"/>
            <a:r>
              <a:rPr lang="en-US" dirty="0" smtClean="0"/>
              <a:t>‘</a:t>
            </a:r>
            <a:br>
              <a:rPr lang="en-US" dirty="0" smtClean="0"/>
            </a:br>
            <a:r>
              <a:rPr lang="en-US" dirty="0" smtClean="0"/>
              <a:t>‘The </a:t>
            </a:r>
            <a:r>
              <a:rPr lang="en-US" dirty="0"/>
              <a:t>Bible doesn’t tell me so’</a:t>
            </a:r>
            <a:br>
              <a:rPr lang="en-US" dirty="0"/>
            </a:br>
            <a:r>
              <a:rPr lang="en-US" dirty="0"/>
              <a:t>by Helen </a:t>
            </a:r>
            <a:r>
              <a:rPr lang="en-US" dirty="0" err="1"/>
              <a:t>Paynter</a:t>
            </a:r>
            <a:r>
              <a:rPr lang="en-US" dirty="0"/>
              <a:t/>
            </a:r>
            <a:br>
              <a:rPr lang="en-US" dirty="0"/>
            </a:br>
            <a:endParaRPr lang="en-GB" dirty="0"/>
          </a:p>
        </p:txBody>
      </p:sp>
      <p:sp>
        <p:nvSpPr>
          <p:cNvPr id="3" name="Content Placeholder 2"/>
          <p:cNvSpPr>
            <a:spLocks noGrp="1"/>
          </p:cNvSpPr>
          <p:nvPr>
            <p:ph sz="half" idx="1"/>
          </p:nvPr>
        </p:nvSpPr>
        <p:spPr>
          <a:xfrm>
            <a:off x="560439" y="1704861"/>
            <a:ext cx="5459361" cy="4255992"/>
          </a:xfrm>
        </p:spPr>
        <p:txBody>
          <a:bodyPr/>
          <a:lstStyle/>
          <a:p>
            <a:pPr marL="0" indent="0">
              <a:buNone/>
            </a:pPr>
            <a:endParaRPr lang="en-GB" dirty="0"/>
          </a:p>
        </p:txBody>
      </p:sp>
      <p:pic>
        <p:nvPicPr>
          <p:cNvPr id="1026" name="Picture 2" descr="6 Ways to Read the Bible Better: Part 1 — George H Guthri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036402" y="1297551"/>
            <a:ext cx="3692491" cy="2453455"/>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a:off x="560439" y="2684206"/>
            <a:ext cx="3224980" cy="2133600"/>
          </a:xfrm>
          <a:prstGeom prst="wedgeEllipseCallout">
            <a:avLst/>
          </a:prstGeom>
          <a:solidFill>
            <a:srgbClr val="D722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Wives should submit to their husbands</a:t>
            </a:r>
            <a:endParaRPr lang="en-GB" sz="2800" dirty="0"/>
          </a:p>
        </p:txBody>
      </p:sp>
      <p:sp>
        <p:nvSpPr>
          <p:cNvPr id="6" name="Oval Callout 5"/>
          <p:cNvSpPr/>
          <p:nvPr/>
        </p:nvSpPr>
        <p:spPr>
          <a:xfrm>
            <a:off x="4423287" y="2202425"/>
            <a:ext cx="2713703" cy="1957944"/>
          </a:xfrm>
          <a:prstGeom prst="wedgeEllipse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Suffering is a Christian virtue</a:t>
            </a:r>
            <a:endParaRPr lang="en-GB" sz="2800" dirty="0"/>
          </a:p>
        </p:txBody>
      </p:sp>
      <p:sp>
        <p:nvSpPr>
          <p:cNvPr id="7" name="Oval Callout 6"/>
          <p:cNvSpPr/>
          <p:nvPr/>
        </p:nvSpPr>
        <p:spPr>
          <a:xfrm>
            <a:off x="3460955" y="4473677"/>
            <a:ext cx="3313471" cy="1573163"/>
          </a:xfrm>
          <a:prstGeom prst="wedgeEllipse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This is what a good wife does</a:t>
            </a:r>
            <a:endParaRPr lang="en-GB" sz="2800" dirty="0"/>
          </a:p>
        </p:txBody>
      </p:sp>
      <p:sp>
        <p:nvSpPr>
          <p:cNvPr id="9" name="Oval Callout 8"/>
          <p:cNvSpPr/>
          <p:nvPr/>
        </p:nvSpPr>
        <p:spPr>
          <a:xfrm>
            <a:off x="7412294" y="4002909"/>
            <a:ext cx="4316599" cy="1957944"/>
          </a:xfrm>
          <a:prstGeom prst="wedgeEllipse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This is what forgiveness looks like</a:t>
            </a:r>
            <a:endParaRPr lang="en-GB" sz="2800" dirty="0"/>
          </a:p>
        </p:txBody>
      </p:sp>
    </p:spTree>
    <p:extLst>
      <p:ext uri="{BB962C8B-B14F-4D97-AF65-F5344CB8AC3E}">
        <p14:creationId xmlns:p14="http://schemas.microsoft.com/office/powerpoint/2010/main" val="11115218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130FE5-499A-4116-812B-4FC7BD7F3993}"/>
              </a:ext>
            </a:extLst>
          </p:cNvPr>
          <p:cNvSpPr>
            <a:spLocks noGrp="1"/>
          </p:cNvSpPr>
          <p:nvPr>
            <p:ph type="title"/>
          </p:nvPr>
        </p:nvSpPr>
        <p:spPr/>
        <p:txBody>
          <a:bodyPr/>
          <a:lstStyle/>
          <a:p>
            <a:r>
              <a:rPr lang="en-US" dirty="0"/>
              <a:t>Key Messages</a:t>
            </a:r>
            <a:endParaRPr lang="en-GB" dirty="0"/>
          </a:p>
        </p:txBody>
      </p:sp>
      <p:sp>
        <p:nvSpPr>
          <p:cNvPr id="7" name="Text Placeholder 6">
            <a:extLst>
              <a:ext uri="{FF2B5EF4-FFF2-40B4-BE49-F238E27FC236}">
                <a16:creationId xmlns:a16="http://schemas.microsoft.com/office/drawing/2014/main" id="{BE9F8A08-DBE2-429B-8542-88E6188887C0}"/>
              </a:ext>
            </a:extLst>
          </p:cNvPr>
          <p:cNvSpPr>
            <a:spLocks noGrp="1"/>
          </p:cNvSpPr>
          <p:nvPr>
            <p:ph type="body" sz="quarter" idx="10"/>
          </p:nvPr>
        </p:nvSpPr>
        <p:spPr/>
        <p:txBody>
          <a:bodyPr>
            <a:normAutofit fontScale="92500" lnSpcReduction="10000"/>
          </a:bodyPr>
          <a:lstStyle/>
          <a:p>
            <a:pPr>
              <a:lnSpc>
                <a:spcPct val="100000"/>
              </a:lnSpc>
            </a:pPr>
            <a:r>
              <a:rPr lang="en-US" dirty="0"/>
              <a:t> </a:t>
            </a:r>
            <a:r>
              <a:rPr lang="en-US" sz="2600" dirty="0"/>
              <a:t>Safeguarding is everyone’s </a:t>
            </a:r>
            <a:r>
              <a:rPr lang="en-US" sz="2600" dirty="0" smtClean="0"/>
              <a:t>responsibility</a:t>
            </a:r>
          </a:p>
          <a:p>
            <a:pPr marL="0" indent="0">
              <a:lnSpc>
                <a:spcPct val="100000"/>
              </a:lnSpc>
              <a:buNone/>
            </a:pPr>
            <a:endParaRPr lang="en-GB" sz="2600" dirty="0"/>
          </a:p>
          <a:p>
            <a:pPr>
              <a:lnSpc>
                <a:spcPct val="100000"/>
              </a:lnSpc>
            </a:pPr>
            <a:r>
              <a:rPr lang="en-GB" sz="2600" dirty="0"/>
              <a:t> Abuse goes </a:t>
            </a:r>
            <a:r>
              <a:rPr lang="en-GB" sz="2600" dirty="0" smtClean="0"/>
              <a:t>unreported</a:t>
            </a:r>
          </a:p>
          <a:p>
            <a:pPr marL="0" indent="0">
              <a:lnSpc>
                <a:spcPct val="100000"/>
              </a:lnSpc>
              <a:buNone/>
            </a:pPr>
            <a:endParaRPr lang="en-GB" sz="2600" dirty="0"/>
          </a:p>
          <a:p>
            <a:pPr>
              <a:lnSpc>
                <a:spcPct val="100000"/>
              </a:lnSpc>
            </a:pPr>
            <a:r>
              <a:rPr lang="en-GB" sz="2600" dirty="0"/>
              <a:t> Abuse can happen </a:t>
            </a:r>
            <a:r>
              <a:rPr lang="en-GB" sz="2600" dirty="0" smtClean="0"/>
              <a:t>anywhere</a:t>
            </a:r>
          </a:p>
          <a:p>
            <a:pPr marL="0" indent="0">
              <a:lnSpc>
                <a:spcPct val="100000"/>
              </a:lnSpc>
              <a:buNone/>
            </a:pPr>
            <a:endParaRPr lang="en-GB" sz="2600" dirty="0"/>
          </a:p>
          <a:p>
            <a:pPr>
              <a:lnSpc>
                <a:spcPct val="100000"/>
              </a:lnSpc>
            </a:pPr>
            <a:r>
              <a:rPr lang="en-GB" sz="2600" dirty="0"/>
              <a:t> Abuser can be anyone who has contact with the </a:t>
            </a:r>
            <a:r>
              <a:rPr lang="en-GB" sz="2600" dirty="0" smtClean="0"/>
              <a:t>adult</a:t>
            </a:r>
          </a:p>
          <a:p>
            <a:pPr marL="0" indent="0">
              <a:lnSpc>
                <a:spcPct val="100000"/>
              </a:lnSpc>
              <a:buNone/>
            </a:pPr>
            <a:endParaRPr lang="en-GB" sz="2600" dirty="0"/>
          </a:p>
          <a:p>
            <a:pPr>
              <a:lnSpc>
                <a:spcPct val="100000"/>
              </a:lnSpc>
            </a:pPr>
            <a:r>
              <a:rPr lang="en-GB" sz="2600" dirty="0"/>
              <a:t> Abuser is normally known to the victim</a:t>
            </a:r>
          </a:p>
          <a:p>
            <a:pPr>
              <a:lnSpc>
                <a:spcPct val="100000"/>
              </a:lnSpc>
            </a:pPr>
            <a:endParaRPr lang="en-GB" dirty="0"/>
          </a:p>
        </p:txBody>
      </p:sp>
    </p:spTree>
    <p:extLst>
      <p:ext uri="{BB962C8B-B14F-4D97-AF65-F5344CB8AC3E}">
        <p14:creationId xmlns:p14="http://schemas.microsoft.com/office/powerpoint/2010/main" val="199035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0"/>
          </p:nvPr>
        </p:nvSpPr>
        <p:spPr/>
        <p:txBody>
          <a:bodyPr>
            <a:normAutofit/>
          </a:bodyPr>
          <a:lstStyle/>
          <a:p>
            <a:pPr marL="0" indent="0">
              <a:buNone/>
            </a:pPr>
            <a:r>
              <a:rPr lang="en-US" sz="4400" dirty="0" smtClean="0"/>
              <a:t>				Responding			</a:t>
            </a:r>
          </a:p>
          <a:p>
            <a:pPr marL="0" indent="0">
              <a:buNone/>
            </a:pPr>
            <a:endParaRPr lang="en-US" sz="4400" dirty="0" smtClean="0"/>
          </a:p>
          <a:p>
            <a:pPr marL="0" indent="0">
              <a:buNone/>
            </a:pPr>
            <a:r>
              <a:rPr lang="en-US" sz="4400" dirty="0" smtClean="0"/>
              <a:t>				Reporting </a:t>
            </a:r>
          </a:p>
          <a:p>
            <a:pPr marL="0" indent="0">
              <a:buNone/>
            </a:pPr>
            <a:endParaRPr lang="en-US" sz="4400" dirty="0" smtClean="0"/>
          </a:p>
          <a:p>
            <a:pPr marL="0" indent="0">
              <a:buNone/>
            </a:pPr>
            <a:r>
              <a:rPr lang="en-US" sz="4400" dirty="0" smtClean="0"/>
              <a:t>				Recording</a:t>
            </a:r>
            <a:endParaRPr lang="en-GB" sz="4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1760" y="1813673"/>
            <a:ext cx="444971" cy="35963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0249" y="3278680"/>
            <a:ext cx="444971" cy="35963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417" y="4743687"/>
            <a:ext cx="444971" cy="359634"/>
          </a:xfrm>
          <a:prstGeom prst="rect">
            <a:avLst/>
          </a:prstGeom>
        </p:spPr>
      </p:pic>
    </p:spTree>
    <p:extLst>
      <p:ext uri="{BB962C8B-B14F-4D97-AF65-F5344CB8AC3E}">
        <p14:creationId xmlns:p14="http://schemas.microsoft.com/office/powerpoint/2010/main" val="38965606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130FE5-499A-4116-812B-4FC7BD7F3993}"/>
              </a:ext>
            </a:extLst>
          </p:cNvPr>
          <p:cNvSpPr>
            <a:spLocks noGrp="1"/>
          </p:cNvSpPr>
          <p:nvPr>
            <p:ph type="title"/>
          </p:nvPr>
        </p:nvSpPr>
        <p:spPr/>
        <p:txBody>
          <a:bodyPr>
            <a:normAutofit fontScale="90000"/>
          </a:bodyPr>
          <a:lstStyle/>
          <a:p>
            <a:r>
              <a:rPr lang="en-US" dirty="0"/>
              <a:t>How might you be alerted to a concern?</a:t>
            </a:r>
            <a:endParaRPr lang="en-GB" dirty="0"/>
          </a:p>
        </p:txBody>
      </p:sp>
      <p:sp>
        <p:nvSpPr>
          <p:cNvPr id="7" name="Text Placeholder 6">
            <a:extLst>
              <a:ext uri="{FF2B5EF4-FFF2-40B4-BE49-F238E27FC236}">
                <a16:creationId xmlns:a16="http://schemas.microsoft.com/office/drawing/2014/main" id="{BE9F8A08-DBE2-429B-8542-88E6188887C0}"/>
              </a:ext>
            </a:extLst>
          </p:cNvPr>
          <p:cNvSpPr>
            <a:spLocks noGrp="1"/>
          </p:cNvSpPr>
          <p:nvPr>
            <p:ph type="body" sz="quarter" idx="10"/>
          </p:nvPr>
        </p:nvSpPr>
        <p:spPr/>
        <p:txBody>
          <a:bodyPr/>
          <a:lstStyle/>
          <a:p>
            <a:r>
              <a:rPr lang="en-US" dirty="0"/>
              <a:t> </a:t>
            </a:r>
            <a:r>
              <a:rPr lang="en-US" sz="2600" dirty="0"/>
              <a:t>Disclosure by the person to you</a:t>
            </a:r>
          </a:p>
          <a:p>
            <a:r>
              <a:rPr lang="en-US" sz="2600" dirty="0"/>
              <a:t> Someone else may disclose a concern about an adult</a:t>
            </a:r>
          </a:p>
          <a:p>
            <a:pPr marL="0" indent="0">
              <a:buNone/>
            </a:pPr>
            <a:r>
              <a:rPr lang="en-US" sz="2600" dirty="0"/>
              <a:t>   at risk</a:t>
            </a:r>
          </a:p>
          <a:p>
            <a:r>
              <a:rPr lang="en-US" sz="2600" dirty="0"/>
              <a:t> There may be physical or other signs about the person</a:t>
            </a:r>
          </a:p>
          <a:p>
            <a:r>
              <a:rPr lang="en-US" sz="2600" dirty="0"/>
              <a:t> Their </a:t>
            </a:r>
            <a:r>
              <a:rPr lang="en-US" sz="2600" dirty="0" err="1"/>
              <a:t>demeanour</a:t>
            </a:r>
            <a:r>
              <a:rPr lang="en-US" sz="2600" dirty="0"/>
              <a:t>/</a:t>
            </a:r>
            <a:r>
              <a:rPr lang="en-US" sz="2600" dirty="0" err="1"/>
              <a:t>behaviour</a:t>
            </a:r>
            <a:r>
              <a:rPr lang="en-US" sz="2600" dirty="0"/>
              <a:t> may raise your concerns</a:t>
            </a:r>
          </a:p>
          <a:p>
            <a:r>
              <a:rPr lang="en-US" sz="2600" dirty="0"/>
              <a:t> The </a:t>
            </a:r>
            <a:r>
              <a:rPr lang="en-US" sz="2600" dirty="0" err="1"/>
              <a:t>behaviour</a:t>
            </a:r>
            <a:r>
              <a:rPr lang="en-US" sz="2600" dirty="0"/>
              <a:t> of someone close to the adult makes</a:t>
            </a:r>
          </a:p>
          <a:p>
            <a:pPr marL="0" indent="0">
              <a:buNone/>
            </a:pPr>
            <a:r>
              <a:rPr lang="en-US" sz="2600" dirty="0"/>
              <a:t>   you feel uncomfortable or uneasy. </a:t>
            </a:r>
            <a:endParaRPr lang="en-GB" sz="2600" dirty="0"/>
          </a:p>
          <a:p>
            <a:pPr marL="0" indent="0">
              <a:buNone/>
            </a:pPr>
            <a:endParaRPr lang="en-GB" dirty="0"/>
          </a:p>
        </p:txBody>
      </p:sp>
    </p:spTree>
    <p:extLst>
      <p:ext uri="{BB962C8B-B14F-4D97-AF65-F5344CB8AC3E}">
        <p14:creationId xmlns:p14="http://schemas.microsoft.com/office/powerpoint/2010/main" val="318483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130FE5-499A-4116-812B-4FC7BD7F3993}"/>
              </a:ext>
            </a:extLst>
          </p:cNvPr>
          <p:cNvSpPr>
            <a:spLocks noGrp="1"/>
          </p:cNvSpPr>
          <p:nvPr>
            <p:ph type="title"/>
          </p:nvPr>
        </p:nvSpPr>
        <p:spPr/>
        <p:txBody>
          <a:bodyPr/>
          <a:lstStyle/>
          <a:p>
            <a:r>
              <a:rPr lang="en-US" dirty="0"/>
              <a:t>Barriers to Disclosure</a:t>
            </a:r>
            <a:endParaRPr lang="en-GB" dirty="0"/>
          </a:p>
        </p:txBody>
      </p:sp>
      <p:sp>
        <p:nvSpPr>
          <p:cNvPr id="7" name="Text Placeholder 6">
            <a:extLst>
              <a:ext uri="{FF2B5EF4-FFF2-40B4-BE49-F238E27FC236}">
                <a16:creationId xmlns:a16="http://schemas.microsoft.com/office/drawing/2014/main" id="{BE9F8A08-DBE2-429B-8542-88E6188887C0}"/>
              </a:ext>
            </a:extLst>
          </p:cNvPr>
          <p:cNvSpPr>
            <a:spLocks noGrp="1"/>
          </p:cNvSpPr>
          <p:nvPr>
            <p:ph type="body" sz="quarter" idx="10"/>
          </p:nvPr>
        </p:nvSpPr>
        <p:spPr/>
        <p:txBody>
          <a:bodyPr>
            <a:normAutofit fontScale="92500" lnSpcReduction="10000"/>
          </a:bodyPr>
          <a:lstStyle/>
          <a:p>
            <a:r>
              <a:rPr lang="en-GB" dirty="0"/>
              <a:t> Fear of Abuser 	</a:t>
            </a:r>
          </a:p>
          <a:p>
            <a:r>
              <a:rPr lang="en-GB" dirty="0"/>
              <a:t> Fear of consequences			</a:t>
            </a:r>
          </a:p>
          <a:p>
            <a:r>
              <a:rPr lang="en-GB" dirty="0"/>
              <a:t> Bribes</a:t>
            </a:r>
          </a:p>
          <a:p>
            <a:r>
              <a:rPr lang="en-GB" dirty="0"/>
              <a:t> Guilt/shame	   </a:t>
            </a:r>
          </a:p>
          <a:p>
            <a:r>
              <a:rPr lang="en-GB" dirty="0"/>
              <a:t> Abuse normalised       			 </a:t>
            </a:r>
          </a:p>
          <a:p>
            <a:r>
              <a:rPr lang="en-GB" dirty="0"/>
              <a:t> Taboo</a:t>
            </a:r>
          </a:p>
          <a:p>
            <a:r>
              <a:rPr lang="en-GB" dirty="0"/>
              <a:t> Fear of not being believed         </a:t>
            </a:r>
          </a:p>
          <a:p>
            <a:r>
              <a:rPr lang="en-GB" dirty="0"/>
              <a:t> Lack of capacity</a:t>
            </a:r>
          </a:p>
          <a:p>
            <a:r>
              <a:rPr lang="en-GB" dirty="0"/>
              <a:t> Communication issues</a:t>
            </a:r>
          </a:p>
          <a:p>
            <a:endParaRPr lang="en-GB" dirty="0"/>
          </a:p>
        </p:txBody>
      </p:sp>
      <p:pic>
        <p:nvPicPr>
          <p:cNvPr id="5" name="Picture 4" descr="Stop talking to someone as a punishment"/>
          <p:cNvPicPr/>
          <p:nvPr/>
        </p:nvPicPr>
        <p:blipFill>
          <a:blip r:embed="rId3">
            <a:extLst>
              <a:ext uri="{28A0092B-C50C-407E-A947-70E740481C1C}">
                <a14:useLocalDpi xmlns:a14="http://schemas.microsoft.com/office/drawing/2010/main" val="0"/>
              </a:ext>
            </a:extLst>
          </a:blip>
          <a:srcRect/>
          <a:stretch>
            <a:fillRect/>
          </a:stretch>
        </p:blipFill>
        <p:spPr bwMode="auto">
          <a:xfrm>
            <a:off x="7191213" y="1728062"/>
            <a:ext cx="3758339" cy="2425484"/>
          </a:xfrm>
          <a:prstGeom prst="rect">
            <a:avLst/>
          </a:prstGeom>
          <a:noFill/>
          <a:ln>
            <a:noFill/>
          </a:ln>
        </p:spPr>
      </p:pic>
    </p:spTree>
    <p:extLst>
      <p:ext uri="{BB962C8B-B14F-4D97-AF65-F5344CB8AC3E}">
        <p14:creationId xmlns:p14="http://schemas.microsoft.com/office/powerpoint/2010/main" val="276544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130FE5-499A-4116-812B-4FC7BD7F3993}"/>
              </a:ext>
            </a:extLst>
          </p:cNvPr>
          <p:cNvSpPr>
            <a:spLocks noGrp="1"/>
          </p:cNvSpPr>
          <p:nvPr>
            <p:ph type="title"/>
          </p:nvPr>
        </p:nvSpPr>
        <p:spPr/>
        <p:txBody>
          <a:bodyPr/>
          <a:lstStyle/>
          <a:p>
            <a:r>
              <a:rPr lang="en-US" dirty="0"/>
              <a:t>Dealing with Disclosures</a:t>
            </a:r>
            <a:endParaRPr lang="en-GB" dirty="0"/>
          </a:p>
        </p:txBody>
      </p:sp>
      <p:sp>
        <p:nvSpPr>
          <p:cNvPr id="7" name="Text Placeholder 6">
            <a:extLst>
              <a:ext uri="{FF2B5EF4-FFF2-40B4-BE49-F238E27FC236}">
                <a16:creationId xmlns:a16="http://schemas.microsoft.com/office/drawing/2014/main" id="{BE9F8A08-DBE2-429B-8542-88E6188887C0}"/>
              </a:ext>
            </a:extLst>
          </p:cNvPr>
          <p:cNvSpPr>
            <a:spLocks noGrp="1"/>
          </p:cNvSpPr>
          <p:nvPr>
            <p:ph type="body" sz="quarter" idx="10"/>
          </p:nvPr>
        </p:nvSpPr>
        <p:spPr/>
        <p:txBody>
          <a:bodyPr>
            <a:normAutofit/>
          </a:bodyPr>
          <a:lstStyle/>
          <a:p>
            <a:pPr marL="0" indent="0">
              <a:buNone/>
            </a:pPr>
            <a:r>
              <a:rPr lang="en-GB" b="1" dirty="0"/>
              <a:t>DO</a:t>
            </a:r>
          </a:p>
          <a:p>
            <a:pPr marL="0" indent="0">
              <a:buNone/>
            </a:pPr>
            <a:r>
              <a:rPr lang="en-US" b="1" dirty="0"/>
              <a:t>							</a:t>
            </a:r>
            <a:endParaRPr lang="en-GB" b="1" dirty="0"/>
          </a:p>
          <a:p>
            <a:r>
              <a:rPr lang="en-GB" dirty="0"/>
              <a:t> </a:t>
            </a:r>
            <a:r>
              <a:rPr lang="en-GB" sz="2600" dirty="0"/>
              <a:t>Stay calm			</a:t>
            </a:r>
          </a:p>
          <a:p>
            <a:r>
              <a:rPr lang="en-GB" sz="2600" dirty="0"/>
              <a:t> Listen						</a:t>
            </a:r>
          </a:p>
          <a:p>
            <a:r>
              <a:rPr lang="en-GB" sz="2600" dirty="0"/>
              <a:t> Express concern and empathy</a:t>
            </a:r>
          </a:p>
          <a:p>
            <a:r>
              <a:rPr lang="en-GB" sz="2600" dirty="0"/>
              <a:t> Reassure the person that he/she did the right thing in</a:t>
            </a:r>
          </a:p>
          <a:p>
            <a:pPr marL="0" indent="0">
              <a:buNone/>
            </a:pPr>
            <a:r>
              <a:rPr lang="en-GB" sz="2600" dirty="0"/>
              <a:t>   telling you</a:t>
            </a:r>
          </a:p>
          <a:p>
            <a:r>
              <a:rPr lang="en-GB" sz="2600" dirty="0"/>
              <a:t> If necessary – ensure the person’s immediate safety</a:t>
            </a:r>
          </a:p>
          <a:p>
            <a:pPr marL="0" indent="0">
              <a:buNone/>
            </a:pPr>
            <a:endParaRPr lang="en-GB" dirty="0"/>
          </a:p>
        </p:txBody>
      </p:sp>
      <p:pic>
        <p:nvPicPr>
          <p:cNvPr id="4" name="Picture 3" descr="How to Listen When Someone You Know Discloses Sexual Harassment or Assault  – Psychology Benefits Society"/>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965214" y="1559877"/>
            <a:ext cx="2863850" cy="1909445"/>
          </a:xfrm>
          <a:prstGeom prst="rect">
            <a:avLst/>
          </a:prstGeom>
          <a:noFill/>
          <a:ln>
            <a:noFill/>
          </a:ln>
        </p:spPr>
      </p:pic>
    </p:spTree>
    <p:extLst>
      <p:ext uri="{BB962C8B-B14F-4D97-AF65-F5344CB8AC3E}">
        <p14:creationId xmlns:p14="http://schemas.microsoft.com/office/powerpoint/2010/main" val="195498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130FE5-499A-4116-812B-4FC7BD7F3993}"/>
              </a:ext>
            </a:extLst>
          </p:cNvPr>
          <p:cNvSpPr>
            <a:spLocks noGrp="1"/>
          </p:cNvSpPr>
          <p:nvPr>
            <p:ph type="title"/>
          </p:nvPr>
        </p:nvSpPr>
        <p:spPr/>
        <p:txBody>
          <a:bodyPr/>
          <a:lstStyle/>
          <a:p>
            <a:r>
              <a:rPr lang="en-US" dirty="0"/>
              <a:t>Dealing with Disclosures</a:t>
            </a:r>
            <a:endParaRPr lang="en-GB" dirty="0"/>
          </a:p>
        </p:txBody>
      </p:sp>
      <p:sp>
        <p:nvSpPr>
          <p:cNvPr id="7" name="Text Placeholder 6">
            <a:extLst>
              <a:ext uri="{FF2B5EF4-FFF2-40B4-BE49-F238E27FC236}">
                <a16:creationId xmlns:a16="http://schemas.microsoft.com/office/drawing/2014/main" id="{BE9F8A08-DBE2-429B-8542-88E6188887C0}"/>
              </a:ext>
            </a:extLst>
          </p:cNvPr>
          <p:cNvSpPr>
            <a:spLocks noGrp="1"/>
          </p:cNvSpPr>
          <p:nvPr>
            <p:ph type="body" sz="quarter" idx="10"/>
          </p:nvPr>
        </p:nvSpPr>
        <p:spPr/>
        <p:txBody>
          <a:bodyPr>
            <a:normAutofit/>
          </a:bodyPr>
          <a:lstStyle/>
          <a:p>
            <a:pPr marL="0" indent="0">
              <a:buNone/>
            </a:pPr>
            <a:r>
              <a:rPr lang="en-GB" b="1" dirty="0"/>
              <a:t>DO</a:t>
            </a:r>
          </a:p>
          <a:p>
            <a:pPr marL="0" indent="0">
              <a:buNone/>
            </a:pPr>
            <a:endParaRPr lang="en-GB" b="1" dirty="0"/>
          </a:p>
          <a:p>
            <a:r>
              <a:rPr lang="en-GB" dirty="0"/>
              <a:t> </a:t>
            </a:r>
            <a:r>
              <a:rPr lang="en-GB" sz="2600" dirty="0"/>
              <a:t>Let the person know that the information will be taken</a:t>
            </a:r>
          </a:p>
          <a:p>
            <a:pPr marL="0" indent="0">
              <a:buNone/>
            </a:pPr>
            <a:r>
              <a:rPr lang="en-GB" sz="2600" dirty="0"/>
              <a:t>   seriously and that they will be kept involved at every</a:t>
            </a:r>
          </a:p>
          <a:p>
            <a:pPr marL="0" indent="0">
              <a:buNone/>
            </a:pPr>
            <a:r>
              <a:rPr lang="en-GB" sz="2600" dirty="0"/>
              <a:t>   stage</a:t>
            </a:r>
          </a:p>
          <a:p>
            <a:r>
              <a:rPr lang="en-GB" sz="2600" dirty="0"/>
              <a:t> Record in writing and report to the necessary</a:t>
            </a:r>
          </a:p>
          <a:p>
            <a:pPr marL="0" indent="0">
              <a:buNone/>
            </a:pPr>
            <a:r>
              <a:rPr lang="en-GB" sz="2600" dirty="0"/>
              <a:t>   person/agency ASAP</a:t>
            </a:r>
          </a:p>
          <a:p>
            <a:r>
              <a:rPr lang="en-GB" sz="2600" dirty="0"/>
              <a:t> Act without delay</a:t>
            </a:r>
          </a:p>
          <a:p>
            <a:endParaRPr lang="en-GB" dirty="0"/>
          </a:p>
        </p:txBody>
      </p:sp>
    </p:spTree>
    <p:extLst>
      <p:ext uri="{BB962C8B-B14F-4D97-AF65-F5344CB8AC3E}">
        <p14:creationId xmlns:p14="http://schemas.microsoft.com/office/powerpoint/2010/main" val="268611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130FE5-499A-4116-812B-4FC7BD7F3993}"/>
              </a:ext>
            </a:extLst>
          </p:cNvPr>
          <p:cNvSpPr>
            <a:spLocks noGrp="1"/>
          </p:cNvSpPr>
          <p:nvPr>
            <p:ph type="title"/>
          </p:nvPr>
        </p:nvSpPr>
        <p:spPr/>
        <p:txBody>
          <a:bodyPr/>
          <a:lstStyle/>
          <a:p>
            <a:r>
              <a:rPr lang="en-US" dirty="0"/>
              <a:t>Dealing with Disclosures</a:t>
            </a:r>
            <a:endParaRPr lang="en-GB" dirty="0"/>
          </a:p>
        </p:txBody>
      </p:sp>
      <p:sp>
        <p:nvSpPr>
          <p:cNvPr id="7" name="Text Placeholder 6">
            <a:extLst>
              <a:ext uri="{FF2B5EF4-FFF2-40B4-BE49-F238E27FC236}">
                <a16:creationId xmlns:a16="http://schemas.microsoft.com/office/drawing/2014/main" id="{BE9F8A08-DBE2-429B-8542-88E6188887C0}"/>
              </a:ext>
            </a:extLst>
          </p:cNvPr>
          <p:cNvSpPr>
            <a:spLocks noGrp="1"/>
          </p:cNvSpPr>
          <p:nvPr>
            <p:ph type="body" sz="quarter" idx="10"/>
          </p:nvPr>
        </p:nvSpPr>
        <p:spPr/>
        <p:txBody>
          <a:bodyPr>
            <a:normAutofit fontScale="92500" lnSpcReduction="20000"/>
          </a:bodyPr>
          <a:lstStyle/>
          <a:p>
            <a:pPr marL="0" indent="0">
              <a:buNone/>
            </a:pPr>
            <a:r>
              <a:rPr lang="en-GB" sz="3000" b="1" dirty="0"/>
              <a:t>Don’t</a:t>
            </a:r>
            <a:r>
              <a:rPr lang="en-GB" dirty="0"/>
              <a:t/>
            </a:r>
            <a:br>
              <a:rPr lang="en-GB" dirty="0"/>
            </a:br>
            <a:r>
              <a:rPr lang="en-GB" dirty="0">
                <a:solidFill>
                  <a:srgbClr val="002060"/>
                </a:solidFill>
              </a:rPr>
              <a:t>Stop someone disclosing to you</a:t>
            </a:r>
          </a:p>
          <a:p>
            <a:r>
              <a:rPr lang="en-GB" sz="3000" dirty="0"/>
              <a:t> </a:t>
            </a:r>
            <a:r>
              <a:rPr lang="en-GB" dirty="0"/>
              <a:t>Promise to keep secrets</a:t>
            </a:r>
          </a:p>
          <a:p>
            <a:r>
              <a:rPr lang="en-GB" dirty="0"/>
              <a:t> Press person for more details or make them repeat the</a:t>
            </a:r>
          </a:p>
          <a:p>
            <a:pPr marL="0" indent="0">
              <a:buNone/>
            </a:pPr>
            <a:r>
              <a:rPr lang="en-GB" dirty="0"/>
              <a:t>   story</a:t>
            </a:r>
          </a:p>
          <a:p>
            <a:r>
              <a:rPr lang="en-GB" dirty="0"/>
              <a:t> Gossip about the disclosure </a:t>
            </a:r>
          </a:p>
          <a:p>
            <a:r>
              <a:rPr lang="en-GB" dirty="0"/>
              <a:t> Contact the alleged abuser</a:t>
            </a:r>
          </a:p>
          <a:p>
            <a:r>
              <a:rPr lang="en-GB" dirty="0"/>
              <a:t> Attempt to investigate</a:t>
            </a:r>
          </a:p>
          <a:p>
            <a:r>
              <a:rPr lang="en-GB" dirty="0"/>
              <a:t> Leave details of disclosure in a voicemail or email</a:t>
            </a:r>
          </a:p>
          <a:p>
            <a:r>
              <a:rPr lang="en-GB" dirty="0"/>
              <a:t> Delay 		</a:t>
            </a:r>
          </a:p>
          <a:p>
            <a:pPr marL="0" indent="0">
              <a:buNone/>
            </a:pPr>
            <a:endParaRPr lang="en-GB" dirty="0"/>
          </a:p>
        </p:txBody>
      </p:sp>
    </p:spTree>
    <p:extLst>
      <p:ext uri="{BB962C8B-B14F-4D97-AF65-F5344CB8AC3E}">
        <p14:creationId xmlns:p14="http://schemas.microsoft.com/office/powerpoint/2010/main" val="49883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130FE5-499A-4116-812B-4FC7BD7F3993}"/>
              </a:ext>
            </a:extLst>
          </p:cNvPr>
          <p:cNvSpPr>
            <a:spLocks noGrp="1"/>
          </p:cNvSpPr>
          <p:nvPr>
            <p:ph type="title"/>
          </p:nvPr>
        </p:nvSpPr>
        <p:spPr/>
        <p:txBody>
          <a:bodyPr>
            <a:normAutofit/>
          </a:bodyPr>
          <a:lstStyle/>
          <a:p>
            <a:r>
              <a:rPr lang="en-US" dirty="0"/>
              <a:t>Objectives </a:t>
            </a:r>
            <a:endParaRPr lang="en-GB" dirty="0"/>
          </a:p>
        </p:txBody>
      </p:sp>
      <p:sp>
        <p:nvSpPr>
          <p:cNvPr id="7" name="Text Placeholder 6">
            <a:extLst>
              <a:ext uri="{FF2B5EF4-FFF2-40B4-BE49-F238E27FC236}">
                <a16:creationId xmlns:a16="http://schemas.microsoft.com/office/drawing/2014/main" id="{BE9F8A08-DBE2-429B-8542-88E6188887C0}"/>
              </a:ext>
            </a:extLst>
          </p:cNvPr>
          <p:cNvSpPr>
            <a:spLocks noGrp="1"/>
          </p:cNvSpPr>
          <p:nvPr>
            <p:ph type="body" sz="quarter" idx="10"/>
          </p:nvPr>
        </p:nvSpPr>
        <p:spPr/>
        <p:txBody>
          <a:bodyPr>
            <a:normAutofit fontScale="92500" lnSpcReduction="10000"/>
          </a:bodyPr>
          <a:lstStyle/>
          <a:p>
            <a:pPr marL="0" indent="0">
              <a:buNone/>
            </a:pPr>
            <a:r>
              <a:rPr lang="en-US" dirty="0"/>
              <a:t>By the end of the session you will have an increased </a:t>
            </a:r>
          </a:p>
          <a:p>
            <a:pPr marL="0" indent="0">
              <a:buNone/>
            </a:pPr>
            <a:r>
              <a:rPr lang="en-US" dirty="0"/>
              <a:t>understanding of:</a:t>
            </a:r>
          </a:p>
          <a:p>
            <a:pPr marL="0" indent="0">
              <a:buNone/>
            </a:pPr>
            <a:endParaRPr lang="en-US" dirty="0"/>
          </a:p>
          <a:p>
            <a:pPr marL="0" indent="0">
              <a:buNone/>
            </a:pPr>
            <a:r>
              <a:rPr lang="en-US" dirty="0" smtClean="0"/>
              <a:t>  Why </a:t>
            </a:r>
            <a:r>
              <a:rPr lang="en-US" dirty="0"/>
              <a:t>adult safeguarding is important to PCI</a:t>
            </a:r>
          </a:p>
          <a:p>
            <a:pPr marL="0" indent="0">
              <a:buNone/>
            </a:pPr>
            <a:r>
              <a:rPr lang="en-GB" dirty="0"/>
              <a:t> </a:t>
            </a:r>
            <a:r>
              <a:rPr lang="en-GB" dirty="0" smtClean="0"/>
              <a:t> The </a:t>
            </a:r>
            <a:r>
              <a:rPr lang="en-GB" dirty="0"/>
              <a:t>legal and policy context of adult safeguarding</a:t>
            </a:r>
          </a:p>
          <a:p>
            <a:pPr marL="0" indent="0">
              <a:buNone/>
            </a:pPr>
            <a:r>
              <a:rPr lang="en-GB" dirty="0"/>
              <a:t>  </a:t>
            </a:r>
            <a:r>
              <a:rPr lang="en-US" dirty="0" smtClean="0"/>
              <a:t>The </a:t>
            </a:r>
            <a:r>
              <a:rPr lang="en-US" dirty="0"/>
              <a:t>various forms of abuse and how to identify them</a:t>
            </a:r>
            <a:endParaRPr lang="en-GB" dirty="0"/>
          </a:p>
          <a:p>
            <a:pPr marL="0" indent="0">
              <a:buNone/>
            </a:pPr>
            <a:r>
              <a:rPr lang="en-US" dirty="0"/>
              <a:t> </a:t>
            </a:r>
            <a:r>
              <a:rPr lang="en-US" dirty="0" smtClean="0"/>
              <a:t> </a:t>
            </a:r>
            <a:r>
              <a:rPr lang="en-GB" dirty="0" smtClean="0"/>
              <a:t>How </a:t>
            </a:r>
            <a:r>
              <a:rPr lang="en-GB" dirty="0"/>
              <a:t>to deal with disclosures and concerns</a:t>
            </a:r>
          </a:p>
          <a:p>
            <a:pPr marL="0" indent="0">
              <a:buNone/>
            </a:pPr>
            <a:r>
              <a:rPr lang="en-GB" dirty="0"/>
              <a:t>  How to respond to, report, and record concerns</a:t>
            </a:r>
          </a:p>
          <a:p>
            <a:pPr marL="0" indent="0">
              <a:buNone/>
            </a:pPr>
            <a:r>
              <a:rPr lang="en-GB" dirty="0"/>
              <a:t>  A code of behaviour for clergy, staff and volunteers</a:t>
            </a:r>
          </a:p>
          <a:p>
            <a:endParaRPr lang="en-GB" dirty="0"/>
          </a:p>
          <a:p>
            <a:pPr marL="0" indent="0">
              <a:buNone/>
            </a:pPr>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563" y="5211641"/>
            <a:ext cx="387598" cy="31326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009" y="4778805"/>
            <a:ext cx="417840" cy="33770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009" y="4345969"/>
            <a:ext cx="372680" cy="30120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492" y="3952318"/>
            <a:ext cx="324197" cy="262022"/>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563" y="3441126"/>
            <a:ext cx="350378" cy="283182"/>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607" y="3025974"/>
            <a:ext cx="322334" cy="260516"/>
          </a:xfrm>
          <a:prstGeom prst="rect">
            <a:avLst/>
          </a:prstGeom>
        </p:spPr>
      </p:pic>
    </p:spTree>
    <p:extLst>
      <p:ext uri="{BB962C8B-B14F-4D97-AF65-F5344CB8AC3E}">
        <p14:creationId xmlns:p14="http://schemas.microsoft.com/office/powerpoint/2010/main" val="103199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Reporting </a:t>
            </a:r>
            <a:endParaRPr lang="en-GB" dirty="0"/>
          </a:p>
        </p:txBody>
      </p:sp>
      <p:sp>
        <p:nvSpPr>
          <p:cNvPr id="3" name="Text Placeholder 2"/>
          <p:cNvSpPr>
            <a:spLocks noGrp="1"/>
          </p:cNvSpPr>
          <p:nvPr>
            <p:ph type="body" sz="quarter" idx="10"/>
          </p:nvPr>
        </p:nvSpPr>
        <p:spPr/>
        <p:txBody>
          <a:bodyPr>
            <a:normAutofit fontScale="92500" lnSpcReduction="20000"/>
          </a:bodyPr>
          <a:lstStyle/>
          <a:p>
            <a:r>
              <a:rPr lang="en-IE" dirty="0" smtClean="0"/>
              <a:t> In </a:t>
            </a:r>
            <a:r>
              <a:rPr lang="en-IE" dirty="0"/>
              <a:t>each Community Healthcare organisation (9 of</a:t>
            </a:r>
          </a:p>
          <a:p>
            <a:pPr marL="0" indent="0">
              <a:buNone/>
            </a:pPr>
            <a:r>
              <a:rPr lang="en-IE" dirty="0"/>
              <a:t>   these) there is  a Safeguarding and Protection Team</a:t>
            </a:r>
          </a:p>
          <a:p>
            <a:pPr marL="0" indent="0">
              <a:buNone/>
            </a:pPr>
            <a:r>
              <a:rPr lang="en-IE" dirty="0"/>
              <a:t>   (Vulnerable Persons)</a:t>
            </a:r>
          </a:p>
          <a:p>
            <a:pPr marL="0" indent="0">
              <a:buNone/>
            </a:pPr>
            <a:endParaRPr lang="en-IE" dirty="0"/>
          </a:p>
          <a:p>
            <a:r>
              <a:rPr lang="en-IE" dirty="0"/>
              <a:t> Contact and ask for advice</a:t>
            </a:r>
          </a:p>
          <a:p>
            <a:pPr marL="0" indent="0">
              <a:buNone/>
            </a:pPr>
            <a:endParaRPr lang="en-IE" dirty="0"/>
          </a:p>
          <a:p>
            <a:r>
              <a:rPr lang="en-IE" dirty="0"/>
              <a:t> This team will work in partnership with all relevant</a:t>
            </a:r>
          </a:p>
          <a:p>
            <a:pPr marL="0" indent="0">
              <a:buNone/>
            </a:pPr>
            <a:r>
              <a:rPr lang="en-IE" dirty="0"/>
              <a:t>   service providers</a:t>
            </a:r>
          </a:p>
          <a:p>
            <a:pPr marL="0" indent="0">
              <a:buNone/>
            </a:pPr>
            <a:endParaRPr lang="en-IE" dirty="0"/>
          </a:p>
          <a:p>
            <a:r>
              <a:rPr lang="en-IE" dirty="0"/>
              <a:t> Community referrals –public health nurses, GPs</a:t>
            </a:r>
          </a:p>
          <a:p>
            <a:pPr marL="0" indent="0">
              <a:buNone/>
            </a:pP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4750" y="112989"/>
            <a:ext cx="1753325" cy="2172242"/>
          </a:xfrm>
          <a:prstGeom prst="rect">
            <a:avLst/>
          </a:prstGeom>
        </p:spPr>
      </p:pic>
    </p:spTree>
    <p:extLst>
      <p:ext uri="{BB962C8B-B14F-4D97-AF65-F5344CB8AC3E}">
        <p14:creationId xmlns:p14="http://schemas.microsoft.com/office/powerpoint/2010/main" val="173728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reporting    </a:t>
            </a:r>
            <a:endParaRPr lang="en-GB" dirty="0"/>
          </a:p>
        </p:txBody>
      </p:sp>
      <p:sp>
        <p:nvSpPr>
          <p:cNvPr id="3" name="Text Placeholder 2"/>
          <p:cNvSpPr>
            <a:spLocks noGrp="1"/>
          </p:cNvSpPr>
          <p:nvPr>
            <p:ph type="body" sz="quarter" idx="10"/>
          </p:nvPr>
        </p:nvSpPr>
        <p:spPr/>
        <p:txBody>
          <a:bodyPr>
            <a:normAutofit fontScale="92500"/>
          </a:bodyPr>
          <a:lstStyle/>
          <a:p>
            <a:pPr>
              <a:spcBef>
                <a:spcPts val="1200"/>
              </a:spcBef>
              <a:spcAft>
                <a:spcPts val="600"/>
              </a:spcAft>
            </a:pPr>
            <a:r>
              <a:rPr lang="en-US" dirty="0"/>
              <a:t> Unsure if it’s their place to say something</a:t>
            </a:r>
          </a:p>
          <a:p>
            <a:pPr>
              <a:spcBef>
                <a:spcPts val="1200"/>
              </a:spcBef>
              <a:spcAft>
                <a:spcPts val="600"/>
              </a:spcAft>
            </a:pPr>
            <a:r>
              <a:rPr lang="en-US" dirty="0"/>
              <a:t> It involves a colleague, friend or family member</a:t>
            </a:r>
          </a:p>
          <a:p>
            <a:pPr>
              <a:spcBef>
                <a:spcPts val="1200"/>
              </a:spcBef>
              <a:spcAft>
                <a:spcPts val="600"/>
              </a:spcAft>
            </a:pPr>
            <a:r>
              <a:rPr lang="en-US" dirty="0"/>
              <a:t> Feel uncomfortable or scared</a:t>
            </a:r>
          </a:p>
          <a:p>
            <a:pPr>
              <a:spcBef>
                <a:spcPts val="1200"/>
              </a:spcBef>
              <a:spcAft>
                <a:spcPts val="600"/>
              </a:spcAft>
            </a:pPr>
            <a:r>
              <a:rPr lang="en-US" dirty="0"/>
              <a:t> Think it will not be taken seriously</a:t>
            </a:r>
          </a:p>
          <a:p>
            <a:pPr>
              <a:spcBef>
                <a:spcPts val="1200"/>
              </a:spcBef>
              <a:spcAft>
                <a:spcPts val="600"/>
              </a:spcAft>
            </a:pPr>
            <a:r>
              <a:rPr lang="en-US" dirty="0"/>
              <a:t> Not certain if they are right</a:t>
            </a:r>
          </a:p>
          <a:p>
            <a:pPr>
              <a:spcBef>
                <a:spcPts val="1200"/>
              </a:spcBef>
              <a:spcAft>
                <a:spcPts val="600"/>
              </a:spcAft>
            </a:pPr>
            <a:r>
              <a:rPr lang="en-US" dirty="0"/>
              <a:t> Fear of damaging a good relationship</a:t>
            </a:r>
          </a:p>
          <a:p>
            <a:pPr>
              <a:spcBef>
                <a:spcPts val="1200"/>
              </a:spcBef>
              <a:spcAft>
                <a:spcPts val="600"/>
              </a:spcAft>
            </a:pPr>
            <a:r>
              <a:rPr lang="en-US" dirty="0"/>
              <a:t> Have not seen anything themselves, only heard about it</a:t>
            </a:r>
            <a:endParaRPr lang="en-GB" dirty="0"/>
          </a:p>
          <a:p>
            <a:pPr marL="0" indent="0">
              <a:buNone/>
            </a:pPr>
            <a:endParaRPr lang="en-GB" dirty="0"/>
          </a:p>
        </p:txBody>
      </p:sp>
      <p:pic>
        <p:nvPicPr>
          <p:cNvPr id="4" name="Picture 3" descr="How to Choose a Used Car - Manning Valley Automotive"/>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815395" y="171351"/>
            <a:ext cx="2268855" cy="2482850"/>
          </a:xfrm>
          <a:prstGeom prst="rect">
            <a:avLst/>
          </a:prstGeom>
          <a:noFill/>
          <a:ln>
            <a:noFill/>
          </a:ln>
        </p:spPr>
      </p:pic>
    </p:spTree>
    <p:extLst>
      <p:ext uri="{BB962C8B-B14F-4D97-AF65-F5344CB8AC3E}">
        <p14:creationId xmlns:p14="http://schemas.microsoft.com/office/powerpoint/2010/main" val="339842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Reporting Process</a:t>
            </a:r>
            <a:endParaRPr lang="en-GB" dirty="0"/>
          </a:p>
        </p:txBody>
      </p:sp>
      <p:sp>
        <p:nvSpPr>
          <p:cNvPr id="3" name="Text Placeholder 2"/>
          <p:cNvSpPr>
            <a:spLocks noGrp="1"/>
          </p:cNvSpPr>
          <p:nvPr>
            <p:ph type="body" sz="quarter" idx="10"/>
          </p:nvPr>
        </p:nvSpPr>
        <p:spPr/>
        <p:txBody>
          <a:bodyPr>
            <a:normAutofit fontScale="77500" lnSpcReduction="20000"/>
          </a:bodyPr>
          <a:lstStyle/>
          <a:p>
            <a:pPr marL="0" indent="0">
              <a:buNone/>
            </a:pPr>
            <a:endParaRPr lang="en-GB" sz="2000" dirty="0">
              <a:cs typeface="Verdana" panose="020B0604030504040204" pitchFamily="34" charset="0"/>
            </a:endParaRPr>
          </a:p>
          <a:p>
            <a:pPr marL="0" indent="0">
              <a:buNone/>
            </a:pPr>
            <a:endParaRPr lang="en-GB" sz="2000" dirty="0">
              <a:cs typeface="Verdana" panose="020B0604030504040204" pitchFamily="34" charset="0"/>
            </a:endParaRPr>
          </a:p>
          <a:p>
            <a:pPr marL="0" indent="0">
              <a:buNone/>
            </a:pPr>
            <a:endParaRPr lang="en-GB" sz="2000" dirty="0">
              <a:cs typeface="Verdana" panose="020B0604030504040204" pitchFamily="34" charset="0"/>
            </a:endParaRPr>
          </a:p>
          <a:p>
            <a:pPr marL="0" indent="0">
              <a:buNone/>
            </a:pPr>
            <a:endParaRPr lang="en-GB" sz="2000" dirty="0">
              <a:cs typeface="Verdana" panose="020B0604030504040204" pitchFamily="34" charset="0"/>
            </a:endParaRPr>
          </a:p>
          <a:p>
            <a:pPr marL="0" indent="0">
              <a:buNone/>
            </a:pPr>
            <a:endParaRPr lang="en-GB" sz="2000" dirty="0">
              <a:cs typeface="Verdana" panose="020B0604030504040204" pitchFamily="34" charset="0"/>
            </a:endParaRPr>
          </a:p>
          <a:p>
            <a:pPr marL="0" indent="0">
              <a:buNone/>
            </a:pPr>
            <a:endParaRPr lang="en-GB" sz="2000" dirty="0">
              <a:cs typeface="Verdana" panose="020B0604030504040204" pitchFamily="34" charset="0"/>
            </a:endParaRPr>
          </a:p>
          <a:p>
            <a:pPr marL="0" indent="0">
              <a:buNone/>
            </a:pPr>
            <a:endParaRPr lang="en-GB" sz="2000" dirty="0">
              <a:cs typeface="Verdana" panose="020B0604030504040204" pitchFamily="34" charset="0"/>
            </a:endParaRPr>
          </a:p>
          <a:p>
            <a:pPr marL="0" indent="0">
              <a:buNone/>
            </a:pPr>
            <a:endParaRPr lang="en-GB" sz="2000" dirty="0">
              <a:cs typeface="Verdana" panose="020B0604030504040204" pitchFamily="34" charset="0"/>
            </a:endParaRPr>
          </a:p>
          <a:p>
            <a:pPr marL="0" indent="0">
              <a:buNone/>
            </a:pPr>
            <a:endParaRPr lang="en-GB" sz="2000" dirty="0">
              <a:cs typeface="Verdana" panose="020B0604030504040204" pitchFamily="34" charset="0"/>
            </a:endParaRPr>
          </a:p>
          <a:p>
            <a:pPr marL="0" indent="0">
              <a:buNone/>
            </a:pPr>
            <a:endParaRPr lang="en-GB" sz="2000" dirty="0">
              <a:cs typeface="Verdana" panose="020B0604030504040204" pitchFamily="34" charset="0"/>
            </a:endParaRPr>
          </a:p>
          <a:p>
            <a:pPr marL="0" indent="0">
              <a:buNone/>
            </a:pPr>
            <a:r>
              <a:rPr lang="en-GB" sz="2000" dirty="0">
                <a:cs typeface="Verdana" panose="020B0604030504040204" pitchFamily="34" charset="0"/>
              </a:rPr>
              <a:t>If an adult is in immediate danger,</a:t>
            </a:r>
          </a:p>
          <a:p>
            <a:pPr marL="0" indent="0">
              <a:buNone/>
            </a:pPr>
            <a:r>
              <a:rPr lang="en-GB" sz="2000" dirty="0">
                <a:cs typeface="Verdana" panose="020B0604030504040204" pitchFamily="34" charset="0"/>
              </a:rPr>
              <a:t>PSNI should be contacted without delay																24hr Contact</a:t>
            </a:r>
          </a:p>
          <a:p>
            <a:pPr marL="0" indent="0" algn="ctr">
              <a:buNone/>
            </a:pPr>
            <a:r>
              <a:rPr lang="en-GB" sz="2000" dirty="0">
                <a:cs typeface="Verdana" panose="020B0604030504040204" pitchFamily="34" charset="0"/>
              </a:rPr>
              <a:t>								028 9041 7235</a:t>
            </a:r>
            <a:endParaRPr lang="en-US" sz="2000" dirty="0">
              <a:cs typeface="Verdana" panose="020B0604030504040204" pitchFamily="34" charset="0"/>
            </a:endParaRPr>
          </a:p>
          <a:p>
            <a:pPr marL="0" indent="0">
              <a:buNone/>
            </a:pPr>
            <a:endParaRPr lang="en-GB" dirty="0"/>
          </a:p>
        </p:txBody>
      </p:sp>
      <p:graphicFrame>
        <p:nvGraphicFramePr>
          <p:cNvPr id="4" name="Diagram 3"/>
          <p:cNvGraphicFramePr/>
          <p:nvPr>
            <p:extLst>
              <p:ext uri="{D42A27DB-BD31-4B8C-83A1-F6EECF244321}">
                <p14:modId xmlns:p14="http://schemas.microsoft.com/office/powerpoint/2010/main" val="3646995277"/>
              </p:ext>
            </p:extLst>
          </p:nvPr>
        </p:nvGraphicFramePr>
        <p:xfrm>
          <a:off x="838200" y="0"/>
          <a:ext cx="9894376" cy="56878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16905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PCI Internal Report Form</a:t>
            </a:r>
            <a:endParaRPr lang="en-GB" dirty="0">
              <a:solidFill>
                <a:srgbClr val="FFFF00"/>
              </a:solidFill>
            </a:endParaRPr>
          </a:p>
        </p:txBody>
      </p:sp>
      <p:sp>
        <p:nvSpPr>
          <p:cNvPr id="14" name="Rectangle 11"/>
          <p:cNvSpPr>
            <a:spLocks noChangeArrowheads="1"/>
          </p:cNvSpPr>
          <p:nvPr/>
        </p:nvSpPr>
        <p:spPr bwMode="auto">
          <a:xfrm>
            <a:off x="-17194589" y="1825625"/>
            <a:ext cx="6544580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15" name="Rectangle 12"/>
          <p:cNvSpPr>
            <a:spLocks noChangeArrowheads="1"/>
          </p:cNvSpPr>
          <p:nvPr/>
        </p:nvSpPr>
        <p:spPr bwMode="auto">
          <a:xfrm>
            <a:off x="-17194589" y="2693055"/>
            <a:ext cx="65445804"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Adult Safeguarding Internal Report Form</a:t>
            </a:r>
            <a:endParaRPr kumimoji="0" lang="en-GB"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 be used by Minister/staff member/volunteer)</a:t>
            </a:r>
            <a:endParaRPr kumimoji="0" lang="en-GB"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Please complete the sections for which you have available information</a:t>
            </a:r>
            <a:endParaRPr kumimoji="0" lang="en-GB"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NB:</a:t>
            </a: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Please remember to report this to the Head of Safeguarding for PCI</a:t>
            </a:r>
            <a:endParaRPr kumimoji="0" lang="en-GB"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pic>
        <p:nvPicPr>
          <p:cNvPr id="4" name="Picture 3">
            <a:extLst>
              <a:ext uri="{FF2B5EF4-FFF2-40B4-BE49-F238E27FC236}">
                <a16:creationId xmlns:a16="http://schemas.microsoft.com/office/drawing/2014/main" id="{C741D819-3B5B-40D7-A824-6BF4CC4263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251" y="1021783"/>
            <a:ext cx="7479498" cy="5220000"/>
          </a:xfrm>
          <a:prstGeom prst="rect">
            <a:avLst/>
          </a:prstGeom>
        </p:spPr>
      </p:pic>
    </p:spTree>
    <p:extLst>
      <p:ext uri="{BB962C8B-B14F-4D97-AF65-F5344CB8AC3E}">
        <p14:creationId xmlns:p14="http://schemas.microsoft.com/office/powerpoint/2010/main" val="40833142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latin typeface="Verdana" panose="020B0604030504040204" pitchFamily="34" charset="0"/>
                <a:ea typeface="Verdana" panose="020B0604030504040204" pitchFamily="34" charset="0"/>
              </a:rPr>
              <a:t>Recording</a:t>
            </a:r>
            <a:endParaRPr lang="en-GB" dirty="0">
              <a:latin typeface="Verdana" panose="020B0604030504040204" pitchFamily="34" charset="0"/>
              <a:ea typeface="Verdana" panose="020B0604030504040204" pitchFamily="34" charset="0"/>
            </a:endParaRPr>
          </a:p>
        </p:txBody>
      </p:sp>
      <p:sp>
        <p:nvSpPr>
          <p:cNvPr id="3" name="Content Placeholder 2"/>
          <p:cNvSpPr>
            <a:spLocks noGrp="1"/>
          </p:cNvSpPr>
          <p:nvPr>
            <p:ph sz="half" idx="1"/>
          </p:nvPr>
        </p:nvSpPr>
        <p:spPr/>
        <p:txBody>
          <a:bodyPr>
            <a:normAutofit/>
          </a:bodyPr>
          <a:lstStyle/>
          <a:p>
            <a:r>
              <a:rPr lang="en-GB" dirty="0">
                <a:solidFill>
                  <a:srgbClr val="FFFF00"/>
                </a:solidFill>
              </a:rPr>
              <a:t> Adult’s details</a:t>
            </a:r>
          </a:p>
          <a:p>
            <a:r>
              <a:rPr lang="en-GB" dirty="0">
                <a:solidFill>
                  <a:srgbClr val="FFFF00"/>
                </a:solidFill>
              </a:rPr>
              <a:t> Date/time became aware</a:t>
            </a:r>
          </a:p>
          <a:p>
            <a:pPr marL="0" indent="0">
              <a:buNone/>
            </a:pPr>
            <a:r>
              <a:rPr lang="en-GB" dirty="0"/>
              <a:t> </a:t>
            </a:r>
            <a:r>
              <a:rPr lang="en-GB" dirty="0">
                <a:solidFill>
                  <a:srgbClr val="FFFF00"/>
                </a:solidFill>
              </a:rPr>
              <a:t>  of concerns</a:t>
            </a:r>
          </a:p>
          <a:p>
            <a:r>
              <a:rPr lang="en-GB" dirty="0">
                <a:solidFill>
                  <a:srgbClr val="FFFF00"/>
                </a:solidFill>
              </a:rPr>
              <a:t> Disclosure/indicators/</a:t>
            </a:r>
          </a:p>
          <a:p>
            <a:pPr marL="0" indent="0">
              <a:buNone/>
            </a:pPr>
            <a:r>
              <a:rPr lang="en-GB" dirty="0"/>
              <a:t>   </a:t>
            </a:r>
            <a:r>
              <a:rPr lang="en-GB" dirty="0">
                <a:solidFill>
                  <a:srgbClr val="FFFF00"/>
                </a:solidFill>
              </a:rPr>
              <a:t>concerns expressed by</a:t>
            </a:r>
          </a:p>
          <a:p>
            <a:pPr marL="0" indent="0">
              <a:buNone/>
            </a:pPr>
            <a:r>
              <a:rPr lang="en-GB" dirty="0"/>
              <a:t> </a:t>
            </a:r>
            <a:r>
              <a:rPr lang="en-GB" dirty="0">
                <a:solidFill>
                  <a:srgbClr val="FFFF00"/>
                </a:solidFill>
              </a:rPr>
              <a:t>  another person</a:t>
            </a:r>
          </a:p>
          <a:p>
            <a:r>
              <a:rPr lang="en-GB" dirty="0">
                <a:solidFill>
                  <a:srgbClr val="FFFF00"/>
                </a:solidFill>
              </a:rPr>
              <a:t> Use the form provided</a:t>
            </a:r>
          </a:p>
          <a:p>
            <a:pPr marL="0" indent="0">
              <a:buNone/>
            </a:pPr>
            <a:r>
              <a:rPr lang="en-GB" dirty="0"/>
              <a:t>  </a:t>
            </a:r>
            <a:r>
              <a:rPr lang="en-GB" dirty="0">
                <a:solidFill>
                  <a:srgbClr val="FFFF00"/>
                </a:solidFill>
              </a:rPr>
              <a:t> on the TC website</a:t>
            </a:r>
          </a:p>
          <a:p>
            <a:endParaRPr lang="en-GB" dirty="0">
              <a:solidFill>
                <a:srgbClr val="FFFF00"/>
              </a:solidFill>
            </a:endParaRPr>
          </a:p>
          <a:p>
            <a:endParaRPr lang="en-GB" dirty="0">
              <a:solidFill>
                <a:srgbClr val="FFFF00"/>
              </a:solidFill>
            </a:endParaRPr>
          </a:p>
        </p:txBody>
      </p:sp>
      <p:sp>
        <p:nvSpPr>
          <p:cNvPr id="4" name="Content Placeholder 3"/>
          <p:cNvSpPr>
            <a:spLocks noGrp="1"/>
          </p:cNvSpPr>
          <p:nvPr>
            <p:ph sz="half" idx="2"/>
          </p:nvPr>
        </p:nvSpPr>
        <p:spPr/>
        <p:txBody>
          <a:bodyPr/>
          <a:lstStyle/>
          <a:p>
            <a:r>
              <a:rPr lang="en-GB" dirty="0">
                <a:solidFill>
                  <a:srgbClr val="FFFF00"/>
                </a:solidFill>
              </a:rPr>
              <a:t> Details of any immediate</a:t>
            </a:r>
          </a:p>
          <a:p>
            <a:pPr marL="0" indent="0">
              <a:buNone/>
            </a:pPr>
            <a:r>
              <a:rPr lang="en-GB" dirty="0"/>
              <a:t>  </a:t>
            </a:r>
            <a:r>
              <a:rPr lang="en-GB" dirty="0">
                <a:solidFill>
                  <a:srgbClr val="FFFF00"/>
                </a:solidFill>
              </a:rPr>
              <a:t>  action taken</a:t>
            </a:r>
          </a:p>
          <a:p>
            <a:r>
              <a:rPr lang="en-GB" dirty="0">
                <a:solidFill>
                  <a:srgbClr val="FFFF00"/>
                </a:solidFill>
              </a:rPr>
              <a:t> Organisation pro </a:t>
            </a:r>
            <a:r>
              <a:rPr lang="en-GB" dirty="0" err="1">
                <a:solidFill>
                  <a:srgbClr val="FFFF00"/>
                </a:solidFill>
              </a:rPr>
              <a:t>formas</a:t>
            </a:r>
            <a:endParaRPr lang="en-GB" dirty="0">
              <a:solidFill>
                <a:srgbClr val="FFFF00"/>
              </a:solidFill>
            </a:endParaRPr>
          </a:p>
          <a:p>
            <a:pPr marL="0" indent="0">
              <a:buNone/>
            </a:pPr>
            <a:r>
              <a:rPr lang="en-GB" dirty="0"/>
              <a:t>  </a:t>
            </a:r>
            <a:r>
              <a:rPr lang="en-GB" dirty="0">
                <a:solidFill>
                  <a:srgbClr val="FFFF00"/>
                </a:solidFill>
              </a:rPr>
              <a:t>  should be used</a:t>
            </a:r>
          </a:p>
          <a:p>
            <a:r>
              <a:rPr lang="en-GB" dirty="0">
                <a:solidFill>
                  <a:srgbClr val="FFFF00"/>
                </a:solidFill>
              </a:rPr>
              <a:t> Clear and factual</a:t>
            </a:r>
          </a:p>
          <a:p>
            <a:pPr marL="0" indent="0">
              <a:buNone/>
            </a:pPr>
            <a:r>
              <a:rPr lang="en-GB" dirty="0"/>
              <a:t>   </a:t>
            </a:r>
            <a:r>
              <a:rPr lang="en-GB" dirty="0">
                <a:solidFill>
                  <a:srgbClr val="FFFF00"/>
                </a:solidFill>
              </a:rPr>
              <a:t> reporting</a:t>
            </a:r>
          </a:p>
          <a:p>
            <a:r>
              <a:rPr lang="en-GB" dirty="0">
                <a:solidFill>
                  <a:srgbClr val="FFFF00"/>
                </a:solidFill>
              </a:rPr>
              <a:t> Secure storage</a:t>
            </a:r>
          </a:p>
          <a:p>
            <a:endParaRPr lang="en-GB" dirty="0">
              <a:solidFill>
                <a:srgbClr val="FFFF00"/>
              </a:solidFill>
            </a:endParaRPr>
          </a:p>
          <a:p>
            <a:endParaRPr lang="en-GB" dirty="0">
              <a:solidFill>
                <a:srgbClr val="FFFF00"/>
              </a:solidFill>
            </a:endParaRPr>
          </a:p>
        </p:txBody>
      </p:sp>
    </p:spTree>
    <p:extLst>
      <p:ext uri="{BB962C8B-B14F-4D97-AF65-F5344CB8AC3E}">
        <p14:creationId xmlns:p14="http://schemas.microsoft.com/office/powerpoint/2010/main" val="296407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solidFill>
                  <a:srgbClr val="FFFF00"/>
                </a:solidFill>
                <a:latin typeface="Verdana" panose="020B0604030504040204" pitchFamily="34" charset="0"/>
                <a:ea typeface="Verdana" panose="020B0604030504040204" pitchFamily="34" charset="0"/>
              </a:rPr>
              <a:t>The role of an adult safeguarding person within your church</a:t>
            </a:r>
            <a:endParaRPr lang="en-GB" sz="4800" dirty="0">
              <a:solidFill>
                <a:srgbClr val="FFFF00"/>
              </a:solidFill>
              <a:latin typeface="Verdana" panose="020B0604030504040204" pitchFamily="34" charset="0"/>
              <a:ea typeface="Verdana" panose="020B0604030504040204" pitchFamily="34" charset="0"/>
            </a:endParaRPr>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28814830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7879"/>
            <a:ext cx="10515600" cy="972001"/>
          </a:xfrm>
        </p:spPr>
        <p:txBody>
          <a:bodyPr>
            <a:normAutofit fontScale="90000"/>
          </a:bodyPr>
          <a:lstStyle/>
          <a:p>
            <a:pPr algn="ctr"/>
            <a:r>
              <a:rPr lang="en-GB" dirty="0">
                <a:solidFill>
                  <a:srgbClr val="FFFF00"/>
                </a:solidFill>
                <a:latin typeface="Verdana" panose="020B0604030504040204" pitchFamily="34" charset="0"/>
                <a:ea typeface="Verdana" panose="020B0604030504040204" pitchFamily="34" charset="0"/>
              </a:rPr>
              <a:t>Code of Behaviour </a:t>
            </a:r>
            <a:br>
              <a:rPr lang="en-GB" dirty="0">
                <a:solidFill>
                  <a:srgbClr val="FFFF00"/>
                </a:solidFill>
                <a:latin typeface="Verdana" panose="020B0604030504040204" pitchFamily="34" charset="0"/>
                <a:ea typeface="Verdana" panose="020B0604030504040204" pitchFamily="34" charset="0"/>
              </a:rPr>
            </a:br>
            <a:r>
              <a:rPr lang="en-GB" dirty="0">
                <a:solidFill>
                  <a:srgbClr val="FFFF00"/>
                </a:solidFill>
                <a:latin typeface="Verdana" panose="020B0604030504040204" pitchFamily="34" charset="0"/>
                <a:ea typeface="Verdana" panose="020B0604030504040204" pitchFamily="34" charset="0"/>
              </a:rPr>
              <a:t>(for </a:t>
            </a:r>
            <a:r>
              <a:rPr lang="en-GB" dirty="0"/>
              <a:t>c</a:t>
            </a:r>
            <a:r>
              <a:rPr lang="en-GB" dirty="0">
                <a:solidFill>
                  <a:srgbClr val="FFFF00"/>
                </a:solidFill>
                <a:latin typeface="Verdana" panose="020B0604030504040204" pitchFamily="34" charset="0"/>
                <a:ea typeface="Verdana" panose="020B0604030504040204" pitchFamily="34" charset="0"/>
              </a:rPr>
              <a:t>lergy, staff and volunteers)</a:t>
            </a:r>
          </a:p>
        </p:txBody>
      </p:sp>
      <p:sp>
        <p:nvSpPr>
          <p:cNvPr id="3" name="Content Placeholder 2"/>
          <p:cNvSpPr>
            <a:spLocks noGrp="1"/>
          </p:cNvSpPr>
          <p:nvPr>
            <p:ph type="body" sz="quarter" idx="10"/>
          </p:nvPr>
        </p:nvSpPr>
        <p:spPr/>
        <p:txBody>
          <a:bodyPr/>
          <a:lstStyle/>
          <a:p>
            <a:pPr marL="0" indent="0">
              <a:buNone/>
            </a:pPr>
            <a:r>
              <a:rPr lang="en-US" dirty="0">
                <a:solidFill>
                  <a:srgbClr val="FFFF00"/>
                </a:solidFill>
                <a:latin typeface="Verdana" panose="020B0604030504040204" pitchFamily="34" charset="0"/>
                <a:ea typeface="Verdana" panose="020B0604030504040204" pitchFamily="34" charset="0"/>
              </a:rPr>
              <a:t>									</a:t>
            </a:r>
            <a:endParaRPr lang="en-GB" dirty="0">
              <a:solidFill>
                <a:srgbClr val="FFFF00"/>
              </a:solidFill>
              <a:latin typeface="Verdana" panose="020B0604030504040204" pitchFamily="34" charset="0"/>
              <a:ea typeface="Verdana" panose="020B0604030504040204" pitchFamily="34" charset="0"/>
            </a:endParaRPr>
          </a:p>
          <a:p>
            <a:pPr marL="0" indent="0">
              <a:buNone/>
            </a:pPr>
            <a:r>
              <a:rPr lang="en-GB" dirty="0">
                <a:solidFill>
                  <a:srgbClr val="FFFF00"/>
                </a:solidFill>
                <a:latin typeface="Verdana" panose="020B0604030504040204" pitchFamily="34" charset="0"/>
                <a:ea typeface="Verdana" panose="020B0604030504040204" pitchFamily="34" charset="0"/>
              </a:rPr>
              <a:t>Avoid:</a:t>
            </a:r>
          </a:p>
          <a:p>
            <a:pPr marL="0" indent="0">
              <a:buNone/>
            </a:pPr>
            <a:endParaRPr lang="en-GB" dirty="0">
              <a:solidFill>
                <a:srgbClr val="FFFF00"/>
              </a:solidFill>
              <a:latin typeface="Verdana" panose="020B0604030504040204" pitchFamily="34" charset="0"/>
              <a:ea typeface="Verdana" panose="020B0604030504040204" pitchFamily="34" charset="0"/>
            </a:endParaRPr>
          </a:p>
          <a:p>
            <a:r>
              <a:rPr lang="en-GB" dirty="0">
                <a:solidFill>
                  <a:srgbClr val="FFFF00"/>
                </a:solidFill>
                <a:latin typeface="Verdana" panose="020B0604030504040204" pitchFamily="34" charset="0"/>
                <a:ea typeface="Verdana" panose="020B0604030504040204" pitchFamily="34" charset="0"/>
              </a:rPr>
              <a:t> spending excessive amounts of time alone with an</a:t>
            </a:r>
          </a:p>
          <a:p>
            <a:pPr marL="0" indent="0">
              <a:buNone/>
            </a:pPr>
            <a:r>
              <a:rPr lang="en-GB" dirty="0">
                <a:solidFill>
                  <a:srgbClr val="FFFF00"/>
                </a:solidFill>
                <a:latin typeface="Verdana" panose="020B0604030504040204" pitchFamily="34" charset="0"/>
                <a:ea typeface="Verdana" panose="020B0604030504040204" pitchFamily="34" charset="0"/>
              </a:rPr>
              <a:t>    adult at risk</a:t>
            </a:r>
          </a:p>
          <a:p>
            <a:r>
              <a:rPr lang="en-GB" dirty="0">
                <a:solidFill>
                  <a:srgbClr val="FFFF00"/>
                </a:solidFill>
                <a:latin typeface="Verdana" panose="020B0604030504040204" pitchFamily="34" charset="0"/>
                <a:ea typeface="Verdana" panose="020B0604030504040204" pitchFamily="34" charset="0"/>
              </a:rPr>
              <a:t> taking an adult at risk to your own home</a:t>
            </a:r>
          </a:p>
          <a:p>
            <a:r>
              <a:rPr lang="en-GB" dirty="0"/>
              <a:t> </a:t>
            </a:r>
            <a:r>
              <a:rPr lang="en-GB" dirty="0">
                <a:solidFill>
                  <a:srgbClr val="FFFF00"/>
                </a:solidFill>
                <a:latin typeface="Verdana" panose="020B0604030504040204" pitchFamily="34" charset="0"/>
                <a:ea typeface="Verdana" panose="020B0604030504040204" pitchFamily="34" charset="0"/>
              </a:rPr>
              <a:t>taking an adult at risk alone on a car journey, unless</a:t>
            </a:r>
          </a:p>
          <a:p>
            <a:pPr marL="0" indent="0">
              <a:buNone/>
            </a:pPr>
            <a:r>
              <a:rPr lang="en-GB" dirty="0">
                <a:solidFill>
                  <a:srgbClr val="FFFF00"/>
                </a:solidFill>
                <a:latin typeface="Verdana" panose="020B0604030504040204" pitchFamily="34" charset="0"/>
                <a:ea typeface="Verdana" panose="020B0604030504040204" pitchFamily="34" charset="0"/>
              </a:rPr>
              <a:t>    part of core activities.</a:t>
            </a:r>
          </a:p>
        </p:txBody>
      </p:sp>
      <p:pic>
        <p:nvPicPr>
          <p:cNvPr id="4" name="Picture 3" descr="On your best behaviour: new conduct codes commence"/>
          <p:cNvPicPr/>
          <p:nvPr/>
        </p:nvPicPr>
        <p:blipFill>
          <a:blip r:embed="rId3">
            <a:extLst>
              <a:ext uri="{28A0092B-C50C-407E-A947-70E740481C1C}">
                <a14:useLocalDpi xmlns:a14="http://schemas.microsoft.com/office/drawing/2010/main" val="0"/>
              </a:ext>
            </a:extLst>
          </a:blip>
          <a:srcRect/>
          <a:stretch>
            <a:fillRect/>
          </a:stretch>
        </p:blipFill>
        <p:spPr bwMode="auto">
          <a:xfrm>
            <a:off x="9415220" y="1580827"/>
            <a:ext cx="2260278" cy="1665008"/>
          </a:xfrm>
          <a:prstGeom prst="rect">
            <a:avLst/>
          </a:prstGeom>
          <a:noFill/>
          <a:ln>
            <a:noFill/>
          </a:ln>
        </p:spPr>
      </p:pic>
    </p:spTree>
    <p:extLst>
      <p:ext uri="{BB962C8B-B14F-4D97-AF65-F5344CB8AC3E}">
        <p14:creationId xmlns:p14="http://schemas.microsoft.com/office/powerpoint/2010/main" val="16832080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latin typeface="Verdana" panose="020B0604030504040204" pitchFamily="34" charset="0"/>
                <a:ea typeface="Verdana" panose="020B0604030504040204" pitchFamily="34" charset="0"/>
              </a:rPr>
              <a:t>Code of </a:t>
            </a:r>
            <a:r>
              <a:rPr lang="en-US" dirty="0" err="1">
                <a:solidFill>
                  <a:srgbClr val="FFFF00"/>
                </a:solidFill>
                <a:latin typeface="Verdana" panose="020B0604030504040204" pitchFamily="34" charset="0"/>
                <a:ea typeface="Verdana" panose="020B0604030504040204" pitchFamily="34" charset="0"/>
              </a:rPr>
              <a:t>Behaviour</a:t>
            </a:r>
            <a:r>
              <a:rPr lang="en-US" dirty="0">
                <a:solidFill>
                  <a:srgbClr val="FFFF00"/>
                </a:solidFill>
                <a:latin typeface="Verdana" panose="020B0604030504040204" pitchFamily="34" charset="0"/>
                <a:ea typeface="Verdana" panose="020B0604030504040204" pitchFamily="34" charset="0"/>
              </a:rPr>
              <a:t> </a:t>
            </a:r>
            <a:endParaRPr lang="en-GB" dirty="0">
              <a:solidFill>
                <a:srgbClr val="FFFF00"/>
              </a:solidFill>
              <a:latin typeface="Verdana" panose="020B0604030504040204" pitchFamily="34" charset="0"/>
              <a:ea typeface="Verdana" panose="020B0604030504040204" pitchFamily="34" charset="0"/>
            </a:endParaRPr>
          </a:p>
        </p:txBody>
      </p:sp>
      <p:sp>
        <p:nvSpPr>
          <p:cNvPr id="3" name="Content Placeholder 2"/>
          <p:cNvSpPr>
            <a:spLocks noGrp="1"/>
          </p:cNvSpPr>
          <p:nvPr>
            <p:ph type="body" sz="quarter" idx="10"/>
          </p:nvPr>
        </p:nvSpPr>
        <p:spPr>
          <a:xfrm>
            <a:off x="838200" y="1665287"/>
            <a:ext cx="10515600" cy="4510787"/>
          </a:xfrm>
        </p:spPr>
        <p:txBody>
          <a:bodyPr>
            <a:normAutofit fontScale="92500" lnSpcReduction="20000"/>
          </a:bodyPr>
          <a:lstStyle/>
          <a:p>
            <a:pPr marL="0" indent="0">
              <a:buNone/>
            </a:pPr>
            <a:r>
              <a:rPr lang="en-GB" sz="3000" dirty="0">
                <a:solidFill>
                  <a:srgbClr val="FFFF00"/>
                </a:solidFill>
                <a:latin typeface="Verdana" panose="020B0604030504040204" pitchFamily="34" charset="0"/>
                <a:ea typeface="Verdana" panose="020B0604030504040204" pitchFamily="34" charset="0"/>
              </a:rPr>
              <a:t>Never engage in any of the following behaviours:</a:t>
            </a:r>
          </a:p>
          <a:p>
            <a:pPr marL="0" indent="0">
              <a:buNone/>
            </a:pPr>
            <a:endParaRPr lang="en-GB" sz="3000" dirty="0">
              <a:solidFill>
                <a:srgbClr val="FFFF00"/>
              </a:solidFill>
              <a:latin typeface="Verdana" panose="020B0604030504040204" pitchFamily="34" charset="0"/>
              <a:ea typeface="Verdana" panose="020B0604030504040204" pitchFamily="34" charset="0"/>
            </a:endParaRPr>
          </a:p>
          <a:p>
            <a:r>
              <a:rPr lang="en-GB" dirty="0">
                <a:solidFill>
                  <a:srgbClr val="FFFF00"/>
                </a:solidFill>
                <a:latin typeface="Verdana" panose="020B0604030504040204" pitchFamily="34" charset="0"/>
                <a:ea typeface="Verdana" panose="020B0604030504040204" pitchFamily="34" charset="0"/>
              </a:rPr>
              <a:t> </a:t>
            </a:r>
            <a:r>
              <a:rPr lang="en-GB" sz="3000" dirty="0">
                <a:solidFill>
                  <a:srgbClr val="FFFF00"/>
                </a:solidFill>
              </a:rPr>
              <a:t>abuse, neglect or harm an adult</a:t>
            </a:r>
          </a:p>
          <a:p>
            <a:r>
              <a:rPr lang="en-GB" sz="3000" dirty="0">
                <a:solidFill>
                  <a:srgbClr val="FFFF00"/>
                </a:solidFill>
              </a:rPr>
              <a:t> rough physical activities</a:t>
            </a:r>
          </a:p>
          <a:p>
            <a:r>
              <a:rPr lang="en-GB" sz="3000" dirty="0">
                <a:solidFill>
                  <a:srgbClr val="FFFF00"/>
                </a:solidFill>
              </a:rPr>
              <a:t> sexually provocative activities </a:t>
            </a:r>
          </a:p>
          <a:p>
            <a:r>
              <a:rPr lang="en-GB" sz="3000" dirty="0">
                <a:solidFill>
                  <a:srgbClr val="FFFF00"/>
                </a:solidFill>
              </a:rPr>
              <a:t> inappropriate comments/jokes</a:t>
            </a:r>
          </a:p>
          <a:p>
            <a:r>
              <a:rPr lang="en-GB" sz="3000" dirty="0">
                <a:solidFill>
                  <a:srgbClr val="FFFF00"/>
                </a:solidFill>
              </a:rPr>
              <a:t> form inappropriate relationships </a:t>
            </a:r>
          </a:p>
          <a:p>
            <a:r>
              <a:rPr lang="en-GB" sz="3000" dirty="0">
                <a:solidFill>
                  <a:srgbClr val="FFFF00"/>
                </a:solidFill>
              </a:rPr>
              <a:t> discriminate against individuals and their families who</a:t>
            </a:r>
          </a:p>
          <a:p>
            <a:pPr marL="0" indent="0">
              <a:buNone/>
            </a:pPr>
            <a:r>
              <a:rPr lang="en-GB" sz="3000" dirty="0"/>
              <a:t>  </a:t>
            </a:r>
            <a:r>
              <a:rPr lang="en-GB" sz="3000" dirty="0" smtClean="0"/>
              <a:t> </a:t>
            </a:r>
            <a:r>
              <a:rPr lang="en-GB" sz="3000" dirty="0">
                <a:solidFill>
                  <a:srgbClr val="FFFF00"/>
                </a:solidFill>
              </a:rPr>
              <a:t>have different cultural backgrounds and beliefs from</a:t>
            </a:r>
          </a:p>
          <a:p>
            <a:pPr marL="0" indent="0">
              <a:buNone/>
            </a:pPr>
            <a:r>
              <a:rPr lang="en-GB" sz="3000" dirty="0"/>
              <a:t>  </a:t>
            </a:r>
            <a:r>
              <a:rPr lang="en-GB" sz="3000" dirty="0">
                <a:solidFill>
                  <a:srgbClr val="FFFF00"/>
                </a:solidFill>
              </a:rPr>
              <a:t> </a:t>
            </a:r>
            <a:r>
              <a:rPr lang="en-GB" sz="3000" dirty="0" smtClean="0">
                <a:solidFill>
                  <a:srgbClr val="FFFF00"/>
                </a:solidFill>
              </a:rPr>
              <a:t>your </a:t>
            </a:r>
            <a:r>
              <a:rPr lang="en-GB" sz="3000" dirty="0">
                <a:solidFill>
                  <a:srgbClr val="FFFF00"/>
                </a:solidFill>
              </a:rPr>
              <a:t>own</a:t>
            </a:r>
          </a:p>
          <a:p>
            <a:endParaRPr lang="en-GB" dirty="0">
              <a:solidFill>
                <a:srgbClr val="FFFF00"/>
              </a:solidFill>
            </a:endParaRPr>
          </a:p>
        </p:txBody>
      </p:sp>
    </p:spTree>
    <p:extLst>
      <p:ext uri="{BB962C8B-B14F-4D97-AF65-F5344CB8AC3E}">
        <p14:creationId xmlns:p14="http://schemas.microsoft.com/office/powerpoint/2010/main" val="31850814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latin typeface="Verdana" panose="020B0604030504040204" pitchFamily="34" charset="0"/>
                <a:ea typeface="Verdana" panose="020B0604030504040204" pitchFamily="34" charset="0"/>
              </a:rPr>
              <a:t>Code of </a:t>
            </a:r>
            <a:r>
              <a:rPr lang="en-US" dirty="0" err="1">
                <a:solidFill>
                  <a:srgbClr val="FFFF00"/>
                </a:solidFill>
                <a:latin typeface="Verdana" panose="020B0604030504040204" pitchFamily="34" charset="0"/>
                <a:ea typeface="Verdana" panose="020B0604030504040204" pitchFamily="34" charset="0"/>
              </a:rPr>
              <a:t>Behaviour</a:t>
            </a:r>
            <a:endParaRPr lang="en-GB" dirty="0">
              <a:solidFill>
                <a:srgbClr val="FFFF00"/>
              </a:solidFill>
              <a:latin typeface="Verdana" panose="020B0604030504040204" pitchFamily="34" charset="0"/>
              <a:ea typeface="Verdana" panose="020B0604030504040204" pitchFamily="34" charset="0"/>
            </a:endParaRPr>
          </a:p>
        </p:txBody>
      </p:sp>
      <p:sp>
        <p:nvSpPr>
          <p:cNvPr id="3" name="Content Placeholder 2"/>
          <p:cNvSpPr>
            <a:spLocks noGrp="1"/>
          </p:cNvSpPr>
          <p:nvPr>
            <p:ph type="body" sz="quarter" idx="10"/>
          </p:nvPr>
        </p:nvSpPr>
        <p:spPr>
          <a:xfrm>
            <a:off x="838200" y="1328468"/>
            <a:ext cx="10515600" cy="4488132"/>
          </a:xfrm>
        </p:spPr>
        <p:txBody>
          <a:bodyPr>
            <a:noAutofit/>
          </a:bodyPr>
          <a:lstStyle/>
          <a:p>
            <a:pPr marL="0" indent="0">
              <a:lnSpc>
                <a:spcPct val="100000"/>
              </a:lnSpc>
              <a:spcBef>
                <a:spcPts val="600"/>
              </a:spcBef>
              <a:buNone/>
            </a:pPr>
            <a:r>
              <a:rPr lang="en-GB" sz="2400" dirty="0">
                <a:solidFill>
                  <a:srgbClr val="FFFF00"/>
                </a:solidFill>
              </a:rPr>
              <a:t>Ensure that: </a:t>
            </a:r>
          </a:p>
          <a:p>
            <a:pPr>
              <a:lnSpc>
                <a:spcPct val="100000"/>
              </a:lnSpc>
              <a:spcBef>
                <a:spcPts val="600"/>
              </a:spcBef>
            </a:pPr>
            <a:r>
              <a:rPr lang="en-GB" sz="2400" dirty="0"/>
              <a:t> </a:t>
            </a:r>
            <a:r>
              <a:rPr lang="en-GB" sz="2400" dirty="0">
                <a:solidFill>
                  <a:srgbClr val="FFFF00"/>
                </a:solidFill>
              </a:rPr>
              <a:t>physical contact is person-centred and appropriate to the task</a:t>
            </a:r>
          </a:p>
          <a:p>
            <a:pPr marL="0" indent="0">
              <a:lnSpc>
                <a:spcPct val="100000"/>
              </a:lnSpc>
              <a:spcBef>
                <a:spcPts val="600"/>
              </a:spcBef>
              <a:buNone/>
            </a:pPr>
            <a:r>
              <a:rPr lang="en-GB" sz="2400" dirty="0"/>
              <a:t>  </a:t>
            </a:r>
            <a:r>
              <a:rPr lang="en-GB" sz="2400" dirty="0">
                <a:solidFill>
                  <a:srgbClr val="FFFF00"/>
                </a:solidFill>
              </a:rPr>
              <a:t> required</a:t>
            </a:r>
          </a:p>
          <a:p>
            <a:pPr>
              <a:lnSpc>
                <a:spcPct val="100000"/>
              </a:lnSpc>
              <a:spcBef>
                <a:spcPts val="600"/>
              </a:spcBef>
            </a:pPr>
            <a:r>
              <a:rPr lang="en-GB" sz="2400" dirty="0">
                <a:solidFill>
                  <a:srgbClr val="FFFF00"/>
                </a:solidFill>
              </a:rPr>
              <a:t> you are aware of any special needs requirements an adult at</a:t>
            </a:r>
          </a:p>
          <a:p>
            <a:pPr marL="0" indent="0">
              <a:lnSpc>
                <a:spcPct val="100000"/>
              </a:lnSpc>
              <a:spcBef>
                <a:spcPts val="600"/>
              </a:spcBef>
              <a:buNone/>
            </a:pPr>
            <a:r>
              <a:rPr lang="en-GB" sz="2400" dirty="0"/>
              <a:t>  </a:t>
            </a:r>
            <a:r>
              <a:rPr lang="en-GB" sz="2400" dirty="0">
                <a:solidFill>
                  <a:srgbClr val="FFFF00"/>
                </a:solidFill>
              </a:rPr>
              <a:t> risk may have </a:t>
            </a:r>
          </a:p>
          <a:p>
            <a:pPr>
              <a:lnSpc>
                <a:spcPct val="100000"/>
              </a:lnSpc>
              <a:spcBef>
                <a:spcPts val="600"/>
              </a:spcBef>
            </a:pPr>
            <a:r>
              <a:rPr lang="en-GB" sz="2400" dirty="0">
                <a:solidFill>
                  <a:srgbClr val="FFFF00"/>
                </a:solidFill>
              </a:rPr>
              <a:t> they do not provide intimate care unless in an emergency, if </a:t>
            </a:r>
          </a:p>
          <a:p>
            <a:pPr marL="0" indent="0">
              <a:lnSpc>
                <a:spcPct val="100000"/>
              </a:lnSpc>
              <a:spcBef>
                <a:spcPts val="600"/>
              </a:spcBef>
              <a:buNone/>
            </a:pPr>
            <a:r>
              <a:rPr lang="en-GB" sz="2400" dirty="0"/>
              <a:t>   </a:t>
            </a:r>
            <a:r>
              <a:rPr lang="en-GB" sz="2400" dirty="0">
                <a:solidFill>
                  <a:srgbClr val="FFFF00"/>
                </a:solidFill>
              </a:rPr>
              <a:t>required, it is done sensitively and with respect for the</a:t>
            </a:r>
          </a:p>
          <a:p>
            <a:pPr marL="0" indent="0">
              <a:lnSpc>
                <a:spcPct val="100000"/>
              </a:lnSpc>
              <a:spcBef>
                <a:spcPts val="600"/>
              </a:spcBef>
              <a:buNone/>
            </a:pPr>
            <a:r>
              <a:rPr lang="en-GB" sz="2400" dirty="0"/>
              <a:t>  </a:t>
            </a:r>
            <a:r>
              <a:rPr lang="en-GB" sz="2400" dirty="0">
                <a:solidFill>
                  <a:srgbClr val="FFFF00"/>
                </a:solidFill>
              </a:rPr>
              <a:t> individual’s dignity and privacy</a:t>
            </a:r>
          </a:p>
          <a:p>
            <a:pPr>
              <a:lnSpc>
                <a:spcPct val="100000"/>
              </a:lnSpc>
              <a:spcBef>
                <a:spcPts val="600"/>
              </a:spcBef>
            </a:pPr>
            <a:r>
              <a:rPr lang="en-GB" sz="2400" dirty="0">
                <a:solidFill>
                  <a:srgbClr val="FFFF00"/>
                </a:solidFill>
              </a:rPr>
              <a:t> you involve the individual as far as possible in his/her own care</a:t>
            </a:r>
          </a:p>
          <a:p>
            <a:pPr>
              <a:lnSpc>
                <a:spcPct val="100000"/>
              </a:lnSpc>
              <a:spcBef>
                <a:spcPts val="600"/>
              </a:spcBef>
            </a:pPr>
            <a:r>
              <a:rPr lang="en-GB" sz="2400" dirty="0">
                <a:solidFill>
                  <a:srgbClr val="FFFF00"/>
                </a:solidFill>
              </a:rPr>
              <a:t> if you are concerned about anything during care, you report it</a:t>
            </a:r>
          </a:p>
          <a:p>
            <a:pPr marL="0" indent="0">
              <a:lnSpc>
                <a:spcPct val="100000"/>
              </a:lnSpc>
              <a:spcBef>
                <a:spcPts val="600"/>
              </a:spcBef>
              <a:buNone/>
            </a:pPr>
            <a:r>
              <a:rPr lang="en-GB" sz="2400" dirty="0"/>
              <a:t>  </a:t>
            </a:r>
            <a:r>
              <a:rPr lang="en-GB" sz="2400" dirty="0">
                <a:solidFill>
                  <a:srgbClr val="FFFF00"/>
                </a:solidFill>
              </a:rPr>
              <a:t> at the earliest opportunity</a:t>
            </a:r>
          </a:p>
        </p:txBody>
      </p:sp>
    </p:spTree>
    <p:extLst>
      <p:ext uri="{BB962C8B-B14F-4D97-AF65-F5344CB8AC3E}">
        <p14:creationId xmlns:p14="http://schemas.microsoft.com/office/powerpoint/2010/main" val="23547713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latin typeface="Verdana" panose="020B0604030504040204" pitchFamily="34" charset="0"/>
                <a:ea typeface="Verdana" panose="020B0604030504040204" pitchFamily="34" charset="0"/>
              </a:rPr>
              <a:t>Code of </a:t>
            </a:r>
            <a:r>
              <a:rPr lang="en-US" dirty="0" err="1">
                <a:solidFill>
                  <a:srgbClr val="FFFF00"/>
                </a:solidFill>
                <a:latin typeface="Verdana" panose="020B0604030504040204" pitchFamily="34" charset="0"/>
                <a:ea typeface="Verdana" panose="020B0604030504040204" pitchFamily="34" charset="0"/>
              </a:rPr>
              <a:t>Behaviour</a:t>
            </a:r>
            <a:endParaRPr lang="en-GB" dirty="0">
              <a:solidFill>
                <a:srgbClr val="FFFF00"/>
              </a:solidFill>
              <a:latin typeface="Verdana" panose="020B0604030504040204" pitchFamily="34" charset="0"/>
              <a:ea typeface="Verdana" panose="020B0604030504040204" pitchFamily="34" charset="0"/>
            </a:endParaRPr>
          </a:p>
        </p:txBody>
      </p:sp>
      <p:sp>
        <p:nvSpPr>
          <p:cNvPr id="3" name="Content Placeholder 2"/>
          <p:cNvSpPr>
            <a:spLocks noGrp="1"/>
          </p:cNvSpPr>
          <p:nvPr>
            <p:ph type="body" sz="quarter" idx="10"/>
          </p:nvPr>
        </p:nvSpPr>
        <p:spPr/>
        <p:txBody>
          <a:bodyPr/>
          <a:lstStyle/>
          <a:p>
            <a:endParaRPr lang="en-US" dirty="0">
              <a:solidFill>
                <a:srgbClr val="FFFF00"/>
              </a:solidFill>
              <a:latin typeface="Verdana" panose="020B0604030504040204" pitchFamily="34" charset="0"/>
              <a:ea typeface="Verdana" panose="020B0604030504040204" pitchFamily="34" charset="0"/>
            </a:endParaRPr>
          </a:p>
          <a:p>
            <a:r>
              <a:rPr lang="en-US" dirty="0">
                <a:solidFill>
                  <a:srgbClr val="FFFF00"/>
                </a:solidFill>
                <a:latin typeface="Verdana" panose="020B0604030504040204" pitchFamily="34" charset="0"/>
                <a:ea typeface="Verdana" panose="020B0604030504040204" pitchFamily="34" charset="0"/>
              </a:rPr>
              <a:t> Never </a:t>
            </a:r>
            <a:r>
              <a:rPr lang="en-GB" dirty="0">
                <a:solidFill>
                  <a:srgbClr val="FFFF00"/>
                </a:solidFill>
                <a:latin typeface="Verdana" panose="020B0604030504040204" pitchFamily="34" charset="0"/>
                <a:ea typeface="Verdana" panose="020B0604030504040204" pitchFamily="34" charset="0"/>
              </a:rPr>
              <a:t>take a photograph/video of an adult, even by</a:t>
            </a:r>
          </a:p>
          <a:p>
            <a:pPr marL="0" indent="0">
              <a:buNone/>
            </a:pPr>
            <a:r>
              <a:rPr lang="en-GB" dirty="0"/>
              <a:t>  </a:t>
            </a:r>
            <a:r>
              <a:rPr lang="en-GB" dirty="0">
                <a:solidFill>
                  <a:srgbClr val="FFFF00"/>
                </a:solidFill>
                <a:latin typeface="Verdana" panose="020B0604030504040204" pitchFamily="34" charset="0"/>
                <a:ea typeface="Verdana" panose="020B0604030504040204" pitchFamily="34" charset="0"/>
              </a:rPr>
              <a:t> mobile phone, without the adult’s valid consent</a:t>
            </a:r>
          </a:p>
          <a:p>
            <a:r>
              <a:rPr lang="en-GB" dirty="0">
                <a:solidFill>
                  <a:srgbClr val="FFFF00"/>
                </a:solidFill>
                <a:latin typeface="Verdana" panose="020B0604030504040204" pitchFamily="34" charset="0"/>
                <a:ea typeface="Verdana" panose="020B0604030504040204" pitchFamily="34" charset="0"/>
              </a:rPr>
              <a:t> Ensure that any photographs/videos taken are</a:t>
            </a:r>
          </a:p>
          <a:p>
            <a:pPr marL="0" indent="0">
              <a:buNone/>
            </a:pPr>
            <a:r>
              <a:rPr lang="en-GB" dirty="0">
                <a:solidFill>
                  <a:srgbClr val="FFFF00"/>
                </a:solidFill>
                <a:latin typeface="Verdana" panose="020B0604030504040204" pitchFamily="34" charset="0"/>
                <a:ea typeface="Verdana" panose="020B0604030504040204" pitchFamily="34" charset="0"/>
              </a:rPr>
              <a:t>   appropriate</a:t>
            </a:r>
          </a:p>
          <a:p>
            <a:r>
              <a:rPr lang="en-GB" dirty="0">
                <a:solidFill>
                  <a:srgbClr val="FFFF00"/>
                </a:solidFill>
                <a:latin typeface="Verdana" panose="020B0604030504040204" pitchFamily="34" charset="0"/>
                <a:ea typeface="Verdana" panose="020B0604030504040204" pitchFamily="34" charset="0"/>
              </a:rPr>
              <a:t> Report any inappropriate use of image</a:t>
            </a:r>
          </a:p>
          <a:p>
            <a:r>
              <a:rPr lang="en-GB" dirty="0">
                <a:solidFill>
                  <a:srgbClr val="FFFF00"/>
                </a:solidFill>
                <a:latin typeface="Verdana" panose="020B0604030504040204" pitchFamily="34" charset="0"/>
                <a:ea typeface="Verdana" panose="020B0604030504040204" pitchFamily="34" charset="0"/>
              </a:rPr>
              <a:t> Report any inappropriate or dangerous behaviour on</a:t>
            </a:r>
          </a:p>
          <a:p>
            <a:pPr marL="0" indent="0">
              <a:buNone/>
            </a:pPr>
            <a:r>
              <a:rPr lang="en-GB" dirty="0"/>
              <a:t>  </a:t>
            </a:r>
            <a:r>
              <a:rPr lang="en-GB" dirty="0">
                <a:solidFill>
                  <a:srgbClr val="FFFF00"/>
                </a:solidFill>
                <a:latin typeface="Verdana" panose="020B0604030504040204" pitchFamily="34" charset="0"/>
                <a:ea typeface="Verdana" panose="020B0604030504040204" pitchFamily="34" charset="0"/>
              </a:rPr>
              <a:t> the internet that involves an adult at risk</a:t>
            </a:r>
          </a:p>
          <a:p>
            <a:endParaRPr lang="en-GB" dirty="0">
              <a:solidFill>
                <a:srgbClr val="FFFF00"/>
              </a:solidFill>
            </a:endParaRPr>
          </a:p>
        </p:txBody>
      </p:sp>
    </p:spTree>
    <p:extLst>
      <p:ext uri="{BB962C8B-B14F-4D97-AF65-F5344CB8AC3E}">
        <p14:creationId xmlns:p14="http://schemas.microsoft.com/office/powerpoint/2010/main" val="41786120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5735960" y="620688"/>
            <a:ext cx="4104456" cy="2556850"/>
          </a:xfrm>
          <a:prstGeom prst="cloudCallout">
            <a:avLst>
              <a:gd name="adj1" fmla="val -38630"/>
              <a:gd name="adj2" fmla="val 63697"/>
            </a:avLst>
          </a:prstGeom>
          <a:solidFill>
            <a:srgbClr val="FFFF00">
              <a:lumMod val="60000"/>
              <a:lumOff val="40000"/>
            </a:srgbClr>
          </a:solidFill>
          <a:ln w="25400" cap="flat" cmpd="sng" algn="ctr">
            <a:solidFill>
              <a:srgbClr val="76923C">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2700" b="0" i="0" u="none" strike="noStrike" kern="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cs typeface="Verdana" panose="020B0604030504040204" pitchFamily="34" charset="0"/>
              </a:rPr>
              <a:t>Why bother with adult safeguarding?</a:t>
            </a:r>
          </a:p>
        </p:txBody>
      </p:sp>
      <p:sp>
        <p:nvSpPr>
          <p:cNvPr id="5" name="Oval 4"/>
          <p:cNvSpPr/>
          <p:nvPr/>
        </p:nvSpPr>
        <p:spPr>
          <a:xfrm>
            <a:off x="1495586" y="246999"/>
            <a:ext cx="4341549" cy="1368153"/>
          </a:xfrm>
          <a:prstGeom prst="ellipse">
            <a:avLst/>
          </a:prstGeom>
          <a:solidFill>
            <a:srgbClr val="76923C"/>
          </a:solidFill>
          <a:ln w="25400" cap="flat" cmpd="sng" algn="ctr">
            <a:solidFill>
              <a:srgbClr val="7692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FFFF00"/>
                </a:solidFill>
                <a:effectLst/>
                <a:uLnTx/>
                <a:uFillTx/>
                <a:latin typeface="Verdana" panose="020B0604030504040204" pitchFamily="34" charset="0"/>
                <a:ea typeface="Verdana" panose="020B0604030504040204" pitchFamily="34" charset="0"/>
                <a:cs typeface="Verdana" panose="020B0604030504040204" pitchFamily="34" charset="0"/>
              </a:rPr>
              <a:t>To protect </a:t>
            </a:r>
            <a:r>
              <a:rPr lang="en-GB" sz="2800" kern="0" dirty="0">
                <a:solidFill>
                  <a:srgbClr val="FFFF00"/>
                </a:solidFill>
                <a:latin typeface="Verdana" panose="020B0604030504040204" pitchFamily="34" charset="0"/>
                <a:ea typeface="Verdana" panose="020B0604030504040204" pitchFamily="34" charset="0"/>
                <a:cs typeface="Verdana" panose="020B0604030504040204" pitchFamily="34" charset="0"/>
              </a:rPr>
              <a:t>s</a:t>
            </a:r>
            <a:r>
              <a:rPr kumimoji="0" lang="en-GB" sz="2800" b="0" i="0" u="none" strike="noStrike" kern="0" cap="none" spc="0" normalizeH="0" baseline="0" noProof="0" dirty="0" err="1">
                <a:ln>
                  <a:noFill/>
                </a:ln>
                <a:solidFill>
                  <a:srgbClr val="FFFF00"/>
                </a:solidFill>
                <a:effectLst/>
                <a:uLnTx/>
                <a:uFillTx/>
                <a:latin typeface="Verdana" panose="020B0604030504040204" pitchFamily="34" charset="0"/>
                <a:ea typeface="Verdana" panose="020B0604030504040204" pitchFamily="34" charset="0"/>
                <a:cs typeface="Verdana" panose="020B0604030504040204" pitchFamily="34" charset="0"/>
              </a:rPr>
              <a:t>taff</a:t>
            </a:r>
            <a:r>
              <a:rPr kumimoji="0" lang="en-GB" sz="2800" b="0" i="0" u="none" strike="noStrike" kern="0" cap="none" spc="0" normalizeH="0" baseline="0" noProof="0" dirty="0">
                <a:ln>
                  <a:noFill/>
                </a:ln>
                <a:solidFill>
                  <a:srgbClr val="FFFF00"/>
                </a:solidFill>
                <a:effectLst/>
                <a:uLnTx/>
                <a:uFillTx/>
                <a:latin typeface="Verdana" panose="020B0604030504040204" pitchFamily="34" charset="0"/>
                <a:ea typeface="Verdana" panose="020B0604030504040204" pitchFamily="34" charset="0"/>
                <a:cs typeface="Verdana" panose="020B0604030504040204" pitchFamily="34" charset="0"/>
              </a:rPr>
              <a:t>/volunteers</a:t>
            </a:r>
          </a:p>
        </p:txBody>
      </p:sp>
      <p:pic>
        <p:nvPicPr>
          <p:cNvPr id="8" name="Picture 7" descr="Inline images 2"/>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872869" y="3639945"/>
            <a:ext cx="2714625" cy="246126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0" name="Oval 9"/>
          <p:cNvSpPr/>
          <p:nvPr/>
        </p:nvSpPr>
        <p:spPr>
          <a:xfrm>
            <a:off x="313350" y="1899113"/>
            <a:ext cx="2364471" cy="1188698"/>
          </a:xfrm>
          <a:prstGeom prst="ellipse">
            <a:avLst/>
          </a:prstGeom>
          <a:solidFill>
            <a:srgbClr val="76923C"/>
          </a:solidFill>
          <a:ln w="25400" cap="flat" cmpd="sng" algn="ctr">
            <a:solidFill>
              <a:srgbClr val="7692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FFFF00"/>
                </a:solidFill>
                <a:effectLst/>
                <a:uLnTx/>
                <a:uFillTx/>
                <a:latin typeface="Verdana" panose="020B0604030504040204" pitchFamily="34" charset="0"/>
                <a:ea typeface="Verdana" panose="020B0604030504040204" pitchFamily="34" charset="0"/>
                <a:cs typeface="Verdana" panose="020B0604030504040204" pitchFamily="34" charset="0"/>
              </a:rPr>
              <a:t>Biblical basis</a:t>
            </a:r>
          </a:p>
        </p:txBody>
      </p:sp>
      <p:sp>
        <p:nvSpPr>
          <p:cNvPr id="11" name="Oval 10"/>
          <p:cNvSpPr/>
          <p:nvPr/>
        </p:nvSpPr>
        <p:spPr>
          <a:xfrm>
            <a:off x="9097347" y="2649894"/>
            <a:ext cx="2974619" cy="1772816"/>
          </a:xfrm>
          <a:prstGeom prst="ellipse">
            <a:avLst/>
          </a:prstGeom>
          <a:solidFill>
            <a:srgbClr val="76923C"/>
          </a:solidFill>
          <a:ln w="25400" cap="flat" cmpd="sng" algn="ctr">
            <a:solidFill>
              <a:srgbClr val="7692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FFFF00"/>
                </a:solidFill>
                <a:effectLst/>
                <a:uLnTx/>
                <a:uFillTx/>
                <a:latin typeface="Verdana" panose="020B0604030504040204" pitchFamily="34" charset="0"/>
                <a:ea typeface="Verdana" panose="020B0604030504040204" pitchFamily="34" charset="0"/>
                <a:cs typeface="Verdana" panose="020B0604030504040204" pitchFamily="34" charset="0"/>
              </a:rPr>
              <a:t>It</a:t>
            </a:r>
            <a:r>
              <a:rPr kumimoji="0" lang="en-GB" sz="2800" b="0" i="0" u="none" strike="noStrike" kern="0" cap="none" spc="0" normalizeH="0" noProof="0" dirty="0">
                <a:ln>
                  <a:noFill/>
                </a:ln>
                <a:solidFill>
                  <a:srgbClr val="FFFF00"/>
                </a:solidFill>
                <a:effectLst/>
                <a:uLnTx/>
                <a:uFillTx/>
                <a:latin typeface="Verdana" panose="020B0604030504040204" pitchFamily="34" charset="0"/>
                <a:ea typeface="Verdana" panose="020B0604030504040204" pitchFamily="34" charset="0"/>
                <a:cs typeface="Verdana" panose="020B0604030504040204" pitchFamily="34" charset="0"/>
              </a:rPr>
              <a:t> i</a:t>
            </a:r>
            <a:r>
              <a:rPr kumimoji="0" lang="en-GB" sz="2800" b="0" i="0" u="none" strike="noStrike" kern="0" cap="none" spc="0" normalizeH="0" baseline="0" noProof="0" dirty="0">
                <a:ln>
                  <a:noFill/>
                </a:ln>
                <a:solidFill>
                  <a:srgbClr val="FFFF00"/>
                </a:solidFill>
                <a:effectLst/>
                <a:uLnTx/>
                <a:uFillTx/>
                <a:latin typeface="Verdana" panose="020B0604030504040204" pitchFamily="34" charset="0"/>
                <a:ea typeface="Verdana" panose="020B0604030504040204" pitchFamily="34" charset="0"/>
                <a:cs typeface="Verdana" panose="020B0604030504040204" pitchFamily="34" charset="0"/>
              </a:rPr>
              <a:t>s</a:t>
            </a:r>
            <a:r>
              <a:rPr kumimoji="0" lang="en-GB" sz="2800" b="0" i="0" u="none" strike="noStrike" kern="0" cap="none" spc="0" normalizeH="0" noProof="0" dirty="0">
                <a:ln>
                  <a:noFill/>
                </a:ln>
                <a:solidFill>
                  <a:srgbClr val="FFFF00"/>
                </a:solidFill>
                <a:effectLst/>
                <a:uLnTx/>
                <a:uFillTx/>
                <a:latin typeface="Verdana" panose="020B0604030504040204" pitchFamily="34" charset="0"/>
                <a:ea typeface="Verdana" panose="020B0604030504040204" pitchFamily="34" charset="0"/>
                <a:cs typeface="Verdana" panose="020B0604030504040204" pitchFamily="34" charset="0"/>
              </a:rPr>
              <a:t> in</a:t>
            </a:r>
            <a:r>
              <a:rPr kumimoji="0" lang="en-GB" sz="2800" b="0" i="0" u="none" strike="noStrike" kern="0" cap="none" spc="0" normalizeH="0" baseline="0" noProof="0" dirty="0">
                <a:ln>
                  <a:noFill/>
                </a:ln>
                <a:solidFill>
                  <a:srgbClr val="FFFF00"/>
                </a:solidFill>
                <a:effectLst/>
                <a:uLnTx/>
                <a:uFillTx/>
                <a:latin typeface="Verdana" panose="020B0604030504040204" pitchFamily="34" charset="0"/>
                <a:ea typeface="Verdana" panose="020B0604030504040204" pitchFamily="34" charset="0"/>
                <a:cs typeface="Verdana" panose="020B0604030504040204" pitchFamily="34" charset="0"/>
              </a:rPr>
              <a:t> </a:t>
            </a:r>
            <a:r>
              <a:rPr lang="en-GB" sz="2800" kern="0" dirty="0">
                <a:solidFill>
                  <a:srgbClr val="FFFF00"/>
                </a:solidFill>
                <a:latin typeface="Verdana" panose="020B0604030504040204" pitchFamily="34" charset="0"/>
                <a:ea typeface="Verdana" panose="020B0604030504040204" pitchFamily="34" charset="0"/>
                <a:cs typeface="Verdana" panose="020B0604030504040204" pitchFamily="34" charset="0"/>
              </a:rPr>
              <a:t>p</a:t>
            </a:r>
            <a:r>
              <a:rPr kumimoji="0" lang="en-GB" sz="2800" b="0" i="0" u="none" strike="noStrike" kern="0" cap="none" spc="0" normalizeH="0" baseline="0" noProof="0" dirty="0" err="1">
                <a:ln>
                  <a:noFill/>
                </a:ln>
                <a:solidFill>
                  <a:srgbClr val="FFFF00"/>
                </a:solidFill>
                <a:effectLst/>
                <a:uLnTx/>
                <a:uFillTx/>
                <a:latin typeface="Verdana" panose="020B0604030504040204" pitchFamily="34" charset="0"/>
                <a:ea typeface="Verdana" panose="020B0604030504040204" pitchFamily="34" charset="0"/>
                <a:cs typeface="Verdana" panose="020B0604030504040204" pitchFamily="34" charset="0"/>
              </a:rPr>
              <a:t>olicy</a:t>
            </a:r>
            <a:r>
              <a:rPr kumimoji="0" lang="en-GB" sz="2800" b="0" i="0" u="none" strike="noStrike" kern="0" cap="none" spc="0" normalizeH="0" baseline="0" noProof="0" dirty="0">
                <a:ln>
                  <a:noFill/>
                </a:ln>
                <a:solidFill>
                  <a:srgbClr val="FFFF00"/>
                </a:solidFill>
                <a:effectLst/>
                <a:uLnTx/>
                <a:uFillTx/>
                <a:latin typeface="Verdana" panose="020B0604030504040204" pitchFamily="34" charset="0"/>
                <a:ea typeface="Verdana" panose="020B0604030504040204" pitchFamily="34" charset="0"/>
                <a:cs typeface="Verdana" panose="020B0604030504040204" pitchFamily="34" charset="0"/>
              </a:rPr>
              <a:t> &amp; legislation</a:t>
            </a:r>
          </a:p>
        </p:txBody>
      </p:sp>
      <p:sp>
        <p:nvSpPr>
          <p:cNvPr id="12" name="Oval 11"/>
          <p:cNvSpPr/>
          <p:nvPr/>
        </p:nvSpPr>
        <p:spPr>
          <a:xfrm>
            <a:off x="6343829" y="3551227"/>
            <a:ext cx="2605052" cy="1355164"/>
          </a:xfrm>
          <a:prstGeom prst="ellipse">
            <a:avLst/>
          </a:prstGeom>
          <a:solidFill>
            <a:srgbClr val="76923C"/>
          </a:solidFill>
          <a:ln w="25400" cap="flat" cmpd="sng" algn="ctr">
            <a:solidFill>
              <a:srgbClr val="76923C">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FFFF00"/>
                </a:solidFill>
                <a:effectLst/>
                <a:uLnTx/>
                <a:uFillTx/>
                <a:latin typeface="Verdana" panose="020B0604030504040204" pitchFamily="34" charset="0"/>
                <a:ea typeface="Verdana" panose="020B0604030504040204" pitchFamily="34" charset="0"/>
                <a:cs typeface="Verdana" panose="020B0604030504040204" pitchFamily="34" charset="0"/>
              </a:rPr>
              <a:t>The </a:t>
            </a:r>
            <a:r>
              <a:rPr lang="en-GB" sz="2800" kern="0" dirty="0">
                <a:solidFill>
                  <a:srgbClr val="FFFF00"/>
                </a:solidFill>
                <a:latin typeface="Verdana" panose="020B0604030504040204" pitchFamily="34" charset="0"/>
                <a:ea typeface="Verdana" panose="020B0604030504040204" pitchFamily="34" charset="0"/>
                <a:cs typeface="Verdana" panose="020B0604030504040204" pitchFamily="34" charset="0"/>
              </a:rPr>
              <a:t>r</a:t>
            </a:r>
            <a:r>
              <a:rPr kumimoji="0" lang="en-GB" sz="2800" b="0" i="0" u="none" strike="noStrike" kern="0" cap="none" spc="0" normalizeH="0" baseline="0" noProof="0" dirty="0" err="1">
                <a:ln>
                  <a:noFill/>
                </a:ln>
                <a:solidFill>
                  <a:srgbClr val="FFFF00"/>
                </a:solidFill>
                <a:effectLst/>
                <a:uLnTx/>
                <a:uFillTx/>
                <a:latin typeface="Verdana" panose="020B0604030504040204" pitchFamily="34" charset="0"/>
                <a:ea typeface="Verdana" panose="020B0604030504040204" pitchFamily="34" charset="0"/>
                <a:cs typeface="Verdana" panose="020B0604030504040204" pitchFamily="34" charset="0"/>
              </a:rPr>
              <a:t>eality</a:t>
            </a:r>
            <a:r>
              <a:rPr kumimoji="0" lang="en-GB" sz="2800" b="0" i="0" u="none" strike="noStrike" kern="0" cap="none" spc="0" normalizeH="0" baseline="0" noProof="0" dirty="0">
                <a:ln>
                  <a:noFill/>
                </a:ln>
                <a:solidFill>
                  <a:srgbClr val="FFFF00"/>
                </a:solidFill>
                <a:effectLst/>
                <a:uLnTx/>
                <a:uFillTx/>
                <a:latin typeface="Verdana" panose="020B0604030504040204" pitchFamily="34" charset="0"/>
                <a:ea typeface="Verdana" panose="020B0604030504040204" pitchFamily="34" charset="0"/>
                <a:cs typeface="Verdana" panose="020B0604030504040204" pitchFamily="34" charset="0"/>
              </a:rPr>
              <a:t> of </a:t>
            </a:r>
            <a:r>
              <a:rPr lang="en-GB" sz="2800" kern="0" dirty="0">
                <a:solidFill>
                  <a:srgbClr val="FFFF00"/>
                </a:solidFill>
                <a:latin typeface="Verdana" panose="020B0604030504040204" pitchFamily="34" charset="0"/>
                <a:ea typeface="Verdana" panose="020B0604030504040204" pitchFamily="34" charset="0"/>
                <a:cs typeface="Verdana" panose="020B0604030504040204" pitchFamily="34" charset="0"/>
              </a:rPr>
              <a:t>a</a:t>
            </a:r>
            <a:r>
              <a:rPr kumimoji="0" lang="en-GB" sz="2800" b="0" i="0" u="none" strike="noStrike" kern="0" cap="none" spc="0" normalizeH="0" baseline="0" noProof="0" dirty="0" err="1">
                <a:ln>
                  <a:noFill/>
                </a:ln>
                <a:solidFill>
                  <a:srgbClr val="FFFF00"/>
                </a:solidFill>
                <a:effectLst/>
                <a:uLnTx/>
                <a:uFillTx/>
                <a:latin typeface="Verdana" panose="020B0604030504040204" pitchFamily="34" charset="0"/>
                <a:ea typeface="Verdana" panose="020B0604030504040204" pitchFamily="34" charset="0"/>
                <a:cs typeface="Verdana" panose="020B0604030504040204" pitchFamily="34" charset="0"/>
              </a:rPr>
              <a:t>buse</a:t>
            </a:r>
            <a:endParaRPr kumimoji="0" lang="en-GB" sz="2800" b="0" i="0" u="none" strike="noStrike" kern="0" cap="none" spc="0" normalizeH="0" baseline="0" noProof="0" dirty="0">
              <a:ln>
                <a:noFill/>
              </a:ln>
              <a:solidFill>
                <a:srgbClr val="FFFF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3377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latin typeface="Verdana" panose="020B0604030504040204" pitchFamily="34" charset="0"/>
                <a:ea typeface="Verdana" panose="020B0604030504040204" pitchFamily="34" charset="0"/>
              </a:rPr>
              <a:t>Code of </a:t>
            </a:r>
            <a:r>
              <a:rPr lang="en-US" dirty="0" err="1">
                <a:solidFill>
                  <a:srgbClr val="FFFF00"/>
                </a:solidFill>
                <a:latin typeface="Verdana" panose="020B0604030504040204" pitchFamily="34" charset="0"/>
                <a:ea typeface="Verdana" panose="020B0604030504040204" pitchFamily="34" charset="0"/>
              </a:rPr>
              <a:t>Behaviour</a:t>
            </a:r>
            <a:endParaRPr lang="en-GB" dirty="0">
              <a:solidFill>
                <a:srgbClr val="FFFF00"/>
              </a:solidFill>
              <a:latin typeface="Verdana" panose="020B0604030504040204" pitchFamily="34" charset="0"/>
              <a:ea typeface="Verdana" panose="020B0604030504040204" pitchFamily="34" charset="0"/>
            </a:endParaRPr>
          </a:p>
        </p:txBody>
      </p:sp>
      <p:sp>
        <p:nvSpPr>
          <p:cNvPr id="3" name="Content Placeholder 2"/>
          <p:cNvSpPr>
            <a:spLocks noGrp="1"/>
          </p:cNvSpPr>
          <p:nvPr>
            <p:ph type="body" sz="quarter" idx="10"/>
          </p:nvPr>
        </p:nvSpPr>
        <p:spPr/>
        <p:txBody>
          <a:bodyPr>
            <a:normAutofit/>
          </a:bodyPr>
          <a:lstStyle/>
          <a:p>
            <a:r>
              <a:rPr lang="en-GB" dirty="0">
                <a:solidFill>
                  <a:srgbClr val="FFFF00"/>
                </a:solidFill>
                <a:latin typeface="Verdana" panose="020B0604030504040204" pitchFamily="34" charset="0"/>
                <a:ea typeface="Verdana" panose="020B0604030504040204" pitchFamily="34" charset="0"/>
              </a:rPr>
              <a:t> Never deny an adult access to his/her money</a:t>
            </a:r>
          </a:p>
          <a:p>
            <a:r>
              <a:rPr lang="en-GB" dirty="0">
                <a:solidFill>
                  <a:srgbClr val="FFFF00"/>
                </a:solidFill>
                <a:latin typeface="Verdana" panose="020B0604030504040204" pitchFamily="34" charset="0"/>
                <a:ea typeface="Verdana" panose="020B0604030504040204" pitchFamily="34" charset="0"/>
              </a:rPr>
              <a:t> Never borrow money from, or lend money to, an adult</a:t>
            </a:r>
          </a:p>
          <a:p>
            <a:pPr marL="0" indent="0">
              <a:buNone/>
            </a:pPr>
            <a:r>
              <a:rPr lang="en-GB" dirty="0"/>
              <a:t> </a:t>
            </a:r>
            <a:r>
              <a:rPr lang="en-GB" dirty="0">
                <a:solidFill>
                  <a:srgbClr val="FFFF00"/>
                </a:solidFill>
                <a:latin typeface="Verdana" panose="020B0604030504040204" pitchFamily="34" charset="0"/>
                <a:ea typeface="Verdana" panose="020B0604030504040204" pitchFamily="34" charset="0"/>
              </a:rPr>
              <a:t>  you are working with or caring for</a:t>
            </a:r>
          </a:p>
          <a:p>
            <a:r>
              <a:rPr lang="en-GB" dirty="0">
                <a:solidFill>
                  <a:srgbClr val="FFFF00"/>
                </a:solidFill>
                <a:latin typeface="Verdana" panose="020B0604030504040204" pitchFamily="34" charset="0"/>
                <a:ea typeface="Verdana" panose="020B0604030504040204" pitchFamily="34" charset="0"/>
              </a:rPr>
              <a:t> Always decline to deal with an individual’s financial</a:t>
            </a:r>
          </a:p>
          <a:p>
            <a:pPr marL="0" indent="0">
              <a:buNone/>
            </a:pPr>
            <a:r>
              <a:rPr lang="en-GB" dirty="0"/>
              <a:t>  </a:t>
            </a:r>
            <a:r>
              <a:rPr lang="en-GB" dirty="0">
                <a:solidFill>
                  <a:srgbClr val="FFFF00"/>
                </a:solidFill>
                <a:latin typeface="Verdana" panose="020B0604030504040204" pitchFamily="34" charset="0"/>
                <a:ea typeface="Verdana" panose="020B0604030504040204" pitchFamily="34" charset="0"/>
              </a:rPr>
              <a:t> affairs unless legally required to do so.</a:t>
            </a:r>
          </a:p>
          <a:p>
            <a:r>
              <a:rPr lang="en-GB" dirty="0">
                <a:solidFill>
                  <a:srgbClr val="FFFF00"/>
                </a:solidFill>
                <a:latin typeface="Verdana" panose="020B0604030504040204" pitchFamily="34" charset="0"/>
                <a:ea typeface="Verdana" panose="020B0604030504040204" pitchFamily="34" charset="0"/>
              </a:rPr>
              <a:t> Do not accept material or financial gifts. </a:t>
            </a:r>
          </a:p>
          <a:p>
            <a:r>
              <a:rPr lang="en-GB" dirty="0">
                <a:solidFill>
                  <a:srgbClr val="FFFF00"/>
                </a:solidFill>
                <a:latin typeface="Verdana" panose="020B0604030504040204" pitchFamily="34" charset="0"/>
                <a:ea typeface="Verdana" panose="020B0604030504040204" pitchFamily="34" charset="0"/>
              </a:rPr>
              <a:t> Always report any suspicions of financial abuse</a:t>
            </a:r>
          </a:p>
          <a:p>
            <a:endParaRPr lang="en-GB" dirty="0">
              <a:solidFill>
                <a:srgbClr val="FFFF00"/>
              </a:solidFill>
            </a:endParaRPr>
          </a:p>
        </p:txBody>
      </p:sp>
    </p:spTree>
    <p:extLst>
      <p:ext uri="{BB962C8B-B14F-4D97-AF65-F5344CB8AC3E}">
        <p14:creationId xmlns:p14="http://schemas.microsoft.com/office/powerpoint/2010/main" val="12228670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latin typeface="Verdana" panose="020B0604030504040204" pitchFamily="34" charset="0"/>
                <a:ea typeface="Verdana" panose="020B0604030504040204" pitchFamily="34" charset="0"/>
              </a:rPr>
              <a:t>PCI Congregational Guidelines</a:t>
            </a:r>
            <a:endParaRPr lang="en-GB" dirty="0"/>
          </a:p>
        </p:txBody>
      </p:sp>
      <p:pic>
        <p:nvPicPr>
          <p:cNvPr id="6" name="Content Placeholder 3"/>
          <p:cNvPicPr>
            <a:picLocks noGrp="1" noChangeAspect="1"/>
          </p:cNvPicPr>
          <p:nvPr>
            <p:ph sz="half" idx="4294967295"/>
          </p:nvPr>
        </p:nvPicPr>
        <p:blipFill>
          <a:blip r:embed="rId3" cstate="hqprint">
            <a:extLst>
              <a:ext uri="{28A0092B-C50C-407E-A947-70E740481C1C}">
                <a14:useLocalDpi xmlns:a14="http://schemas.microsoft.com/office/drawing/2010/main" val="0"/>
              </a:ext>
            </a:extLst>
          </a:blip>
          <a:srcRect/>
          <a:stretch>
            <a:fillRect/>
          </a:stretch>
        </p:blipFill>
        <p:spPr bwMode="auto">
          <a:xfrm>
            <a:off x="1781175" y="1670844"/>
            <a:ext cx="3284538" cy="4140200"/>
          </a:xfrm>
          <a:prstGeom prst="rect">
            <a:avLst/>
          </a:prstGeom>
          <a:noFill/>
          <a:ln>
            <a:noFill/>
          </a:ln>
        </p:spPr>
      </p:pic>
      <p:pic>
        <p:nvPicPr>
          <p:cNvPr id="5" name="Content Placeholder 4"/>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7324725" y="1587500"/>
            <a:ext cx="2781300" cy="4306888"/>
          </a:xfrm>
          <a:prstGeom prst="rect">
            <a:avLst/>
          </a:prstGeom>
        </p:spPr>
      </p:pic>
    </p:spTree>
    <p:extLst>
      <p:ext uri="{BB962C8B-B14F-4D97-AF65-F5344CB8AC3E}">
        <p14:creationId xmlns:p14="http://schemas.microsoft.com/office/powerpoint/2010/main" val="262231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000" dirty="0">
                <a:solidFill>
                  <a:srgbClr val="FFFF00"/>
                </a:solidFill>
                <a:latin typeface="Verdana" panose="020B0604030504040204" pitchFamily="34" charset="0"/>
                <a:ea typeface="Verdana" panose="020B0604030504040204" pitchFamily="34" charset="0"/>
              </a:rPr>
              <a:t>HSE Safeguarding and Protection Teams </a:t>
            </a:r>
          </a:p>
        </p:txBody>
      </p:sp>
      <p:sp>
        <p:nvSpPr>
          <p:cNvPr id="3" name="Content Placeholder 2"/>
          <p:cNvSpPr>
            <a:spLocks noGrp="1"/>
          </p:cNvSpPr>
          <p:nvPr>
            <p:ph idx="1"/>
          </p:nvPr>
        </p:nvSpPr>
        <p:spPr>
          <a:xfrm>
            <a:off x="378372" y="1708159"/>
            <a:ext cx="10712669" cy="4351338"/>
          </a:xfrm>
        </p:spPr>
        <p:txBody>
          <a:bodyPr>
            <a:normAutofit fontScale="62500" lnSpcReduction="20000"/>
          </a:bodyPr>
          <a:lstStyle/>
          <a:p>
            <a:pPr marL="514350" indent="-514350">
              <a:buFont typeface="+mj-lt"/>
              <a:buAutoNum type="arabicPeriod"/>
            </a:pPr>
            <a:endParaRPr lang="en-IE" sz="3200" dirty="0" smtClean="0">
              <a:solidFill>
                <a:srgbClr val="FFFF00"/>
              </a:solidFill>
              <a:latin typeface="Verdana" panose="020B0604030504040204" pitchFamily="34" charset="0"/>
              <a:ea typeface="Verdana" panose="020B0604030504040204" pitchFamily="34" charset="0"/>
            </a:endParaRPr>
          </a:p>
          <a:p>
            <a:r>
              <a:rPr lang="en-IE" sz="3400" dirty="0" smtClean="0">
                <a:solidFill>
                  <a:srgbClr val="FFFF00"/>
                </a:solidFill>
                <a:latin typeface="Verdana" panose="020B0604030504040204" pitchFamily="34" charset="0"/>
                <a:ea typeface="Verdana" panose="020B0604030504040204" pitchFamily="34" charset="0"/>
              </a:rPr>
              <a:t>Dublin </a:t>
            </a:r>
            <a:r>
              <a:rPr lang="en-IE" sz="3400" dirty="0">
                <a:solidFill>
                  <a:srgbClr val="FFFF00"/>
                </a:solidFill>
                <a:latin typeface="Verdana" panose="020B0604030504040204" pitchFamily="34" charset="0"/>
                <a:ea typeface="Verdana" panose="020B0604030504040204" pitchFamily="34" charset="0"/>
              </a:rPr>
              <a:t>North, Dublin North Central, Dublin West </a:t>
            </a:r>
            <a:r>
              <a:rPr lang="en-IE" sz="3400" b="1" dirty="0">
                <a:solidFill>
                  <a:srgbClr val="FFFF00"/>
                </a:solidFill>
                <a:latin typeface="Verdana" panose="020B0604030504040204" pitchFamily="34" charset="0"/>
                <a:ea typeface="Verdana" panose="020B0604030504040204" pitchFamily="34" charset="0"/>
              </a:rPr>
              <a:t>01 6250447</a:t>
            </a:r>
          </a:p>
          <a:p>
            <a:r>
              <a:rPr lang="en-IE" sz="3400" dirty="0">
                <a:solidFill>
                  <a:srgbClr val="FFFF00"/>
                </a:solidFill>
                <a:latin typeface="Verdana" panose="020B0604030504040204" pitchFamily="34" charset="0"/>
                <a:ea typeface="Verdana" panose="020B0604030504040204" pitchFamily="34" charset="0"/>
              </a:rPr>
              <a:t>Laois, Offaly, Longford, Westmeath, Louth and Meath </a:t>
            </a:r>
            <a:r>
              <a:rPr lang="en-IE" sz="3400" b="1" dirty="0">
                <a:solidFill>
                  <a:srgbClr val="FFFF00"/>
                </a:solidFill>
                <a:latin typeface="Verdana" panose="020B0604030504040204" pitchFamily="34" charset="0"/>
                <a:ea typeface="Verdana" panose="020B0604030504040204" pitchFamily="34" charset="0"/>
              </a:rPr>
              <a:t>01 6914632</a:t>
            </a:r>
          </a:p>
          <a:p>
            <a:r>
              <a:rPr lang="en-IE" sz="3400" dirty="0">
                <a:solidFill>
                  <a:srgbClr val="FFFF00"/>
                </a:solidFill>
                <a:latin typeface="Verdana" panose="020B0604030504040204" pitchFamily="34" charset="0"/>
                <a:ea typeface="Verdana" panose="020B0604030504040204" pitchFamily="34" charset="0"/>
              </a:rPr>
              <a:t>Kildare, West Wicklow, Dublin West, Dublin South City, Dublin South West </a:t>
            </a:r>
            <a:r>
              <a:rPr lang="en-IE" sz="3400" b="1" dirty="0">
                <a:solidFill>
                  <a:srgbClr val="FFFF00"/>
                </a:solidFill>
                <a:latin typeface="Verdana" panose="020B0604030504040204" pitchFamily="34" charset="0"/>
                <a:ea typeface="Verdana" panose="020B0604030504040204" pitchFamily="34" charset="0"/>
              </a:rPr>
              <a:t>045 920410</a:t>
            </a:r>
          </a:p>
          <a:p>
            <a:r>
              <a:rPr lang="en-IE" sz="3400" dirty="0">
                <a:solidFill>
                  <a:srgbClr val="FFFF00"/>
                </a:solidFill>
                <a:latin typeface="Verdana" panose="020B0604030504040204" pitchFamily="34" charset="0"/>
                <a:ea typeface="Verdana" panose="020B0604030504040204" pitchFamily="34" charset="0"/>
              </a:rPr>
              <a:t>Wicklow, Dun Laoghaire and Dublin South East </a:t>
            </a:r>
            <a:r>
              <a:rPr lang="en-IE" sz="3400" b="1" dirty="0">
                <a:solidFill>
                  <a:srgbClr val="FFFF00"/>
                </a:solidFill>
                <a:latin typeface="Verdana" panose="020B0604030504040204" pitchFamily="34" charset="0"/>
                <a:ea typeface="Verdana" panose="020B0604030504040204" pitchFamily="34" charset="0"/>
              </a:rPr>
              <a:t>01 2164511</a:t>
            </a:r>
          </a:p>
          <a:p>
            <a:r>
              <a:rPr lang="en-IE" sz="3400" dirty="0">
                <a:solidFill>
                  <a:srgbClr val="FFFF00"/>
                </a:solidFill>
                <a:latin typeface="Verdana" panose="020B0604030504040204" pitchFamily="34" charset="0"/>
                <a:ea typeface="Verdana" panose="020B0604030504040204" pitchFamily="34" charset="0"/>
              </a:rPr>
              <a:t>South Tipperary, Carlow, Kilkenny, Waterford, Wexford </a:t>
            </a:r>
            <a:r>
              <a:rPr lang="en-IE" sz="3400" b="1" dirty="0" smtClean="0">
                <a:solidFill>
                  <a:srgbClr val="FFFF00"/>
                </a:solidFill>
                <a:latin typeface="Verdana" panose="020B0604030504040204" pitchFamily="34" charset="0"/>
                <a:ea typeface="Verdana" panose="020B0604030504040204" pitchFamily="34" charset="0"/>
              </a:rPr>
              <a:t>056-7784325</a:t>
            </a:r>
            <a:endParaRPr lang="en-IE" sz="3400" b="1" dirty="0">
              <a:solidFill>
                <a:srgbClr val="FFFF00"/>
              </a:solidFill>
              <a:latin typeface="Verdana" panose="020B0604030504040204" pitchFamily="34" charset="0"/>
              <a:ea typeface="Verdana" panose="020B0604030504040204" pitchFamily="34" charset="0"/>
            </a:endParaRPr>
          </a:p>
          <a:p>
            <a:r>
              <a:rPr lang="en-IE" sz="3400" dirty="0">
                <a:solidFill>
                  <a:srgbClr val="FFFF00"/>
                </a:solidFill>
                <a:latin typeface="Verdana" panose="020B0604030504040204" pitchFamily="34" charset="0"/>
                <a:ea typeface="Verdana" panose="020B0604030504040204" pitchFamily="34" charset="0"/>
              </a:rPr>
              <a:t>Kerry and Cork </a:t>
            </a:r>
            <a:r>
              <a:rPr lang="en-IE" sz="3400" b="1" dirty="0">
                <a:solidFill>
                  <a:srgbClr val="FFFF00"/>
                </a:solidFill>
                <a:latin typeface="Verdana" panose="020B0604030504040204" pitchFamily="34" charset="0"/>
                <a:ea typeface="Verdana" panose="020B0604030504040204" pitchFamily="34" charset="0"/>
              </a:rPr>
              <a:t>021 4923967</a:t>
            </a:r>
          </a:p>
          <a:p>
            <a:r>
              <a:rPr lang="en-IE" sz="3400" dirty="0">
                <a:solidFill>
                  <a:srgbClr val="FFFF00"/>
                </a:solidFill>
                <a:latin typeface="Verdana" panose="020B0604030504040204" pitchFamily="34" charset="0"/>
                <a:ea typeface="Verdana" panose="020B0604030504040204" pitchFamily="34" charset="0"/>
              </a:rPr>
              <a:t>Clare, Limerick, North Tipperary and East Limerick </a:t>
            </a:r>
            <a:r>
              <a:rPr lang="en-IE" sz="3400" b="1" dirty="0">
                <a:solidFill>
                  <a:srgbClr val="FFFF00"/>
                </a:solidFill>
                <a:latin typeface="Verdana" panose="020B0604030504040204" pitchFamily="34" charset="0"/>
                <a:ea typeface="Verdana" panose="020B0604030504040204" pitchFamily="34" charset="0"/>
              </a:rPr>
              <a:t>067 46470</a:t>
            </a:r>
          </a:p>
          <a:p>
            <a:r>
              <a:rPr lang="en-IE" sz="3400" dirty="0">
                <a:solidFill>
                  <a:srgbClr val="FFFF00"/>
                </a:solidFill>
                <a:latin typeface="Verdana" panose="020B0604030504040204" pitchFamily="34" charset="0"/>
                <a:ea typeface="Verdana" panose="020B0604030504040204" pitchFamily="34" charset="0"/>
              </a:rPr>
              <a:t>Galway, Roscommon and Mayo </a:t>
            </a:r>
            <a:r>
              <a:rPr lang="en-IE" sz="3400" b="1" dirty="0">
                <a:solidFill>
                  <a:srgbClr val="FFFF00"/>
                </a:solidFill>
                <a:latin typeface="Verdana" panose="020B0604030504040204" pitchFamily="34" charset="0"/>
                <a:ea typeface="Verdana" panose="020B0604030504040204" pitchFamily="34" charset="0"/>
              </a:rPr>
              <a:t>091 748488</a:t>
            </a:r>
          </a:p>
          <a:p>
            <a:r>
              <a:rPr lang="en-IE" sz="3400" dirty="0">
                <a:solidFill>
                  <a:srgbClr val="FFFF00"/>
                </a:solidFill>
                <a:latin typeface="Verdana" panose="020B0604030504040204" pitchFamily="34" charset="0"/>
                <a:ea typeface="Verdana" panose="020B0604030504040204" pitchFamily="34" charset="0"/>
              </a:rPr>
              <a:t>Donegal, Sligo, Leitrim, Cavan and Monaghan </a:t>
            </a:r>
            <a:r>
              <a:rPr lang="en-IE" sz="3400" b="1" dirty="0">
                <a:solidFill>
                  <a:srgbClr val="FFFF00"/>
                </a:solidFill>
                <a:latin typeface="Verdana" panose="020B0604030504040204" pitchFamily="34" charset="0"/>
                <a:ea typeface="Verdana" panose="020B0604030504040204" pitchFamily="34" charset="0"/>
              </a:rPr>
              <a:t>071-9834660</a:t>
            </a:r>
          </a:p>
          <a:p>
            <a:endParaRPr lang="en-GB" sz="3400" dirty="0">
              <a:solidFill>
                <a:srgbClr val="FFFF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9527476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from PCI</a:t>
            </a:r>
            <a:endParaRPr lang="en-GB" dirty="0"/>
          </a:p>
        </p:txBody>
      </p:sp>
      <p:pic>
        <p:nvPicPr>
          <p:cNvPr id="4" name="Picture 3"/>
          <p:cNvPicPr>
            <a:picLocks noChangeAspect="1"/>
          </p:cNvPicPr>
          <p:nvPr/>
        </p:nvPicPr>
        <p:blipFill>
          <a:blip r:embed="rId3"/>
          <a:stretch>
            <a:fillRect/>
          </a:stretch>
        </p:blipFill>
        <p:spPr>
          <a:xfrm>
            <a:off x="337829" y="1792082"/>
            <a:ext cx="11516342" cy="3969526"/>
          </a:xfrm>
          <a:prstGeom prst="rect">
            <a:avLst/>
          </a:prstGeom>
        </p:spPr>
      </p:pic>
    </p:spTree>
    <p:extLst>
      <p:ext uri="{BB962C8B-B14F-4D97-AF65-F5344CB8AC3E}">
        <p14:creationId xmlns:p14="http://schemas.microsoft.com/office/powerpoint/2010/main" val="19137213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from PCI</a:t>
            </a:r>
            <a:endParaRPr lang="en-GB" dirty="0"/>
          </a:p>
        </p:txBody>
      </p:sp>
      <p:pic>
        <p:nvPicPr>
          <p:cNvPr id="3" name="Picture 2"/>
          <p:cNvPicPr>
            <a:picLocks noChangeAspect="1"/>
          </p:cNvPicPr>
          <p:nvPr/>
        </p:nvPicPr>
        <p:blipFill>
          <a:blip r:embed="rId3"/>
          <a:stretch>
            <a:fillRect/>
          </a:stretch>
        </p:blipFill>
        <p:spPr>
          <a:xfrm>
            <a:off x="301841" y="1556564"/>
            <a:ext cx="12199630" cy="4364842"/>
          </a:xfrm>
          <a:prstGeom prst="rect">
            <a:avLst/>
          </a:prstGeom>
        </p:spPr>
      </p:pic>
    </p:spTree>
    <p:extLst>
      <p:ext uri="{BB962C8B-B14F-4D97-AF65-F5344CB8AC3E}">
        <p14:creationId xmlns:p14="http://schemas.microsoft.com/office/powerpoint/2010/main" val="29798113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Closing Thought</a:t>
            </a:r>
            <a:endParaRPr lang="en-GB" dirty="0"/>
          </a:p>
        </p:txBody>
      </p:sp>
      <p:sp>
        <p:nvSpPr>
          <p:cNvPr id="3" name="Text Placeholder 2"/>
          <p:cNvSpPr>
            <a:spLocks noGrp="1"/>
          </p:cNvSpPr>
          <p:nvPr>
            <p:ph type="body" sz="quarter" idx="10"/>
          </p:nvPr>
        </p:nvSpPr>
        <p:spPr/>
        <p:txBody>
          <a:bodyPr>
            <a:normAutofit fontScale="25000" lnSpcReduction="20000"/>
          </a:bodyPr>
          <a:lstStyle/>
          <a:p>
            <a:pPr marL="0" indent="0" algn="ctr">
              <a:buNone/>
            </a:pPr>
            <a:endParaRPr lang="en-US" dirty="0"/>
          </a:p>
          <a:p>
            <a:pPr marL="0" indent="0" algn="ctr">
              <a:buNone/>
            </a:pPr>
            <a:r>
              <a:rPr lang="en-US" sz="11200" dirty="0" smtClean="0"/>
              <a:t>A </a:t>
            </a:r>
            <a:r>
              <a:rPr lang="en-US" sz="11200" dirty="0"/>
              <a:t>new commandment I give to you, that you love </a:t>
            </a:r>
            <a:r>
              <a:rPr lang="en-US" sz="11200" dirty="0" smtClean="0"/>
              <a:t>one</a:t>
            </a:r>
          </a:p>
          <a:p>
            <a:pPr marL="0" indent="0" algn="ctr">
              <a:buNone/>
            </a:pPr>
            <a:endParaRPr lang="en-US" sz="11200" dirty="0"/>
          </a:p>
          <a:p>
            <a:pPr marL="0" indent="0" algn="ctr">
              <a:buNone/>
            </a:pPr>
            <a:r>
              <a:rPr lang="en-US" sz="11200" dirty="0"/>
              <a:t> another, even as I have loved you, that you also </a:t>
            </a:r>
            <a:r>
              <a:rPr lang="en-US" sz="11200" dirty="0" smtClean="0"/>
              <a:t>love</a:t>
            </a:r>
          </a:p>
          <a:p>
            <a:pPr marL="0" indent="0" algn="ctr">
              <a:buNone/>
            </a:pPr>
            <a:r>
              <a:rPr lang="en-US" sz="11200" dirty="0" smtClean="0"/>
              <a:t> </a:t>
            </a:r>
            <a:endParaRPr lang="en-US" sz="11200" dirty="0"/>
          </a:p>
          <a:p>
            <a:pPr marL="0" indent="0" algn="ctr">
              <a:buNone/>
            </a:pPr>
            <a:r>
              <a:rPr lang="en-US" sz="11200" dirty="0"/>
              <a:t>one another. By this all men will know that you are </a:t>
            </a:r>
            <a:r>
              <a:rPr lang="en-US" sz="11200" dirty="0" smtClean="0"/>
              <a:t>My</a:t>
            </a:r>
          </a:p>
          <a:p>
            <a:pPr marL="0" indent="0" algn="ctr">
              <a:buNone/>
            </a:pPr>
            <a:endParaRPr lang="en-US" sz="11200" dirty="0"/>
          </a:p>
          <a:p>
            <a:pPr marL="0" indent="0" algn="ctr">
              <a:buNone/>
            </a:pPr>
            <a:r>
              <a:rPr lang="en-US" sz="11200" dirty="0"/>
              <a:t> disciples, if you have love for one another.</a:t>
            </a:r>
          </a:p>
          <a:p>
            <a:pPr marL="0" indent="0">
              <a:buNone/>
            </a:pPr>
            <a:endParaRPr lang="en-US" sz="11200" dirty="0"/>
          </a:p>
          <a:p>
            <a:pPr marL="0" indent="0">
              <a:buNone/>
            </a:pPr>
            <a:r>
              <a:rPr lang="en-US" sz="11200" dirty="0"/>
              <a:t>							</a:t>
            </a:r>
          </a:p>
          <a:p>
            <a:pPr marL="0" indent="0">
              <a:buNone/>
            </a:pPr>
            <a:endParaRPr lang="en-US" dirty="0"/>
          </a:p>
          <a:p>
            <a:pPr marL="0" indent="0">
              <a:buNone/>
            </a:pPr>
            <a:r>
              <a:rPr lang="en-US" dirty="0"/>
              <a:t>							</a:t>
            </a:r>
            <a:r>
              <a:rPr lang="en-US" sz="9600" dirty="0"/>
              <a:t>John 13:34-35</a:t>
            </a:r>
            <a:endParaRPr lang="en-GB" sz="9600" dirty="0"/>
          </a:p>
        </p:txBody>
      </p:sp>
    </p:spTree>
    <p:extLst>
      <p:ext uri="{BB962C8B-B14F-4D97-AF65-F5344CB8AC3E}">
        <p14:creationId xmlns:p14="http://schemas.microsoft.com/office/powerpoint/2010/main" val="8360427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0"/>
          </p:nvPr>
        </p:nvSpPr>
        <p:spPr>
          <a:xfrm>
            <a:off x="838200" y="591207"/>
            <a:ext cx="10515600" cy="5225393"/>
          </a:xfrm>
        </p:spPr>
        <p:txBody>
          <a:bodyPr>
            <a:normAutofit fontScale="77500" lnSpcReduction="20000"/>
          </a:bodyPr>
          <a:lstStyle/>
          <a:p>
            <a:pPr marL="0" indent="0" algn="ctr">
              <a:buNone/>
            </a:pPr>
            <a:r>
              <a:rPr lang="en-US" sz="3200" dirty="0" smtClean="0"/>
              <a:t>Head of Safeguarding </a:t>
            </a:r>
          </a:p>
          <a:p>
            <a:pPr marL="0" indent="0" algn="ctr">
              <a:buNone/>
            </a:pPr>
            <a:r>
              <a:rPr lang="en-US" sz="3200" dirty="0" smtClean="0"/>
              <a:t>Jacqui Montgomery-Devlin</a:t>
            </a:r>
          </a:p>
          <a:p>
            <a:pPr marL="0" indent="0" algn="ctr">
              <a:buNone/>
            </a:pPr>
            <a:r>
              <a:rPr lang="en-US" sz="3200" dirty="0" smtClean="0"/>
              <a:t>Council </a:t>
            </a:r>
            <a:r>
              <a:rPr lang="en-US" sz="3200" dirty="0"/>
              <a:t>for Social Witness</a:t>
            </a:r>
            <a:endParaRPr lang="en-GB" sz="3200" dirty="0"/>
          </a:p>
          <a:p>
            <a:pPr marL="0" indent="0" algn="ctr">
              <a:buNone/>
            </a:pPr>
            <a:r>
              <a:rPr lang="en-US" sz="3200" dirty="0"/>
              <a:t>Presbyterian Church in Ireland</a:t>
            </a:r>
            <a:endParaRPr lang="en-GB" sz="3200" dirty="0"/>
          </a:p>
          <a:p>
            <a:pPr marL="0" indent="0" algn="ctr">
              <a:buNone/>
            </a:pPr>
            <a:r>
              <a:rPr lang="en-US" sz="3200" dirty="0"/>
              <a:t>Assembly Buildings </a:t>
            </a:r>
            <a:endParaRPr lang="en-GB" sz="3200" dirty="0"/>
          </a:p>
          <a:p>
            <a:pPr marL="0" indent="0" algn="ctr">
              <a:buNone/>
            </a:pPr>
            <a:r>
              <a:rPr lang="en-US" sz="3200" dirty="0"/>
              <a:t>2-10 </a:t>
            </a:r>
            <a:r>
              <a:rPr lang="en-US" sz="3200" dirty="0" err="1"/>
              <a:t>Fisherwick</a:t>
            </a:r>
            <a:r>
              <a:rPr lang="en-US" sz="3200" dirty="0"/>
              <a:t> Place</a:t>
            </a:r>
            <a:endParaRPr lang="en-GB" sz="3200" dirty="0"/>
          </a:p>
          <a:p>
            <a:pPr marL="0" indent="0" algn="ctr">
              <a:buNone/>
            </a:pPr>
            <a:r>
              <a:rPr lang="en-US" sz="3200" dirty="0"/>
              <a:t>Belfast </a:t>
            </a:r>
            <a:endParaRPr lang="en-GB" sz="3200" dirty="0"/>
          </a:p>
          <a:p>
            <a:pPr marL="0" indent="0" algn="ctr">
              <a:buNone/>
            </a:pPr>
            <a:r>
              <a:rPr lang="en-US" sz="3200" dirty="0"/>
              <a:t>BT1 6DW </a:t>
            </a:r>
            <a:endParaRPr lang="en-GB" sz="3200" dirty="0"/>
          </a:p>
          <a:p>
            <a:pPr marL="0" indent="0" algn="ctr">
              <a:buNone/>
            </a:pPr>
            <a:r>
              <a:rPr lang="en-US" sz="3200" dirty="0"/>
              <a:t>Direct line: 028 9041 7229  </a:t>
            </a:r>
            <a:endParaRPr lang="en-GB" sz="3200" dirty="0"/>
          </a:p>
          <a:p>
            <a:pPr marL="0" indent="0" algn="ctr">
              <a:buNone/>
            </a:pPr>
            <a:r>
              <a:rPr lang="en-US" sz="3200" dirty="0"/>
              <a:t>Taking Care Office: 028 9041 7290</a:t>
            </a:r>
            <a:endParaRPr lang="en-GB" sz="3200" dirty="0"/>
          </a:p>
          <a:p>
            <a:pPr marL="0" indent="0" algn="ctr">
              <a:buNone/>
            </a:pPr>
            <a:r>
              <a:rPr lang="en-US" sz="3200" dirty="0"/>
              <a:t>Mobile: 07395285761</a:t>
            </a:r>
            <a:endParaRPr lang="en-GB" sz="3200" dirty="0"/>
          </a:p>
          <a:p>
            <a:pPr marL="0" indent="0" algn="ctr">
              <a:buNone/>
            </a:pPr>
            <a:r>
              <a:rPr lang="en-US" sz="3200" dirty="0"/>
              <a:t> </a:t>
            </a:r>
            <a:endParaRPr lang="en-GB" sz="3200" dirty="0"/>
          </a:p>
          <a:p>
            <a:pPr marL="0" indent="0" algn="ctr">
              <a:buNone/>
            </a:pPr>
            <a:r>
              <a:rPr lang="en-GB" sz="3200" dirty="0"/>
              <a:t>Email: </a:t>
            </a:r>
            <a:r>
              <a:rPr lang="en-GB" sz="3200" u="sng" dirty="0">
                <a:hlinkClick r:id="rId3"/>
              </a:rPr>
              <a:t>jdevlin@pcisocialwitness.org</a:t>
            </a:r>
            <a:endParaRPr lang="en-GB" sz="3200" dirty="0"/>
          </a:p>
          <a:p>
            <a:pPr marL="0" indent="0">
              <a:buNone/>
            </a:pPr>
            <a:endParaRPr lang="en-GB" dirty="0"/>
          </a:p>
        </p:txBody>
      </p:sp>
    </p:spTree>
    <p:extLst>
      <p:ext uri="{BB962C8B-B14F-4D97-AF65-F5344CB8AC3E}">
        <p14:creationId xmlns:p14="http://schemas.microsoft.com/office/powerpoint/2010/main" val="26865407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130FE5-499A-4116-812B-4FC7BD7F3993}"/>
              </a:ext>
            </a:extLst>
          </p:cNvPr>
          <p:cNvSpPr>
            <a:spLocks noGrp="1"/>
          </p:cNvSpPr>
          <p:nvPr>
            <p:ph type="title"/>
          </p:nvPr>
        </p:nvSpPr>
        <p:spPr/>
        <p:txBody>
          <a:bodyPr/>
          <a:lstStyle/>
          <a:p>
            <a:r>
              <a:rPr lang="en-US" dirty="0"/>
              <a:t>Biblical Basis</a:t>
            </a:r>
            <a:endParaRPr lang="en-GB" dirty="0"/>
          </a:p>
        </p:txBody>
      </p:sp>
      <p:sp>
        <p:nvSpPr>
          <p:cNvPr id="7" name="Text Placeholder 6">
            <a:extLst>
              <a:ext uri="{FF2B5EF4-FFF2-40B4-BE49-F238E27FC236}">
                <a16:creationId xmlns:a16="http://schemas.microsoft.com/office/drawing/2014/main" id="{BE9F8A08-DBE2-429B-8542-88E6188887C0}"/>
              </a:ext>
            </a:extLst>
          </p:cNvPr>
          <p:cNvSpPr>
            <a:spLocks noGrp="1"/>
          </p:cNvSpPr>
          <p:nvPr>
            <p:ph type="body" sz="quarter" idx="10"/>
          </p:nvPr>
        </p:nvSpPr>
        <p:spPr/>
        <p:txBody>
          <a:bodyPr>
            <a:normAutofit/>
          </a:bodyPr>
          <a:lstStyle/>
          <a:p>
            <a:endParaRPr lang="en-GB" dirty="0"/>
          </a:p>
          <a:p>
            <a:pPr marL="0" indent="0">
              <a:buNone/>
            </a:pPr>
            <a:endParaRPr lang="en-GB" dirty="0"/>
          </a:p>
        </p:txBody>
      </p:sp>
      <p:sp>
        <p:nvSpPr>
          <p:cNvPr id="2" name="Rectangle 1"/>
          <p:cNvSpPr/>
          <p:nvPr/>
        </p:nvSpPr>
        <p:spPr>
          <a:xfrm>
            <a:off x="1092631" y="2413338"/>
            <a:ext cx="9779430" cy="2677656"/>
          </a:xfrm>
          <a:prstGeom prst="rect">
            <a:avLst/>
          </a:prstGeom>
        </p:spPr>
        <p:txBody>
          <a:bodyPr wrap="square">
            <a:spAutoFit/>
          </a:bodyPr>
          <a:lstStyle/>
          <a:p>
            <a:r>
              <a:rPr lang="en-US" sz="2800" dirty="0">
                <a:solidFill>
                  <a:srgbClr val="FFFF00"/>
                </a:solidFill>
                <a:latin typeface="Verdana" panose="020B0604030504040204" pitchFamily="34" charset="0"/>
                <a:ea typeface="Verdana" panose="020B0604030504040204" pitchFamily="34" charset="0"/>
              </a:rPr>
              <a:t>Christ calls us to love, care for and value everyone.</a:t>
            </a:r>
          </a:p>
          <a:p>
            <a:endParaRPr lang="en-US" sz="2800" dirty="0">
              <a:solidFill>
                <a:srgbClr val="FFFF00"/>
              </a:solidFill>
              <a:latin typeface="Verdana" panose="020B0604030504040204" pitchFamily="34" charset="0"/>
              <a:ea typeface="Verdana" panose="020B0604030504040204" pitchFamily="34" charset="0"/>
            </a:endParaRPr>
          </a:p>
          <a:p>
            <a:r>
              <a:rPr lang="en-US" sz="2800" dirty="0">
                <a:solidFill>
                  <a:srgbClr val="FFFF00"/>
                </a:solidFill>
                <a:latin typeface="Verdana" panose="020B0604030504040204" pitchFamily="34" charset="0"/>
                <a:ea typeface="Verdana" panose="020B0604030504040204" pitchFamily="34" charset="0"/>
              </a:rPr>
              <a:t>The Gospel imperative of loving our </a:t>
            </a:r>
            <a:r>
              <a:rPr lang="en-US" sz="2800" dirty="0" err="1">
                <a:solidFill>
                  <a:srgbClr val="FFFF00"/>
                </a:solidFill>
                <a:latin typeface="Verdana" panose="020B0604030504040204" pitchFamily="34" charset="0"/>
                <a:ea typeface="Verdana" panose="020B0604030504040204" pitchFamily="34" charset="0"/>
              </a:rPr>
              <a:t>neighbour</a:t>
            </a:r>
            <a:r>
              <a:rPr lang="en-US" sz="2800" dirty="0">
                <a:solidFill>
                  <a:srgbClr val="FFFF00"/>
                </a:solidFill>
                <a:latin typeface="Verdana" panose="020B0604030504040204" pitchFamily="34" charset="0"/>
                <a:ea typeface="Verdana" panose="020B0604030504040204" pitchFamily="34" charset="0"/>
              </a:rPr>
              <a:t> as ourselves leads us to respect all as individuals, treating each with dignity and empowering them to reach their full potential.</a:t>
            </a:r>
            <a:endParaRPr lang="en-GB" sz="2800" dirty="0">
              <a:solidFill>
                <a:srgbClr val="FFFF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491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Protecting clergy/staff/volunteers</a:t>
            </a:r>
            <a:endParaRPr lang="en-GB" dirty="0"/>
          </a:p>
        </p:txBody>
      </p:sp>
      <p:sp>
        <p:nvSpPr>
          <p:cNvPr id="3" name="Text Placeholder 2"/>
          <p:cNvSpPr>
            <a:spLocks noGrp="1"/>
          </p:cNvSpPr>
          <p:nvPr>
            <p:ph type="body" sz="quarter" idx="10"/>
          </p:nvPr>
        </p:nvSpPr>
        <p:spPr/>
        <p:txBody>
          <a:bodyPr/>
          <a:lstStyle/>
          <a:p>
            <a:pPr marL="0" indent="0">
              <a:buNone/>
            </a:pPr>
            <a:endParaRPr lang="en-GB" dirty="0"/>
          </a:p>
        </p:txBody>
      </p:sp>
      <p:pic>
        <p:nvPicPr>
          <p:cNvPr id="4"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397469" y="1665289"/>
            <a:ext cx="4406771" cy="4073360"/>
          </a:xfrm>
        </p:spPr>
      </p:pic>
      <p:pic>
        <p:nvPicPr>
          <p:cNvPr id="5"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387760" y="1825625"/>
            <a:ext cx="3416480" cy="3990975"/>
          </a:xfrm>
        </p:spPr>
      </p:pic>
    </p:spTree>
    <p:extLst>
      <p:ext uri="{BB962C8B-B14F-4D97-AF65-F5344CB8AC3E}">
        <p14:creationId xmlns:p14="http://schemas.microsoft.com/office/powerpoint/2010/main" val="690338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Key pieces of the legislative framework</a:t>
            </a:r>
            <a:endParaRPr lang="en-GB" sz="3600" dirty="0"/>
          </a:p>
        </p:txBody>
      </p:sp>
      <p:sp>
        <p:nvSpPr>
          <p:cNvPr id="4" name="Text Placeholder 3">
            <a:extLst>
              <a:ext uri="{FF2B5EF4-FFF2-40B4-BE49-F238E27FC236}">
                <a16:creationId xmlns:a16="http://schemas.microsoft.com/office/drawing/2014/main" id="{6B3FBBED-984B-4F44-9ABB-CFB342E00F72}"/>
              </a:ext>
            </a:extLst>
          </p:cNvPr>
          <p:cNvSpPr txBox="1">
            <a:spLocks noGrp="1"/>
          </p:cNvSpPr>
          <p:nvPr>
            <p:ph type="body" sz="quarter" idx="10"/>
          </p:nvPr>
        </p:nvSpPr>
        <p:spPr>
          <a:xfrm>
            <a:off x="743920" y="1295662"/>
            <a:ext cx="10515600" cy="774571"/>
          </a:xfrm>
          <a:prstGeom prst="rect">
            <a:avLst/>
          </a:prstGeom>
          <a:noFill/>
          <a:ln>
            <a:solidFill>
              <a:schemeClr val="bg1"/>
            </a:solidFill>
          </a:ln>
        </p:spPr>
        <p:txBody>
          <a:bodyPr wrap="square" rtlCol="0">
            <a:spAutoFit/>
          </a:bodyPr>
          <a:lstStyle/>
          <a:p>
            <a:pPr marL="0" indent="0" algn="ctr">
              <a:buNone/>
            </a:pPr>
            <a:r>
              <a:rPr lang="en-US" sz="2000" dirty="0">
                <a:solidFill>
                  <a:srgbClr val="FFFF00"/>
                </a:solidFill>
              </a:rPr>
              <a:t>Adult Safeguarding Bill, 2017 </a:t>
            </a:r>
          </a:p>
          <a:p>
            <a:pPr marL="0" indent="0" algn="ctr">
              <a:buNone/>
            </a:pPr>
            <a:r>
              <a:rPr lang="en-US" sz="2000" dirty="0">
                <a:solidFill>
                  <a:srgbClr val="FFFF00"/>
                </a:solidFill>
              </a:rPr>
              <a:t>private member’s Bill in the Seanad</a:t>
            </a:r>
            <a:endParaRPr lang="en-GB" sz="2000" dirty="0">
              <a:solidFill>
                <a:srgbClr val="FFFF00"/>
              </a:solidFill>
            </a:endParaRPr>
          </a:p>
        </p:txBody>
      </p:sp>
      <p:sp>
        <p:nvSpPr>
          <p:cNvPr id="6" name="TextBox 5">
            <a:extLst>
              <a:ext uri="{FF2B5EF4-FFF2-40B4-BE49-F238E27FC236}">
                <a16:creationId xmlns:a16="http://schemas.microsoft.com/office/drawing/2014/main" id="{6B3FBBED-984B-4F44-9ABB-CFB342E00F72}"/>
              </a:ext>
            </a:extLst>
          </p:cNvPr>
          <p:cNvSpPr txBox="1"/>
          <p:nvPr/>
        </p:nvSpPr>
        <p:spPr>
          <a:xfrm>
            <a:off x="796360" y="2399819"/>
            <a:ext cx="5130786" cy="707886"/>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FFFF00"/>
                </a:solidFill>
                <a:effectLst/>
                <a:uLnTx/>
                <a:uFillTx/>
                <a:latin typeface="Verdana" panose="020B0604030504040204" pitchFamily="34" charset="0"/>
                <a:ea typeface="Verdana" panose="020B0604030504040204" pitchFamily="34" charset="0"/>
                <a:cs typeface="+mn-cs"/>
              </a:rPr>
              <a:t>Assisted Decision-Making (Capacity) Act 2015</a:t>
            </a:r>
            <a:endParaRPr kumimoji="0" lang="en-GB" sz="2000" i="0" u="none" strike="noStrike" kern="1200" cap="none" spc="0" normalizeH="0" baseline="0" noProof="0" dirty="0">
              <a:ln>
                <a:noFill/>
              </a:ln>
              <a:solidFill>
                <a:srgbClr val="FFFF00"/>
              </a:solidFill>
              <a:effectLst/>
              <a:uLnTx/>
              <a:uFillTx/>
              <a:latin typeface="Verdana" panose="020B0604030504040204" pitchFamily="34" charset="0"/>
              <a:ea typeface="Verdana" panose="020B0604030504040204" pitchFamily="34" charset="0"/>
              <a:cs typeface="+mn-cs"/>
            </a:endParaRPr>
          </a:p>
        </p:txBody>
      </p:sp>
      <p:sp>
        <p:nvSpPr>
          <p:cNvPr id="7" name="TextBox 6">
            <a:extLst>
              <a:ext uri="{FF2B5EF4-FFF2-40B4-BE49-F238E27FC236}">
                <a16:creationId xmlns:a16="http://schemas.microsoft.com/office/drawing/2014/main" id="{6B3FBBED-984B-4F44-9ABB-CFB342E00F72}"/>
              </a:ext>
            </a:extLst>
          </p:cNvPr>
          <p:cNvSpPr txBox="1"/>
          <p:nvPr/>
        </p:nvSpPr>
        <p:spPr>
          <a:xfrm>
            <a:off x="6493789" y="2257238"/>
            <a:ext cx="4652121" cy="707886"/>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Verdana" panose="020B0604030504040204" pitchFamily="34" charset="0"/>
                <a:ea typeface="Verdana" panose="020B0604030504040204" pitchFamily="34" charset="0"/>
                <a:cs typeface="+mn-cs"/>
              </a:rPr>
              <a:t>European Convention on Human Rights Act 2003</a:t>
            </a:r>
          </a:p>
        </p:txBody>
      </p:sp>
      <p:sp>
        <p:nvSpPr>
          <p:cNvPr id="8" name="TextBox 7">
            <a:extLst>
              <a:ext uri="{FF2B5EF4-FFF2-40B4-BE49-F238E27FC236}">
                <a16:creationId xmlns:a16="http://schemas.microsoft.com/office/drawing/2014/main" id="{6B3FBBED-984B-4F44-9ABB-CFB342E00F72}"/>
              </a:ext>
            </a:extLst>
          </p:cNvPr>
          <p:cNvSpPr txBox="1"/>
          <p:nvPr/>
        </p:nvSpPr>
        <p:spPr>
          <a:xfrm>
            <a:off x="743920" y="3362932"/>
            <a:ext cx="5130787" cy="707886"/>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Verdana" panose="020B0604030504040204" pitchFamily="34" charset="0"/>
                <a:ea typeface="Verdana" panose="020B0604030504040204" pitchFamily="34" charset="0"/>
                <a:cs typeface="+mn-cs"/>
              </a:rPr>
              <a:t>Irish Human Rights and Equality Commission Act 2014</a:t>
            </a:r>
            <a:endParaRPr kumimoji="0" lang="en-GB" sz="2000" b="0" i="0" u="none" strike="noStrike" kern="1200" cap="none" spc="0" normalizeH="0" baseline="0" noProof="0" dirty="0">
              <a:ln>
                <a:noFill/>
              </a:ln>
              <a:solidFill>
                <a:srgbClr val="FFFF00"/>
              </a:solidFill>
              <a:effectLst/>
              <a:uLnTx/>
              <a:uFillTx/>
              <a:latin typeface="Verdana" panose="020B0604030504040204" pitchFamily="34" charset="0"/>
              <a:ea typeface="Verdana" panose="020B0604030504040204" pitchFamily="34" charset="0"/>
              <a:cs typeface="+mn-cs"/>
            </a:endParaRPr>
          </a:p>
        </p:txBody>
      </p:sp>
      <p:sp>
        <p:nvSpPr>
          <p:cNvPr id="9" name="TextBox 8">
            <a:extLst>
              <a:ext uri="{FF2B5EF4-FFF2-40B4-BE49-F238E27FC236}">
                <a16:creationId xmlns:a16="http://schemas.microsoft.com/office/drawing/2014/main" id="{6B3FBBED-984B-4F44-9ABB-CFB342E00F72}"/>
              </a:ext>
            </a:extLst>
          </p:cNvPr>
          <p:cNvSpPr txBox="1"/>
          <p:nvPr/>
        </p:nvSpPr>
        <p:spPr>
          <a:xfrm>
            <a:off x="6493789" y="3111421"/>
            <a:ext cx="4652121" cy="400110"/>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Verdana" panose="020B0604030504040204" pitchFamily="34" charset="0"/>
                <a:ea typeface="Verdana" panose="020B0604030504040204" pitchFamily="34" charset="0"/>
                <a:cs typeface="+mn-cs"/>
              </a:rPr>
              <a:t>Protected Disclosures Act 2014</a:t>
            </a:r>
          </a:p>
        </p:txBody>
      </p:sp>
      <p:sp>
        <p:nvSpPr>
          <p:cNvPr id="10" name="TextBox 9">
            <a:extLst>
              <a:ext uri="{FF2B5EF4-FFF2-40B4-BE49-F238E27FC236}">
                <a16:creationId xmlns:a16="http://schemas.microsoft.com/office/drawing/2014/main" id="{6B3FBBED-984B-4F44-9ABB-CFB342E00F72}"/>
              </a:ext>
            </a:extLst>
          </p:cNvPr>
          <p:cNvSpPr txBox="1"/>
          <p:nvPr/>
        </p:nvSpPr>
        <p:spPr>
          <a:xfrm>
            <a:off x="691479" y="4326045"/>
            <a:ext cx="5235667" cy="707886"/>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Verdana" panose="020B0604030504040204" pitchFamily="34" charset="0"/>
                <a:ea typeface="Verdana" panose="020B0604030504040204" pitchFamily="34" charset="0"/>
                <a:cs typeface="+mn-cs"/>
              </a:rPr>
              <a:t>Protection of Persons Reporting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Verdana" panose="020B0604030504040204" pitchFamily="34" charset="0"/>
                <a:ea typeface="Verdana" panose="020B0604030504040204" pitchFamily="34" charset="0"/>
                <a:cs typeface="+mn-cs"/>
              </a:rPr>
              <a:t>Child Abuse Act 1998</a:t>
            </a:r>
            <a:endParaRPr kumimoji="0" lang="en-GB" sz="2000" b="0" i="0" u="none" strike="noStrike" kern="1200" cap="none" spc="0" normalizeH="0" baseline="0" noProof="0" dirty="0">
              <a:ln>
                <a:noFill/>
              </a:ln>
              <a:solidFill>
                <a:srgbClr val="FFFF00"/>
              </a:solidFill>
              <a:effectLst/>
              <a:uLnTx/>
              <a:uFillTx/>
              <a:latin typeface="Verdana" panose="020B0604030504040204" pitchFamily="34" charset="0"/>
              <a:ea typeface="Verdana" panose="020B0604030504040204" pitchFamily="34" charset="0"/>
              <a:cs typeface="+mn-cs"/>
            </a:endParaRPr>
          </a:p>
        </p:txBody>
      </p:sp>
      <p:sp>
        <p:nvSpPr>
          <p:cNvPr id="3" name="TextBox 2">
            <a:extLst>
              <a:ext uri="{FF2B5EF4-FFF2-40B4-BE49-F238E27FC236}">
                <a16:creationId xmlns:a16="http://schemas.microsoft.com/office/drawing/2014/main" id="{E7CF09D5-E240-C349-487C-40774EBB9DC1}"/>
              </a:ext>
            </a:extLst>
          </p:cNvPr>
          <p:cNvSpPr txBox="1"/>
          <p:nvPr/>
        </p:nvSpPr>
        <p:spPr>
          <a:xfrm>
            <a:off x="9118948" y="1415441"/>
            <a:ext cx="20269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0000"/>
                </a:solidFill>
                <a:effectLst/>
                <a:uLnTx/>
                <a:uFillTx/>
                <a:latin typeface="Calibri" panose="020F0502020204030204"/>
                <a:ea typeface="+mn-ea"/>
                <a:cs typeface="+mn-cs"/>
              </a:rPr>
              <a:t>Pending</a:t>
            </a:r>
          </a:p>
        </p:txBody>
      </p:sp>
      <p:sp>
        <p:nvSpPr>
          <p:cNvPr id="12" name="TextBox 11">
            <a:extLst>
              <a:ext uri="{FF2B5EF4-FFF2-40B4-BE49-F238E27FC236}">
                <a16:creationId xmlns:a16="http://schemas.microsoft.com/office/drawing/2014/main" id="{62981A4C-90E1-8024-594E-30F528697230}"/>
              </a:ext>
            </a:extLst>
          </p:cNvPr>
          <p:cNvSpPr txBox="1"/>
          <p:nvPr/>
        </p:nvSpPr>
        <p:spPr>
          <a:xfrm>
            <a:off x="1443879" y="5367057"/>
            <a:ext cx="4652121" cy="400110"/>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Verdana" panose="020B0604030504040204" pitchFamily="34" charset="0"/>
                <a:ea typeface="Verdana" panose="020B0604030504040204" pitchFamily="34" charset="0"/>
                <a:cs typeface="+mn-cs"/>
              </a:rPr>
              <a:t>Mental Health Act 2001 </a:t>
            </a:r>
            <a:endParaRPr kumimoji="0" lang="en-GB" sz="2000" b="0" i="0" u="none" strike="noStrike" kern="1200" cap="none" spc="0" normalizeH="0" baseline="0" noProof="0" dirty="0">
              <a:ln>
                <a:noFill/>
              </a:ln>
              <a:solidFill>
                <a:prstClr val="black"/>
              </a:solidFill>
              <a:effectLst/>
              <a:uLnTx/>
              <a:uFillTx/>
              <a:latin typeface="Calibri" panose="020F0502020204030204"/>
              <a:cs typeface="+mn-cs"/>
            </a:endParaRPr>
          </a:p>
        </p:txBody>
      </p:sp>
      <p:sp>
        <p:nvSpPr>
          <p:cNvPr id="11" name="TextBox 10">
            <a:extLst>
              <a:ext uri="{FF2B5EF4-FFF2-40B4-BE49-F238E27FC236}">
                <a16:creationId xmlns:a16="http://schemas.microsoft.com/office/drawing/2014/main" id="{6B3FBBED-984B-4F44-9ABB-CFB342E00F72}"/>
              </a:ext>
            </a:extLst>
          </p:cNvPr>
          <p:cNvSpPr txBox="1"/>
          <p:nvPr/>
        </p:nvSpPr>
        <p:spPr>
          <a:xfrm>
            <a:off x="6493789" y="3716875"/>
            <a:ext cx="4652121" cy="646331"/>
          </a:xfrm>
          <a:prstGeom prst="rect">
            <a:avLst/>
          </a:prstGeom>
          <a:noFill/>
          <a:ln>
            <a:solidFill>
              <a:schemeClr val="bg1"/>
            </a:solidFill>
          </a:ln>
        </p:spPr>
        <p:txBody>
          <a:bodyPr wrap="square" rtlCol="0">
            <a:spAutoFit/>
          </a:bodyPr>
          <a:lstStyle/>
          <a:p>
            <a:r>
              <a:rPr lang="en-IE" dirty="0">
                <a:solidFill>
                  <a:srgbClr val="FFFF00"/>
                </a:solidFill>
                <a:latin typeface="Verdana" panose="020B0604030504040204" pitchFamily="34" charset="0"/>
                <a:ea typeface="Verdana" panose="020B0604030504040204" pitchFamily="34" charset="0"/>
              </a:rPr>
              <a:t>National Vetting Bureau (Children and Vulnerable Persons) Act 2012</a:t>
            </a:r>
          </a:p>
        </p:txBody>
      </p:sp>
      <p:sp>
        <p:nvSpPr>
          <p:cNvPr id="13" name="TextBox 12">
            <a:extLst>
              <a:ext uri="{FF2B5EF4-FFF2-40B4-BE49-F238E27FC236}">
                <a16:creationId xmlns:a16="http://schemas.microsoft.com/office/drawing/2014/main" id="{6B3FBBED-984B-4F44-9ABB-CFB342E00F72}"/>
              </a:ext>
            </a:extLst>
          </p:cNvPr>
          <p:cNvSpPr txBox="1"/>
          <p:nvPr/>
        </p:nvSpPr>
        <p:spPr>
          <a:xfrm>
            <a:off x="6493788" y="4720726"/>
            <a:ext cx="4652121" cy="1200329"/>
          </a:xfrm>
          <a:prstGeom prst="rect">
            <a:avLst/>
          </a:prstGeom>
          <a:noFill/>
          <a:ln>
            <a:solidFill>
              <a:schemeClr val="bg1"/>
            </a:solidFill>
          </a:ln>
        </p:spPr>
        <p:txBody>
          <a:bodyPr wrap="square" rtlCol="0">
            <a:spAutoFit/>
          </a:bodyPr>
          <a:lstStyle/>
          <a:p>
            <a:r>
              <a:rPr lang="en-IE" dirty="0">
                <a:solidFill>
                  <a:srgbClr val="FFFF00"/>
                </a:solidFill>
                <a:latin typeface="Verdana" panose="020B0604030504040204" pitchFamily="34" charset="0"/>
                <a:ea typeface="Verdana" panose="020B0604030504040204" pitchFamily="34" charset="0"/>
              </a:rPr>
              <a:t>Criminal Justice (Withholding of Information of Offences against Children and Vulnerable Persons) Act 2012</a:t>
            </a:r>
          </a:p>
        </p:txBody>
      </p:sp>
    </p:spTree>
    <p:extLst>
      <p:ext uri="{BB962C8B-B14F-4D97-AF65-F5344CB8AC3E}">
        <p14:creationId xmlns:p14="http://schemas.microsoft.com/office/powerpoint/2010/main" val="16780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6" grpId="0" animBg="1"/>
      <p:bldP spid="7" grpId="0" animBg="1"/>
      <p:bldP spid="8" grpId="0" animBg="1"/>
      <p:bldP spid="9" grpId="0" animBg="1"/>
      <p:bldP spid="10" grpId="0" animBg="1"/>
      <p:bldP spid="12" grpId="0" animBg="1"/>
      <p:bldP spid="1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Proposed Adult Safeguarding Bill 2017</a:t>
            </a:r>
          </a:p>
        </p:txBody>
      </p:sp>
      <p:sp>
        <p:nvSpPr>
          <p:cNvPr id="3" name="Text Placeholder 2"/>
          <p:cNvSpPr>
            <a:spLocks noGrp="1"/>
          </p:cNvSpPr>
          <p:nvPr>
            <p:ph type="body" sz="quarter" idx="10"/>
          </p:nvPr>
        </p:nvSpPr>
        <p:spPr/>
        <p:txBody>
          <a:bodyPr>
            <a:normAutofit fontScale="77500" lnSpcReduction="20000"/>
          </a:bodyPr>
          <a:lstStyle/>
          <a:p>
            <a:pPr marL="0" indent="0">
              <a:buNone/>
            </a:pPr>
            <a:r>
              <a:rPr lang="en-GB" dirty="0"/>
              <a:t>In March 2017, the Adult Safeguarding Bill was introduced in the </a:t>
            </a:r>
            <a:r>
              <a:rPr lang="en-GB" dirty="0" smtClean="0"/>
              <a:t>Seanad</a:t>
            </a:r>
          </a:p>
          <a:p>
            <a:pPr marL="0" indent="0">
              <a:buNone/>
            </a:pPr>
            <a:r>
              <a:rPr lang="en-GB" dirty="0" smtClean="0"/>
              <a:t> </a:t>
            </a:r>
            <a:endParaRPr lang="en-GB" dirty="0"/>
          </a:p>
          <a:p>
            <a:pPr marL="0" indent="0">
              <a:buNone/>
            </a:pPr>
            <a:r>
              <a:rPr lang="en-GB" dirty="0"/>
              <a:t>M</a:t>
            </a:r>
            <a:r>
              <a:rPr lang="en-GB" dirty="0" smtClean="0"/>
              <a:t>ain </a:t>
            </a:r>
            <a:r>
              <a:rPr lang="en-GB" dirty="0"/>
              <a:t>provisions under this Bill include: </a:t>
            </a:r>
          </a:p>
          <a:p>
            <a:pPr marL="0" indent="0">
              <a:buNone/>
            </a:pPr>
            <a:endParaRPr lang="en-GB" dirty="0"/>
          </a:p>
          <a:p>
            <a:pPr>
              <a:buFont typeface="Arial" panose="020B0604020202020204" pitchFamily="34" charset="0"/>
              <a:buChar char="•"/>
            </a:pPr>
            <a:r>
              <a:rPr lang="en-GB" dirty="0"/>
              <a:t>Definitions- “adult at risk” unable to protect him or herself from harm </a:t>
            </a:r>
          </a:p>
          <a:p>
            <a:pPr>
              <a:buFont typeface="Arial" panose="020B0604020202020204" pitchFamily="34" charset="0"/>
              <a:buChar char="•"/>
            </a:pPr>
            <a:r>
              <a:rPr lang="en-GB" dirty="0"/>
              <a:t>Establishment of a National Adult Safeguarding Authority </a:t>
            </a:r>
          </a:p>
          <a:p>
            <a:pPr>
              <a:buFont typeface="Arial" panose="020B0604020202020204" pitchFamily="34" charset="0"/>
              <a:buChar char="•"/>
            </a:pPr>
            <a:r>
              <a:rPr lang="en-GB" dirty="0"/>
              <a:t>Powers of investigation by the Authority </a:t>
            </a:r>
          </a:p>
          <a:p>
            <a:pPr>
              <a:buFont typeface="Arial" panose="020B0604020202020204" pitchFamily="34" charset="0"/>
              <a:buChar char="•"/>
            </a:pPr>
            <a:r>
              <a:rPr lang="en-GB" dirty="0"/>
              <a:t>Right of entry and inspection by authorised person </a:t>
            </a:r>
          </a:p>
          <a:p>
            <a:pPr>
              <a:buFont typeface="Arial" panose="020B0604020202020204" pitchFamily="34" charset="0"/>
              <a:buChar char="•"/>
            </a:pPr>
            <a:r>
              <a:rPr lang="en-GB" dirty="0"/>
              <a:t>Reporting Obligations </a:t>
            </a:r>
          </a:p>
          <a:p>
            <a:pPr>
              <a:buFont typeface="Arial" panose="020B0604020202020204" pitchFamily="34" charset="0"/>
              <a:buChar char="•"/>
            </a:pPr>
            <a:r>
              <a:rPr lang="en-GB" dirty="0"/>
              <a:t>Right to access an independent advocate.</a:t>
            </a:r>
            <a:endParaRPr lang="en-IE" dirty="0"/>
          </a:p>
          <a:p>
            <a:pPr>
              <a:buFont typeface="Arial" panose="020B0604020202020204" pitchFamily="34" charset="0"/>
              <a:buChar char="•"/>
            </a:pPr>
            <a:endParaRPr lang="en-GB" dirty="0"/>
          </a:p>
        </p:txBody>
      </p:sp>
    </p:spTree>
    <p:extLst>
      <p:ext uri="{BB962C8B-B14F-4D97-AF65-F5344CB8AC3E}">
        <p14:creationId xmlns:p14="http://schemas.microsoft.com/office/powerpoint/2010/main" val="57661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C P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C PP" id="{A5B90E38-6AB1-4E24-A7BE-ED9C9274547B}" vid="{31AA9792-3595-423D-8420-47F48AB918CC}"/>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Taking Care PowerPoint presentation background</Template>
  <TotalTime>2511</TotalTime>
  <Words>5122</Words>
  <Application>Microsoft Office PowerPoint</Application>
  <PresentationFormat>Widescreen</PresentationFormat>
  <Paragraphs>717</Paragraphs>
  <Slides>56</Slides>
  <Notes>56</Notes>
  <HiddenSlides>0</HiddenSlides>
  <MMClips>1</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56</vt:i4>
      </vt:variant>
    </vt:vector>
  </HeadingPairs>
  <TitlesOfParts>
    <vt:vector size="71" baseType="lpstr">
      <vt:lpstr>MS PGothic</vt:lpstr>
      <vt:lpstr>Arial</vt:lpstr>
      <vt:lpstr>Calibri</vt:lpstr>
      <vt:lpstr>Calibri Light</vt:lpstr>
      <vt:lpstr>Times New Roman</vt:lpstr>
      <vt:lpstr>Verdana</vt:lpstr>
      <vt:lpstr>Wingdings</vt:lpstr>
      <vt:lpstr>Custom Design</vt:lpstr>
      <vt:lpstr>2_Custom Design</vt:lpstr>
      <vt:lpstr>TC PP</vt:lpstr>
      <vt:lpstr>1_Custom Design</vt:lpstr>
      <vt:lpstr>3_Custom Design</vt:lpstr>
      <vt:lpstr>4_Custom Design</vt:lpstr>
      <vt:lpstr>5_Custom Design</vt:lpstr>
      <vt:lpstr>6_Custom Design</vt:lpstr>
      <vt:lpstr>Adult Safeguarding in the Presbyterian Church in Ireland</vt:lpstr>
      <vt:lpstr>Before we start:   </vt:lpstr>
      <vt:lpstr>Aim</vt:lpstr>
      <vt:lpstr>Objectives </vt:lpstr>
      <vt:lpstr>PowerPoint Presentation</vt:lpstr>
      <vt:lpstr>Biblical Basis</vt:lpstr>
      <vt:lpstr>Protecting clergy/staff/volunteers</vt:lpstr>
      <vt:lpstr>Key pieces of the legislative framework</vt:lpstr>
      <vt:lpstr>Proposed Adult Safeguarding Bill 2017</vt:lpstr>
      <vt:lpstr>PowerPoint Presentation</vt:lpstr>
      <vt:lpstr>11 fundamental safeguarding principles</vt:lpstr>
      <vt:lpstr>Principles cont’d</vt:lpstr>
      <vt:lpstr>Regional Policy   Safeguarding Vulnerable Persons at Risk of Abuse (2014)  </vt:lpstr>
      <vt:lpstr>What is a Vulnerable Person?</vt:lpstr>
      <vt:lpstr>Definition of Abuse</vt:lpstr>
      <vt:lpstr>Who can abuse?</vt:lpstr>
      <vt:lpstr>Types of Abuse</vt:lpstr>
      <vt:lpstr>Physical Abuse</vt:lpstr>
      <vt:lpstr>Sexual violence and abuse</vt:lpstr>
      <vt:lpstr>Psychological abuse</vt:lpstr>
      <vt:lpstr>Financial abuse</vt:lpstr>
      <vt:lpstr>Neglect</vt:lpstr>
      <vt:lpstr>Exploitation</vt:lpstr>
      <vt:lpstr>Institutional abuse</vt:lpstr>
      <vt:lpstr>Domestic Abuse</vt:lpstr>
      <vt:lpstr>Domestic Abuse </vt:lpstr>
      <vt:lpstr>PowerPoint Presentation</vt:lpstr>
      <vt:lpstr>Males as victims of domestic abuse</vt:lpstr>
      <vt:lpstr>Males as victims of domestic abuse</vt:lpstr>
      <vt:lpstr>PowerPoint Presentation</vt:lpstr>
      <vt:lpstr>Spiritual Abuse</vt:lpstr>
      <vt:lpstr>‘ ‘The Bible doesn’t tell me so’ by Helen Paynter </vt:lpstr>
      <vt:lpstr>Key Messages</vt:lpstr>
      <vt:lpstr>PowerPoint Presentation</vt:lpstr>
      <vt:lpstr>How might you be alerted to a concern?</vt:lpstr>
      <vt:lpstr>Barriers to Disclosure</vt:lpstr>
      <vt:lpstr>Dealing with Disclosures</vt:lpstr>
      <vt:lpstr>Dealing with Disclosures</vt:lpstr>
      <vt:lpstr>Dealing with Disclosures</vt:lpstr>
      <vt:lpstr>Reporting </vt:lpstr>
      <vt:lpstr>Barriers to reporting    </vt:lpstr>
      <vt:lpstr>Reporting Process</vt:lpstr>
      <vt:lpstr>PCI Internal Report Form</vt:lpstr>
      <vt:lpstr>Recording</vt:lpstr>
      <vt:lpstr>The role of an adult safeguarding person within your church</vt:lpstr>
      <vt:lpstr>Code of Behaviour  (for clergy, staff and volunteers)</vt:lpstr>
      <vt:lpstr>Code of Behaviour </vt:lpstr>
      <vt:lpstr>Code of Behaviour</vt:lpstr>
      <vt:lpstr>Code of Behaviour</vt:lpstr>
      <vt:lpstr>Code of Behaviour</vt:lpstr>
      <vt:lpstr>PCI Congregational Guidelines</vt:lpstr>
      <vt:lpstr>HSE Safeguarding and Protection Teams </vt:lpstr>
      <vt:lpstr>Resources from PCI</vt:lpstr>
      <vt:lpstr>Resources from PCI</vt:lpstr>
      <vt:lpstr>A Closing Thought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Mullin</dc:creator>
  <cp:lastModifiedBy>Jacqui Devlin</cp:lastModifiedBy>
  <cp:revision>172</cp:revision>
  <cp:lastPrinted>2023-04-25T09:53:23Z</cp:lastPrinted>
  <dcterms:created xsi:type="dcterms:W3CDTF">2021-05-12T15:56:29Z</dcterms:created>
  <dcterms:modified xsi:type="dcterms:W3CDTF">2023-04-25T09:53:42Z</dcterms:modified>
</cp:coreProperties>
</file>