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62"/>
  </p:handoutMasterIdLst>
  <p:sldIdLst>
    <p:sldId id="276" r:id="rId2"/>
    <p:sldId id="277" r:id="rId3"/>
    <p:sldId id="257" r:id="rId4"/>
    <p:sldId id="256" r:id="rId5"/>
    <p:sldId id="258" r:id="rId6"/>
    <p:sldId id="322" r:id="rId7"/>
    <p:sldId id="323" r:id="rId8"/>
    <p:sldId id="259" r:id="rId9"/>
    <p:sldId id="260" r:id="rId10"/>
    <p:sldId id="261" r:id="rId11"/>
    <p:sldId id="264" r:id="rId12"/>
    <p:sldId id="265" r:id="rId13"/>
    <p:sldId id="266" r:id="rId14"/>
    <p:sldId id="267" r:id="rId15"/>
    <p:sldId id="268" r:id="rId16"/>
    <p:sldId id="263" r:id="rId17"/>
    <p:sldId id="318" r:id="rId18"/>
    <p:sldId id="269" r:id="rId19"/>
    <p:sldId id="270" r:id="rId20"/>
    <p:sldId id="271" r:id="rId21"/>
    <p:sldId id="272" r:id="rId22"/>
    <p:sldId id="273" r:id="rId23"/>
    <p:sldId id="274" r:id="rId24"/>
    <p:sldId id="319" r:id="rId25"/>
    <p:sldId id="279" r:id="rId26"/>
    <p:sldId id="280" r:id="rId27"/>
    <p:sldId id="281" r:id="rId28"/>
    <p:sldId id="282" r:id="rId29"/>
    <p:sldId id="283" r:id="rId30"/>
    <p:sldId id="284" r:id="rId31"/>
    <p:sldId id="306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8" r:id="rId48"/>
    <p:sldId id="290" r:id="rId49"/>
    <p:sldId id="285" r:id="rId50"/>
    <p:sldId id="309" r:id="rId51"/>
    <p:sldId id="313" r:id="rId52"/>
    <p:sldId id="288" r:id="rId53"/>
    <p:sldId id="310" r:id="rId54"/>
    <p:sldId id="316" r:id="rId55"/>
    <p:sldId id="289" r:id="rId56"/>
    <p:sldId id="286" r:id="rId57"/>
    <p:sldId id="315" r:id="rId58"/>
    <p:sldId id="312" r:id="rId59"/>
    <p:sldId id="317" r:id="rId60"/>
    <p:sldId id="321" r:id="rId61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AF40A-B4EA-418D-8A3D-70FD0C2D61CC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9AECC-B59F-4E29-9802-C91A37E37E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88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7404-21CB-4EBB-8657-E26E38383F4D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213-F138-4332-BDA0-A8727301EB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95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7404-21CB-4EBB-8657-E26E38383F4D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213-F138-4332-BDA0-A8727301EB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23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7404-21CB-4EBB-8657-E26E38383F4D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213-F138-4332-BDA0-A8727301EB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08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7404-21CB-4EBB-8657-E26E38383F4D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213-F138-4332-BDA0-A8727301EB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0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7404-21CB-4EBB-8657-E26E38383F4D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213-F138-4332-BDA0-A8727301EB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4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7404-21CB-4EBB-8657-E26E38383F4D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213-F138-4332-BDA0-A8727301EB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7404-21CB-4EBB-8657-E26E38383F4D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213-F138-4332-BDA0-A8727301EB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16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7404-21CB-4EBB-8657-E26E38383F4D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213-F138-4332-BDA0-A8727301EB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7404-21CB-4EBB-8657-E26E38383F4D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213-F138-4332-BDA0-A8727301EB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1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7404-21CB-4EBB-8657-E26E38383F4D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213-F138-4332-BDA0-A8727301EB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32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7404-21CB-4EBB-8657-E26E38383F4D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213-F138-4332-BDA0-A8727301EB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5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77404-21CB-4EBB-8657-E26E38383F4D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5213-F138-4332-BDA0-A8727301EB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9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presbyterianireland.org/Prayer/Prayer-Journey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presbyterianireland.org/fruitfulcongrega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5416"/>
            <a:ext cx="7772400" cy="2561968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mbria" panose="02040503050406030204" pitchFamily="18" charset="0"/>
              </a:rPr>
              <a:t>GROWING IN</a:t>
            </a: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FRUITFULNESS</a:t>
            </a: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728520"/>
            <a:ext cx="7772400" cy="1147118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latin typeface="Cambria" panose="02040503050406030204" pitchFamily="18" charset="0"/>
              </a:rPr>
              <a:t>Season Two: Ripening</a:t>
            </a:r>
          </a:p>
          <a:p>
            <a:r>
              <a:rPr lang="en-GB" sz="3200" b="1" dirty="0" smtClean="0">
                <a:latin typeface="Cambria" panose="02040503050406030204" pitchFamily="18" charset="0"/>
              </a:rPr>
              <a:t>Toward identifying two areas in which your congregation wants to prioritise growth 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5930" y="1995049"/>
            <a:ext cx="2269324" cy="261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4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49" y="365126"/>
            <a:ext cx="8633253" cy="132556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GROWING TOGETHER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dirty="0" smtClean="0">
                <a:latin typeface="Cambria" panose="02040503050406030204" pitchFamily="18" charset="0"/>
              </a:rPr>
              <a:t>IN CONGREGATIONAL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dirty="0" smtClean="0">
                <a:latin typeface="Cambria" panose="02040503050406030204" pitchFamily="18" charset="0"/>
              </a:rPr>
              <a:t>LIFE &amp; WITNESS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513" y="2158313"/>
            <a:ext cx="8649729" cy="4118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Cambria" panose="02040503050406030204" pitchFamily="18" charset="0"/>
              </a:rPr>
              <a:t>3</a:t>
            </a:r>
            <a:r>
              <a:rPr lang="en-GB" sz="3200" dirty="0" smtClean="0">
                <a:latin typeface="Cambria" panose="02040503050406030204" pitchFamily="18" charset="0"/>
              </a:rPr>
              <a:t>. Growing in our appreciation                                                of what fruitfulness looks like v.9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7191" y="3231034"/>
            <a:ext cx="5099925" cy="338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43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EYES TO SEE WHAT GOD IS GROWING AMONG US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Read &amp; listen to God’s Word as part of your congregation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3490" y="2876720"/>
            <a:ext cx="5496286" cy="34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50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EYES TO SEE WHAT GOD IS GROWING AMONG US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Ask each other the question, </a:t>
            </a:r>
            <a:r>
              <a:rPr lang="en-GB" i="1" dirty="0" smtClean="0"/>
              <a:t>‘What is God doing among us’?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2465" y="2816697"/>
            <a:ext cx="5499069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28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EYES TO SEE WHAT GOD IS GROWING AMONG US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Find </a:t>
            </a:r>
            <a:r>
              <a:rPr lang="en-GB" dirty="0"/>
              <a:t>out more about what is happening in things you aren’t part of in congregational life &amp; witness</a:t>
            </a:r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2465" y="2879554"/>
            <a:ext cx="5499069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51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EYES TO SEE WHAT GOD IS GROWING AMONG US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Be generous and gentle in looking for fruitfulness, it often ripens slowly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2465" y="2879554"/>
            <a:ext cx="5499069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75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EYES TO SEE WHAT GOD IS GROWING AMONG US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Recognise that fruitfulness comes &amp; goes in seasons – expect to have to re-shape and prune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2465" y="2879554"/>
            <a:ext cx="5499069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67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EYES TO SEE WHAT GOD IS GROWING AMONG US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Pray expectantly the God will help us identify our </a:t>
            </a:r>
            <a:r>
              <a:rPr lang="en-GB" i="1" dirty="0" smtClean="0"/>
              <a:t>‘one purpose’ (v.8)</a:t>
            </a:r>
            <a:r>
              <a:rPr lang="en-GB" dirty="0" smtClean="0"/>
              <a:t> for the next season of our congregation’s life &amp; witness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2465" y="3162687"/>
            <a:ext cx="5499069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86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641685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What do you see as the challenge and opportunity of widening the decision making about which two areas of your congregation’s life and witness to prioritise?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0851" b="-27916"/>
          <a:stretch/>
        </p:blipFill>
        <p:spPr>
          <a:xfrm>
            <a:off x="1104217" y="3451653"/>
            <a:ext cx="6935566" cy="395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26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Fruitful Congregation Prayer</a:t>
            </a:r>
            <a:br>
              <a:rPr lang="en-GB" sz="4000" b="1" dirty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Based on John 15v.1-17 &amp; I. Corinthians 3v.1-9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476" y="1837038"/>
            <a:ext cx="7841873" cy="49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50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2466"/>
            <a:ext cx="7886700" cy="1328224"/>
          </a:xfrm>
        </p:spPr>
        <p:txBody>
          <a:bodyPr>
            <a:normAutofit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Fruitful Congregation Prayer</a:t>
            </a:r>
            <a:br>
              <a:rPr lang="en-GB" b="1" dirty="0" smtClean="0">
                <a:latin typeface="Cambria" panose="02040503050406030204" pitchFamily="18" charset="0"/>
              </a:rPr>
            </a:b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4616"/>
            <a:ext cx="7886700" cy="49344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000" b="1" dirty="0" smtClean="0"/>
              <a:t>Lord of the Church, in every time and place,</a:t>
            </a:r>
          </a:p>
          <a:p>
            <a:pPr marL="0" indent="0">
              <a:buNone/>
            </a:pPr>
            <a:r>
              <a:rPr lang="en-GB" sz="3000" dirty="0"/>
              <a:t>w</a:t>
            </a:r>
            <a:r>
              <a:rPr lang="en-GB" sz="3000" dirty="0" smtClean="0"/>
              <a:t>e thank you that You are the God who makes things grow.</a:t>
            </a:r>
          </a:p>
          <a:p>
            <a:pPr marL="0" indent="0">
              <a:buNone/>
            </a:pPr>
            <a:r>
              <a:rPr lang="en-GB" sz="3000" dirty="0" smtClean="0"/>
              <a:t>We thank you for signs of your fruitfulness among us as a congregation.</a:t>
            </a:r>
          </a:p>
          <a:p>
            <a:pPr marL="0" indent="0">
              <a:buNone/>
            </a:pPr>
            <a:r>
              <a:rPr lang="en-GB" sz="3000" dirty="0" smtClean="0"/>
              <a:t>The power of Jesus, the true vine, flowing in us and through us,</a:t>
            </a:r>
          </a:p>
          <a:p>
            <a:pPr marL="0" indent="0">
              <a:buNone/>
            </a:pPr>
            <a:r>
              <a:rPr lang="en-GB" sz="3000" dirty="0" smtClean="0"/>
              <a:t>is what causes our life and witness as Your people to flourish.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3210" y="5456302"/>
            <a:ext cx="1124279" cy="140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7420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GETTING IT TOGETHER…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dirty="0" smtClean="0">
                <a:latin typeface="Cambria" panose="02040503050406030204" pitchFamily="18" charset="0"/>
              </a:rPr>
              <a:t>A SHARED DISCERNING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205" y="1791665"/>
            <a:ext cx="6315589" cy="47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60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Fruitful Congregation Prayer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90689"/>
            <a:ext cx="7886700" cy="485839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1200" b="1" dirty="0" smtClean="0"/>
              <a:t>All knowing God, who sees our hearts,</a:t>
            </a:r>
          </a:p>
          <a:p>
            <a:pPr marL="0" indent="0">
              <a:buNone/>
            </a:pPr>
            <a:r>
              <a:rPr lang="en-GB" sz="11200" dirty="0" smtClean="0"/>
              <a:t>We confess that often we have been unfruitful,</a:t>
            </a:r>
          </a:p>
          <a:p>
            <a:pPr marL="0" indent="0">
              <a:buNone/>
            </a:pPr>
            <a:r>
              <a:rPr lang="en-GB" sz="11200" dirty="0" smtClean="0"/>
              <a:t>not because You have not wanted to grow your Kingdom among us, </a:t>
            </a:r>
          </a:p>
          <a:p>
            <a:pPr marL="0" indent="0">
              <a:buNone/>
            </a:pPr>
            <a:r>
              <a:rPr lang="en-GB" sz="11200" dirty="0" smtClean="0"/>
              <a:t>but because we have:-</a:t>
            </a:r>
          </a:p>
          <a:p>
            <a:pPr marL="0" indent="0">
              <a:buNone/>
            </a:pPr>
            <a:r>
              <a:rPr lang="en-GB" sz="11200" dirty="0" smtClean="0"/>
              <a:t>Not listened carefully to Your word and followed it;</a:t>
            </a:r>
          </a:p>
          <a:p>
            <a:pPr marL="0" indent="0">
              <a:buNone/>
            </a:pPr>
            <a:r>
              <a:rPr lang="en-GB" sz="11200" dirty="0" smtClean="0"/>
              <a:t>Lost our expectation of Your Spirit’s work among us;</a:t>
            </a:r>
          </a:p>
          <a:p>
            <a:pPr marL="0" indent="0">
              <a:buNone/>
            </a:pPr>
            <a:r>
              <a:rPr lang="en-GB" sz="11200" dirty="0" smtClean="0"/>
              <a:t>Demanded our own preferences, rather than surrendered to Your will for us;</a:t>
            </a:r>
          </a:p>
          <a:p>
            <a:pPr marL="0" indent="0">
              <a:buNone/>
            </a:pPr>
            <a:r>
              <a:rPr lang="en-GB" sz="11200" dirty="0" smtClean="0"/>
              <a:t>Not pulled together in Your one purpose for us,                   but pulled apart in jealousy, quarrelling, cliques                  and factions.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4469" y="5381657"/>
            <a:ext cx="1121761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5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Fruitful Congregation Prayer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960605"/>
            <a:ext cx="7979891" cy="469556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1200" b="1" dirty="0" smtClean="0"/>
              <a:t>Forgiving Father, who tends our congregation’s life and witness, </a:t>
            </a:r>
          </a:p>
          <a:p>
            <a:pPr marL="0" indent="0">
              <a:buNone/>
            </a:pPr>
            <a:r>
              <a:rPr lang="en-GB" sz="11200" dirty="0"/>
              <a:t>w</a:t>
            </a:r>
            <a:r>
              <a:rPr lang="en-GB" sz="11200" dirty="0" smtClean="0"/>
              <a:t>e thank You that we are already clean because of the word of Your pardoning grace.</a:t>
            </a:r>
          </a:p>
          <a:p>
            <a:pPr marL="0" indent="0">
              <a:buNone/>
            </a:pPr>
            <a:r>
              <a:rPr lang="en-GB" sz="11200" dirty="0" smtClean="0"/>
              <a:t>Prune us, cutting off what bears no fruit;</a:t>
            </a:r>
          </a:p>
          <a:p>
            <a:pPr marL="0" indent="0">
              <a:buNone/>
            </a:pPr>
            <a:r>
              <a:rPr lang="en-GB" sz="11200" dirty="0" smtClean="0"/>
              <a:t>Shape us, so that we can be even more fruitful in living out Your purposes for us;</a:t>
            </a:r>
          </a:p>
          <a:p>
            <a:pPr marL="0" indent="0">
              <a:buNone/>
            </a:pPr>
            <a:r>
              <a:rPr lang="en-GB" sz="11200" dirty="0" smtClean="0"/>
              <a:t>Teach us, showing us through Jesus, Your living Word, what we need to learn;</a:t>
            </a:r>
          </a:p>
          <a:p>
            <a:pPr marL="0" indent="0">
              <a:buNone/>
            </a:pPr>
            <a:r>
              <a:rPr lang="en-GB" sz="11200" dirty="0" smtClean="0"/>
              <a:t>Enable us to better remain in Him and to know                          His life flowing in us.</a:t>
            </a:r>
          </a:p>
          <a:p>
            <a:pPr marL="0" indent="0">
              <a:buNone/>
            </a:pPr>
            <a:r>
              <a:rPr lang="en-GB" sz="3000" dirty="0" smtClean="0"/>
              <a:t>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4469" y="5339294"/>
            <a:ext cx="1121761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2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Fruitful Congregation Prayer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960605"/>
            <a:ext cx="7971653" cy="470380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1200" b="1" dirty="0" smtClean="0"/>
              <a:t>Sovereign Lord, who chooses and appoints us to go and bear fruit,</a:t>
            </a:r>
          </a:p>
          <a:p>
            <a:pPr marL="0" indent="0">
              <a:buNone/>
            </a:pPr>
            <a:r>
              <a:rPr lang="en-GB" sz="11200" dirty="0" smtClean="0"/>
              <a:t>in this season of our congregation’s life and witness,</a:t>
            </a:r>
          </a:p>
          <a:p>
            <a:pPr marL="0" indent="0">
              <a:buNone/>
            </a:pPr>
            <a:r>
              <a:rPr lang="en-GB" sz="11200" dirty="0" smtClean="0"/>
              <a:t>help us to hear your voice and follow where You call.</a:t>
            </a:r>
          </a:p>
          <a:p>
            <a:pPr marL="0" indent="0">
              <a:buNone/>
            </a:pPr>
            <a:r>
              <a:rPr lang="en-GB" sz="11200" dirty="0" smtClean="0"/>
              <a:t>We ask for grace not only to look to our own personal agendas, preferences</a:t>
            </a:r>
            <a:r>
              <a:rPr lang="en-GB" sz="11200" dirty="0"/>
              <a:t> </a:t>
            </a:r>
            <a:r>
              <a:rPr lang="en-GB" sz="11200" dirty="0" smtClean="0"/>
              <a:t>and advantage.</a:t>
            </a:r>
          </a:p>
          <a:p>
            <a:pPr marL="0" indent="0">
              <a:buNone/>
            </a:pPr>
            <a:r>
              <a:rPr lang="en-GB" sz="11200" dirty="0" smtClean="0"/>
              <a:t>We ask for that spirit of love that lays down all of that in the service of the glory of God and for the good of others.</a:t>
            </a:r>
          </a:p>
          <a:p>
            <a:pPr marL="0" indent="0">
              <a:buNone/>
            </a:pPr>
            <a:r>
              <a:rPr lang="en-GB" sz="11200" dirty="0" smtClean="0"/>
              <a:t>We ask for clarity to know Your will for our congregation – nothing more, nothing less,                        nothing else.   </a:t>
            </a:r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4469" y="5331056"/>
            <a:ext cx="1121761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3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Fruitful Congregation Prayer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697" y="1762897"/>
            <a:ext cx="8056605" cy="490151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1200" b="1" dirty="0" smtClean="0"/>
              <a:t>Only Wise God, generous in giving wisdom without finding fault to those who ask,</a:t>
            </a:r>
          </a:p>
          <a:p>
            <a:pPr marL="0" indent="0">
              <a:buNone/>
            </a:pPr>
            <a:r>
              <a:rPr lang="en-GB" sz="11200" dirty="0"/>
              <a:t>a</a:t>
            </a:r>
            <a:r>
              <a:rPr lang="en-GB" sz="11200" dirty="0" smtClean="0"/>
              <a:t>s fellow workers in the field that is Your church,</a:t>
            </a:r>
          </a:p>
          <a:p>
            <a:pPr marL="0" indent="0">
              <a:buNone/>
            </a:pPr>
            <a:r>
              <a:rPr lang="en-GB" sz="11200" dirty="0" smtClean="0"/>
              <a:t>in these often bewildering times of challenge and change,</a:t>
            </a:r>
          </a:p>
          <a:p>
            <a:pPr marL="0" indent="0">
              <a:buNone/>
            </a:pPr>
            <a:r>
              <a:rPr lang="en-GB" sz="11200" dirty="0" smtClean="0"/>
              <a:t>we seek Your face.</a:t>
            </a:r>
          </a:p>
          <a:p>
            <a:pPr marL="0" indent="0">
              <a:buNone/>
            </a:pPr>
            <a:r>
              <a:rPr lang="en-GB" sz="11200" dirty="0" smtClean="0"/>
              <a:t>Remaining in You and desiring to be shaped by Your word, </a:t>
            </a:r>
          </a:p>
          <a:p>
            <a:pPr marL="0" indent="0">
              <a:buNone/>
            </a:pPr>
            <a:r>
              <a:rPr lang="en-GB" sz="11200" dirty="0" smtClean="0"/>
              <a:t>we ask, believing, that You will guide us,</a:t>
            </a:r>
          </a:p>
          <a:p>
            <a:pPr marL="0" indent="0">
              <a:buNone/>
            </a:pPr>
            <a:r>
              <a:rPr lang="en-GB" sz="11200" dirty="0" smtClean="0"/>
              <a:t>as we now listen to discern Your ways for us.</a:t>
            </a:r>
          </a:p>
          <a:p>
            <a:pPr marL="0" indent="0">
              <a:buNone/>
            </a:pPr>
            <a:r>
              <a:rPr lang="en-GB" sz="11200" dirty="0" smtClean="0"/>
              <a:t>Make known to us the next steps towards Your growing in us greater fruitfulness for our Father’s glory. 						       </a:t>
            </a:r>
            <a:r>
              <a:rPr lang="en-GB" sz="11200" b="1" dirty="0" smtClean="0"/>
              <a:t>Amen</a:t>
            </a:r>
          </a:p>
          <a:p>
            <a:pPr marL="0" indent="0">
              <a:buNone/>
            </a:pPr>
            <a:r>
              <a:rPr lang="en-GB" b="1" dirty="0" smtClean="0"/>
              <a:t>   </a:t>
            </a:r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74665" y="5334417"/>
            <a:ext cx="1121761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1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How might you use the Fruitful Congregation Prayer?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" b="30404"/>
          <a:stretch/>
        </p:blipFill>
        <p:spPr>
          <a:xfrm>
            <a:off x="2322555" y="2282780"/>
            <a:ext cx="4498889" cy="407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32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82" y="365126"/>
            <a:ext cx="8806248" cy="1325563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latin typeface="Cambria" panose="02040503050406030204" pitchFamily="18" charset="0"/>
              </a:rPr>
              <a:t>Revisiting the journey</a:t>
            </a:r>
            <a:endParaRPr lang="en-US" sz="48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374" y="1690689"/>
            <a:ext cx="8723870" cy="48748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3200" b="1" dirty="0" smtClean="0">
                <a:latin typeface="Cambria" panose="02040503050406030204" pitchFamily="18" charset="0"/>
              </a:rPr>
              <a:t>Season 1 SEEDING: Introduce</a:t>
            </a:r>
            <a:r>
              <a:rPr lang="en-GB" sz="3200" dirty="0" smtClean="0">
                <a:latin typeface="Cambria" panose="02040503050406030204" pitchFamily="18" charset="0"/>
              </a:rPr>
              <a:t> God’s vision of fruitfulness to your members </a:t>
            </a:r>
          </a:p>
          <a:p>
            <a:pPr marL="0" indent="0">
              <a:buNone/>
            </a:pPr>
            <a:endParaRPr lang="en-GB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– </a:t>
            </a:r>
            <a:r>
              <a:rPr lang="en-GB" sz="3200" b="1" i="1" dirty="0" smtClean="0">
                <a:latin typeface="Cambria" panose="02040503050406030204" pitchFamily="18" charset="0"/>
              </a:rPr>
              <a:t>Web-based, flexible launch resource &amp; material for 6 follow up sessions </a:t>
            </a:r>
          </a:p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951" y="5028597"/>
            <a:ext cx="1407237" cy="17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3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82" y="365126"/>
            <a:ext cx="8806248" cy="1325563"/>
          </a:xfrm>
        </p:spPr>
        <p:txBody>
          <a:bodyPr>
            <a:normAutofit/>
          </a:bodyPr>
          <a:lstStyle/>
          <a:p>
            <a:r>
              <a:rPr lang="en-GB" sz="4800" b="1" dirty="0">
                <a:latin typeface="Cambria" panose="02040503050406030204" pitchFamily="18" charset="0"/>
              </a:rPr>
              <a:t>Revisiting </a:t>
            </a:r>
            <a:r>
              <a:rPr lang="en-GB" sz="4800" b="1" dirty="0" smtClean="0">
                <a:latin typeface="Cambria" panose="02040503050406030204" pitchFamily="18" charset="0"/>
              </a:rPr>
              <a:t>the journey</a:t>
            </a:r>
            <a:endParaRPr lang="en-US" sz="48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849" y="1690689"/>
            <a:ext cx="8509686" cy="48748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Season 2 RIPENING: Identify</a:t>
            </a:r>
            <a:r>
              <a:rPr lang="en-GB" sz="32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 two areas in which you want to prioritise growth </a:t>
            </a:r>
          </a:p>
          <a:p>
            <a:pPr marL="0" indent="0">
              <a:buNone/>
            </a:pPr>
            <a:endParaRPr lang="en-GB" sz="3200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32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-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Web-based flexible launch resource</a:t>
            </a:r>
            <a:endParaRPr lang="en-GB" sz="3200" b="1" i="1" dirty="0" smtClean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32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- A range of options &amp; tools to choose two areas in which to work for use in Kirk               Session, working groups or whole congregation setting</a:t>
            </a:r>
          </a:p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427" y="5049147"/>
            <a:ext cx="1390761" cy="173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6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82" y="365126"/>
            <a:ext cx="8806248" cy="1325563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latin typeface="Cambria" panose="02040503050406030204" pitchFamily="18" charset="0"/>
              </a:rPr>
              <a:t>Revisiting the journey</a:t>
            </a:r>
            <a:endParaRPr lang="en-US" sz="48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849" y="1690689"/>
            <a:ext cx="8509686" cy="48748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Season 3 HARVESTING: Implement</a:t>
            </a:r>
            <a:r>
              <a:rPr lang="en-GB" sz="32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 the development of habits and ways of doing things which, under God, work the ground and sow the seed for a local expression of fruitfulness </a:t>
            </a:r>
          </a:p>
          <a:p>
            <a:pPr marL="0" indent="0">
              <a:buNone/>
            </a:pPr>
            <a:endParaRPr lang="en-GB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32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– Council Signposting to resources, stories and ideas</a:t>
            </a:r>
          </a:p>
          <a:p>
            <a:pPr marL="0" indent="0">
              <a:buNone/>
            </a:pPr>
            <a:endParaRPr lang="en-GB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050" y="5071911"/>
            <a:ext cx="1431950" cy="178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0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82" y="365126"/>
            <a:ext cx="8806248" cy="1325563"/>
          </a:xfrm>
        </p:spPr>
        <p:txBody>
          <a:bodyPr>
            <a:normAutofit/>
          </a:bodyPr>
          <a:lstStyle/>
          <a:p>
            <a:r>
              <a:rPr lang="en-GB" sz="4800" b="1" dirty="0">
                <a:latin typeface="Cambria" panose="02040503050406030204" pitchFamily="18" charset="0"/>
              </a:rPr>
              <a:t>Revisiting </a:t>
            </a:r>
            <a:r>
              <a:rPr lang="en-GB" sz="4800" b="1" dirty="0" smtClean="0">
                <a:latin typeface="Cambria" panose="02040503050406030204" pitchFamily="18" charset="0"/>
              </a:rPr>
              <a:t>the journey</a:t>
            </a:r>
            <a:endParaRPr lang="en-US" sz="48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849" y="1690689"/>
            <a:ext cx="8509686" cy="48748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lvl="0" indent="0">
              <a:buNone/>
            </a:pPr>
            <a:r>
              <a:rPr lang="en-GB" sz="3200" b="1" dirty="0" smtClean="0">
                <a:latin typeface="Cambria" panose="02040503050406030204" pitchFamily="18" charset="0"/>
              </a:rPr>
              <a:t>In every season WATERING: Interceding</a:t>
            </a:r>
            <a:r>
              <a:rPr lang="en-GB" sz="3200" dirty="0" smtClean="0">
                <a:latin typeface="Cambria" panose="02040503050406030204" pitchFamily="18" charset="0"/>
              </a:rPr>
              <a:t> </a:t>
            </a:r>
            <a:r>
              <a:rPr lang="en-GB" sz="3200" b="1" dirty="0" smtClean="0">
                <a:latin typeface="Cambria" panose="02040503050406030204" pitchFamily="18" charset="0"/>
              </a:rPr>
              <a:t>in </a:t>
            </a:r>
            <a:r>
              <a:rPr lang="en-GB" sz="3200" dirty="0" smtClean="0">
                <a:latin typeface="Cambria" panose="02040503050406030204" pitchFamily="18" charset="0"/>
              </a:rPr>
              <a:t>prayer </a:t>
            </a:r>
          </a:p>
          <a:p>
            <a:pPr marL="0" lvl="0" indent="0">
              <a:buNone/>
            </a:pPr>
            <a:endParaRPr lang="en-GB" sz="3200" dirty="0" smtClean="0">
              <a:latin typeface="Cambria" panose="02040503050406030204" pitchFamily="18" charset="0"/>
            </a:endParaRPr>
          </a:p>
          <a:p>
            <a:pPr marL="0" lv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– </a:t>
            </a:r>
            <a:r>
              <a:rPr lang="en-GB" sz="3200" b="1" i="1" dirty="0" smtClean="0">
                <a:latin typeface="Cambria" panose="02040503050406030204" pitchFamily="18" charset="0"/>
              </a:rPr>
              <a:t>Fruitful Congregations Prayer Journey (Season 1) </a:t>
            </a:r>
            <a:r>
              <a:rPr lang="en-US" sz="3200" b="1" i="1" u="sng" dirty="0" smtClean="0">
                <a:solidFill>
                  <a:prstClr val="black"/>
                </a:solidFill>
                <a:latin typeface="Cambria" panose="02040503050406030204" pitchFamily="18" charset="0"/>
                <a:hlinkClick r:id="rId2"/>
              </a:rPr>
              <a:t>www.presbyterianireland.org/Prayer/Prayer-Journey</a:t>
            </a:r>
            <a:endParaRPr lang="en-US" sz="3200" b="1" i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32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- Fruitful Congregation Prayer (Season 2)</a:t>
            </a:r>
            <a:endParaRPr lang="en-US" sz="32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356" y="5436973"/>
            <a:ext cx="1079831" cy="134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All resources available at:-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707" y="2660821"/>
            <a:ext cx="8699157" cy="29859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b="1" u="sng" dirty="0" smtClean="0">
              <a:latin typeface="Cambria" panose="02040503050406030204" pitchFamily="18" charset="0"/>
              <a:hlinkClick r:id="rId2"/>
            </a:endParaRPr>
          </a:p>
          <a:p>
            <a:pPr marL="0" indent="0">
              <a:buNone/>
            </a:pPr>
            <a:endParaRPr lang="en-GB" b="1" u="sng" dirty="0">
              <a:latin typeface="Cambria" panose="02040503050406030204" pitchFamily="18" charset="0"/>
              <a:hlinkClick r:id="rId2"/>
            </a:endParaRPr>
          </a:p>
          <a:p>
            <a:pPr marL="0" indent="0">
              <a:buNone/>
            </a:pPr>
            <a:endParaRPr lang="en-GB" b="1" u="sng" dirty="0" smtClean="0">
              <a:latin typeface="Cambria" panose="02040503050406030204" pitchFamily="18" charset="0"/>
              <a:hlinkClick r:id="rId2"/>
            </a:endParaRPr>
          </a:p>
          <a:p>
            <a:pPr marL="0" indent="0">
              <a:buNone/>
            </a:pPr>
            <a:endParaRPr lang="en-GB" b="1" u="sng" dirty="0">
              <a:latin typeface="Cambria" panose="02040503050406030204" pitchFamily="18" charset="0"/>
              <a:hlinkClick r:id="rId2"/>
            </a:endParaRPr>
          </a:p>
          <a:p>
            <a:pPr marL="0" indent="0">
              <a:buNone/>
            </a:pPr>
            <a:endParaRPr lang="en-GB" b="1" u="sng" dirty="0" smtClean="0">
              <a:latin typeface="Cambria" panose="02040503050406030204" pitchFamily="18" charset="0"/>
              <a:hlinkClick r:id="rId2"/>
            </a:endParaRPr>
          </a:p>
          <a:p>
            <a:pPr marL="0" indent="0">
              <a:buNone/>
            </a:pPr>
            <a:r>
              <a:rPr lang="en-GB" b="1" u="sng" dirty="0" smtClean="0">
                <a:latin typeface="Cambria" panose="02040503050406030204" pitchFamily="18" charset="0"/>
                <a:hlinkClick r:id="rId2"/>
              </a:rPr>
              <a:t>www.presbyterianireland.org/fruitfulcongregations</a:t>
            </a:r>
            <a:endParaRPr lang="en-GB" b="1" u="sng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913" y="1690689"/>
            <a:ext cx="3608173" cy="319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494" y="5510667"/>
            <a:ext cx="1079086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15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5416"/>
            <a:ext cx="7772400" cy="2561968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mbria" panose="02040503050406030204" pitchFamily="18" charset="0"/>
              </a:rPr>
              <a:t>GROWING IN</a:t>
            </a: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FRUITFULNESS</a:t>
            </a: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354594"/>
            <a:ext cx="6858000" cy="521043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latin typeface="Cambria" panose="02040503050406030204" pitchFamily="18" charset="0"/>
              </a:rPr>
              <a:t>Together for Fruitfulness</a:t>
            </a:r>
          </a:p>
          <a:p>
            <a:r>
              <a:rPr lang="en-GB" sz="3200" b="1" dirty="0" smtClean="0">
                <a:latin typeface="Cambria" panose="02040503050406030204" pitchFamily="18" charset="0"/>
              </a:rPr>
              <a:t>I. Corinthians 3v.1-9</a:t>
            </a:r>
          </a:p>
          <a:p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5930" y="2176281"/>
            <a:ext cx="2512140" cy="28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1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Options for ripening the conversation towards identifying priority areas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20" y="2320882"/>
            <a:ext cx="8822959" cy="341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28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21" y="247136"/>
            <a:ext cx="8751247" cy="116977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Introducing the fruitful and unfruitful congregation hexagons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764" y="1986792"/>
            <a:ext cx="4216612" cy="4064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009" y="6174057"/>
            <a:ext cx="3311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Strength to build on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5080" y="6205514"/>
            <a:ext cx="331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Weakness to address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7311" t="13899" r="29832" b="16992"/>
          <a:stretch>
            <a:fillRect/>
          </a:stretch>
        </p:blipFill>
        <p:spPr bwMode="auto">
          <a:xfrm>
            <a:off x="4597358" y="1855694"/>
            <a:ext cx="4376311" cy="431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5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27" y="348650"/>
            <a:ext cx="8468497" cy="1325563"/>
          </a:xfrm>
        </p:spPr>
        <p:txBody>
          <a:bodyPr>
            <a:normAutofit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Towards a vision of a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dirty="0" smtClean="0">
                <a:latin typeface="Cambria" panose="02040503050406030204" pitchFamily="18" charset="0"/>
              </a:rPr>
              <a:t>Fruitful Congregation?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795" y="1853513"/>
            <a:ext cx="7356389" cy="4893275"/>
          </a:xfrm>
        </p:spPr>
        <p:txBody>
          <a:bodyPr>
            <a:normAutofit fontScale="925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What we believe: </a:t>
            </a:r>
            <a:r>
              <a:rPr lang="en-GB" dirty="0" smtClean="0">
                <a:latin typeface="Cambria" panose="02040503050406030204" pitchFamily="18" charset="0"/>
              </a:rPr>
              <a:t>We plant &amp; water, but only God makes things grow (I. Corinthians 3v.6&amp;7)</a:t>
            </a:r>
          </a:p>
          <a:p>
            <a:pPr marL="0" indent="0">
              <a:buNone/>
            </a:pPr>
            <a:endParaRPr lang="en-GB" sz="900" b="1" dirty="0">
              <a:latin typeface="Cambria" panose="02040503050406030204" pitchFamily="18" charset="0"/>
            </a:endParaRPr>
          </a:p>
          <a:p>
            <a:r>
              <a:rPr lang="en-GB" b="1" dirty="0" smtClean="0">
                <a:latin typeface="Cambria" panose="02040503050406030204" pitchFamily="18" charset="0"/>
              </a:rPr>
              <a:t>Where we are: </a:t>
            </a:r>
            <a:r>
              <a:rPr lang="en-GB" dirty="0" smtClean="0">
                <a:latin typeface="Cambria" panose="02040503050406030204" pitchFamily="18" charset="0"/>
              </a:rPr>
              <a:t>21</a:t>
            </a:r>
            <a:r>
              <a:rPr lang="en-GB" baseline="30000" dirty="0" smtClean="0">
                <a:latin typeface="Cambria" panose="02040503050406030204" pitchFamily="18" charset="0"/>
              </a:rPr>
              <a:t>st</a:t>
            </a:r>
            <a:r>
              <a:rPr lang="en-GB" dirty="0" smtClean="0">
                <a:latin typeface="Cambria" panose="02040503050406030204" pitchFamily="18" charset="0"/>
              </a:rPr>
              <a:t> Century Ireland</a:t>
            </a:r>
          </a:p>
          <a:p>
            <a:pPr marL="0" indent="0">
              <a:buNone/>
            </a:pPr>
            <a:endParaRPr lang="en-GB" sz="900" b="1" dirty="0">
              <a:latin typeface="Cambria" panose="02040503050406030204" pitchFamily="18" charset="0"/>
            </a:endParaRPr>
          </a:p>
          <a:p>
            <a:r>
              <a:rPr lang="en-GB" b="1" dirty="0" smtClean="0">
                <a:latin typeface="Cambria" panose="02040503050406030204" pitchFamily="18" charset="0"/>
              </a:rPr>
              <a:t>Who we are: </a:t>
            </a:r>
            <a:r>
              <a:rPr lang="en-GB" dirty="0" smtClean="0">
                <a:latin typeface="Cambria" panose="02040503050406030204" pitchFamily="18" charset="0"/>
              </a:rPr>
              <a:t>Irish Presbyterians</a:t>
            </a:r>
          </a:p>
          <a:p>
            <a:pPr marL="0" indent="0">
              <a:buNone/>
            </a:pPr>
            <a:endParaRPr lang="en-GB" sz="900" dirty="0" smtClean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we are learning: </a:t>
            </a:r>
            <a:r>
              <a:rPr lang="en-GB" dirty="0">
                <a:latin typeface="Cambria" panose="02040503050406030204" pitchFamily="18" charset="0"/>
              </a:rPr>
              <a:t>Emerging </a:t>
            </a:r>
            <a:r>
              <a:rPr lang="en-GB" dirty="0" smtClean="0">
                <a:latin typeface="Cambria" panose="02040503050406030204" pitchFamily="18" charset="0"/>
              </a:rPr>
              <a:t>landscape </a:t>
            </a:r>
            <a:r>
              <a:rPr lang="en-GB" dirty="0">
                <a:latin typeface="Cambria" panose="02040503050406030204" pitchFamily="18" charset="0"/>
              </a:rPr>
              <a:t>of congregational life &amp; </a:t>
            </a:r>
            <a:r>
              <a:rPr lang="en-GB" dirty="0" smtClean="0">
                <a:latin typeface="Cambria" panose="02040503050406030204" pitchFamily="18" charset="0"/>
              </a:rPr>
              <a:t>witness across PCI</a:t>
            </a: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GB" sz="900" b="1" dirty="0" smtClean="0">
              <a:latin typeface="Cambria" panose="02040503050406030204" pitchFamily="18" charset="0"/>
            </a:endParaRPr>
          </a:p>
          <a:p>
            <a:r>
              <a:rPr lang="en-GB" b="1" dirty="0" smtClean="0">
                <a:latin typeface="Cambria" panose="02040503050406030204" pitchFamily="18" charset="0"/>
              </a:rPr>
              <a:t>Ways we approach change: </a:t>
            </a:r>
            <a:r>
              <a:rPr lang="en-GB" dirty="0" smtClean="0">
                <a:latin typeface="Cambria" panose="02040503050406030204" pitchFamily="18" charset="0"/>
              </a:rPr>
              <a:t>Shared leadership</a:t>
            </a:r>
          </a:p>
          <a:p>
            <a:pPr marL="0" indent="0">
              <a:buNone/>
            </a:pPr>
            <a:endParaRPr lang="en-GB" sz="900" dirty="0" smtClean="0">
              <a:latin typeface="Cambria" panose="02040503050406030204" pitchFamily="18" charset="0"/>
            </a:endParaRPr>
          </a:p>
          <a:p>
            <a:r>
              <a:rPr lang="en-GB" b="1" dirty="0" smtClean="0">
                <a:latin typeface="Cambria" panose="02040503050406030204" pitchFamily="18" charset="0"/>
              </a:rPr>
              <a:t>Workable progress: </a:t>
            </a:r>
            <a:r>
              <a:rPr lang="en-GB" dirty="0" smtClean="0">
                <a:latin typeface="Cambria" panose="02040503050406030204" pitchFamily="18" charset="0"/>
              </a:rPr>
              <a:t>Focused &amp; gradual efforts</a:t>
            </a:r>
          </a:p>
          <a:p>
            <a:endParaRPr lang="en-GB" b="1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-1111" t="-1251" r="69644" b="-1251"/>
          <a:stretch/>
        </p:blipFill>
        <p:spPr>
          <a:xfrm>
            <a:off x="7641108" y="2191263"/>
            <a:ext cx="1294829" cy="42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1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9" y="131806"/>
            <a:ext cx="8715632" cy="215831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From what </a:t>
            </a:r>
            <a:r>
              <a:rPr lang="en-GB" b="1" dirty="0">
                <a:latin typeface="Cambria" panose="02040503050406030204" pitchFamily="18" charset="0"/>
              </a:rPr>
              <a:t>we are learning: </a:t>
            </a:r>
            <a:r>
              <a:rPr lang="en-GB" b="1" dirty="0" smtClean="0">
                <a:latin typeface="Cambria" panose="02040503050406030204" pitchFamily="18" charset="0"/>
              </a:rPr>
              <a:t/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dirty="0" smtClean="0">
                <a:latin typeface="Cambria" panose="02040503050406030204" pitchFamily="18" charset="0"/>
              </a:rPr>
              <a:t>Emerging landscape </a:t>
            </a:r>
            <a:r>
              <a:rPr lang="en-GB" dirty="0">
                <a:latin typeface="Cambria" panose="02040503050406030204" pitchFamily="18" charset="0"/>
              </a:rPr>
              <a:t>of congregational life &amp; </a:t>
            </a:r>
            <a:r>
              <a:rPr lang="en-GB" dirty="0" smtClean="0">
                <a:latin typeface="Cambria" panose="02040503050406030204" pitchFamily="18" charset="0"/>
              </a:rPr>
              <a:t>witness across PCI</a:t>
            </a:r>
            <a:r>
              <a:rPr lang="en-GB" dirty="0">
                <a:latin typeface="Cambria" panose="02040503050406030204" pitchFamily="18" charset="0"/>
              </a:rPr>
              <a:t/>
            </a:r>
            <a:br>
              <a:rPr lang="en-GB" dirty="0">
                <a:latin typeface="Cambria" panose="02040503050406030204" pitchFamily="18" charset="0"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t="-459" b="2382"/>
          <a:stretch/>
        </p:blipFill>
        <p:spPr>
          <a:xfrm>
            <a:off x="733167" y="2054698"/>
            <a:ext cx="7677665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9514" y="172996"/>
            <a:ext cx="8567351" cy="1309815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To </a:t>
            </a:r>
            <a:r>
              <a:rPr lang="en-GB" b="1" dirty="0" err="1" smtClean="0">
                <a:latin typeface="Cambria" panose="02040503050406030204" pitchFamily="18" charset="0"/>
              </a:rPr>
              <a:t>earthing</a:t>
            </a:r>
            <a:r>
              <a:rPr lang="en-GB" b="1" dirty="0" smtClean="0">
                <a:latin typeface="Cambria" panose="02040503050406030204" pitchFamily="18" charset="0"/>
              </a:rPr>
              <a:t> </a:t>
            </a:r>
            <a:r>
              <a:rPr lang="en-GB" b="1" dirty="0" smtClean="0">
                <a:latin typeface="Cambria" panose="02040503050406030204" pitchFamily="18" charset="0"/>
              </a:rPr>
              <a:t>a vision of </a:t>
            </a:r>
            <a:r>
              <a:rPr lang="en-GB" b="1" dirty="0" smtClean="0">
                <a:latin typeface="Cambria" panose="02040503050406030204" pitchFamily="18" charset="0"/>
              </a:rPr>
              <a:t>fruitfulness locally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23113" y="1681163"/>
            <a:ext cx="4075069" cy="82391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 </a:t>
            </a:r>
            <a:r>
              <a:rPr lang="en-GB" dirty="0" smtClean="0"/>
              <a:t>                 </a:t>
            </a:r>
            <a:r>
              <a:rPr lang="en-GB" sz="3200" dirty="0" smtClean="0">
                <a:latin typeface="Cambria" panose="02040503050406030204" pitchFamily="18" charset="0"/>
              </a:rPr>
              <a:t>Unfruitful    </a:t>
            </a:r>
          </a:p>
          <a:p>
            <a:r>
              <a:rPr lang="en-GB" sz="3200" dirty="0">
                <a:latin typeface="Cambria" panose="02040503050406030204" pitchFamily="18" charset="0"/>
              </a:rPr>
              <a:t> </a:t>
            </a:r>
            <a:r>
              <a:rPr lang="en-GB" sz="3200" dirty="0" smtClean="0">
                <a:latin typeface="Cambria" panose="02040503050406030204" pitchFamily="18" charset="0"/>
              </a:rPr>
              <a:t>           Congregation?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GB" sz="2700" dirty="0" smtClean="0">
                <a:latin typeface="Cambria" panose="02040503050406030204" pitchFamily="18" charset="0"/>
              </a:rPr>
              <a:t>Fruitful                      Congregation?</a:t>
            </a:r>
            <a:endParaRPr lang="en-US" sz="2700" dirty="0"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113" y="3006726"/>
            <a:ext cx="3897623" cy="2589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4744" y="3006726"/>
            <a:ext cx="3846748" cy="256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9928" y="460188"/>
            <a:ext cx="5940425" cy="5994400"/>
            <a:chOff x="107157960" y="107100060"/>
            <a:chExt cx="5940000" cy="5995694"/>
          </a:xfrm>
        </p:grpSpPr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107193960" y="108090060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996633"/>
            </a:solidFill>
            <a:ln w="9525" algn="in">
              <a:solidFill>
                <a:srgbClr val="996633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8" name="AutoShape 4"/>
            <p:cNvSpPr>
              <a:spLocks noChangeArrowheads="1"/>
            </p:cNvSpPr>
            <p:nvPr/>
          </p:nvSpPr>
          <p:spPr bwMode="auto">
            <a:xfrm>
              <a:off x="107157960" y="110160060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996633"/>
            </a:solidFill>
            <a:ln w="9525" algn="in">
              <a:solidFill>
                <a:srgbClr val="996633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9" name="AutoShape 5"/>
            <p:cNvSpPr>
              <a:spLocks noChangeArrowheads="1"/>
            </p:cNvSpPr>
            <p:nvPr/>
          </p:nvSpPr>
          <p:spPr bwMode="auto">
            <a:xfrm>
              <a:off x="108993960" y="111168060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996633"/>
            </a:solidFill>
            <a:ln w="9525" algn="in">
              <a:solidFill>
                <a:srgbClr val="996633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0" name="AutoShape 6"/>
            <p:cNvSpPr>
              <a:spLocks noChangeArrowheads="1"/>
            </p:cNvSpPr>
            <p:nvPr/>
          </p:nvSpPr>
          <p:spPr bwMode="auto">
            <a:xfrm>
              <a:off x="110811960" y="110178060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996633"/>
            </a:solidFill>
            <a:ln w="9525" algn="in">
              <a:solidFill>
                <a:srgbClr val="996633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1" name="AutoShape 7"/>
            <p:cNvSpPr>
              <a:spLocks noChangeArrowheads="1"/>
            </p:cNvSpPr>
            <p:nvPr/>
          </p:nvSpPr>
          <p:spPr bwMode="auto">
            <a:xfrm>
              <a:off x="110829960" y="108126060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996633"/>
            </a:solidFill>
            <a:ln w="9525" algn="in">
              <a:solidFill>
                <a:srgbClr val="996633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2" name="AutoShape 8"/>
            <p:cNvSpPr>
              <a:spLocks noChangeArrowheads="1"/>
            </p:cNvSpPr>
            <p:nvPr/>
          </p:nvSpPr>
          <p:spPr bwMode="auto">
            <a:xfrm>
              <a:off x="108867960" y="109062060"/>
              <a:ext cx="2520000" cy="2087998"/>
            </a:xfrm>
            <a:prstGeom prst="hexagon">
              <a:avLst>
                <a:gd name="adj" fmla="val 30172"/>
                <a:gd name="vf" fmla="val 115470"/>
              </a:avLst>
            </a:prstGeom>
            <a:solidFill>
              <a:srgbClr val="000000"/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3" name="AutoShape 9"/>
            <p:cNvSpPr>
              <a:spLocks noChangeArrowheads="1"/>
            </p:cNvSpPr>
            <p:nvPr/>
          </p:nvSpPr>
          <p:spPr bwMode="auto">
            <a:xfrm>
              <a:off x="108993960" y="107100060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996633"/>
            </a:solidFill>
            <a:ln w="9525" algn="in">
              <a:solidFill>
                <a:srgbClr val="996633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4" name="Text Box 10"/>
            <p:cNvSpPr txBox="1">
              <a:spLocks noChangeArrowheads="1"/>
            </p:cNvSpPr>
            <p:nvPr/>
          </p:nvSpPr>
          <p:spPr bwMode="auto">
            <a:xfrm>
              <a:off x="109191960" y="109746060"/>
              <a:ext cx="1872000" cy="1008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Unfruitful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Congregations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5" name="Text Box 11"/>
            <p:cNvSpPr txBox="1">
              <a:spLocks noChangeArrowheads="1"/>
            </p:cNvSpPr>
            <p:nvPr/>
          </p:nvSpPr>
          <p:spPr bwMode="auto">
            <a:xfrm>
              <a:off x="109371960" y="107622060"/>
              <a:ext cx="1530000" cy="900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‘Going to church’  is just a weekly routine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6" name="Text Box 12"/>
            <p:cNvSpPr txBox="1">
              <a:spLocks noChangeArrowheads="1"/>
            </p:cNvSpPr>
            <p:nvPr/>
          </p:nvSpPr>
          <p:spPr bwMode="auto">
            <a:xfrm>
              <a:off x="111171960" y="108342060"/>
              <a:ext cx="1584000" cy="1584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Following Jesus in everyday living is seen as an optional upgrade on church membership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7" name="Text Box 13"/>
            <p:cNvSpPr txBox="1">
              <a:spLocks noChangeArrowheads="1"/>
            </p:cNvSpPr>
            <p:nvPr/>
          </p:nvSpPr>
          <p:spPr bwMode="auto">
            <a:xfrm>
              <a:off x="111243960" y="110286060"/>
              <a:ext cx="1404000" cy="1800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‘Church’ is a place where events and programmes happen, but real relationships are shallow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109407960" y="111330060"/>
              <a:ext cx="1476000" cy="1764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The understanding of the congregation’s purpose is that it is there to meet the preferences of existing members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9" name="Text Box 15"/>
            <p:cNvSpPr txBox="1">
              <a:spLocks noChangeArrowheads="1"/>
            </p:cNvSpPr>
            <p:nvPr/>
          </p:nvSpPr>
          <p:spPr bwMode="auto">
            <a:xfrm>
              <a:off x="107499960" y="110268060"/>
              <a:ext cx="1584000" cy="1962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Expectation of involvement locally and globally is that we pay and pray for others to ‘go’ and rely on a ‘they’ll come to us’ mindset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0" name="Text Box 16"/>
            <p:cNvSpPr txBox="1">
              <a:spLocks noChangeArrowheads="1"/>
            </p:cNvSpPr>
            <p:nvPr/>
          </p:nvSpPr>
          <p:spPr bwMode="auto">
            <a:xfrm>
              <a:off x="107535960" y="108216060"/>
              <a:ext cx="1548000" cy="1890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5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Leaders are expected to do all they can to maintain everything they can the way it is now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48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78" y="365126"/>
            <a:ext cx="8128172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Unfruitful?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i="1" dirty="0" smtClean="0">
                <a:latin typeface="Cambria" panose="02040503050406030204" pitchFamily="18" charset="0"/>
              </a:rPr>
              <a:t>‘Might we be a bit like that?’</a:t>
            </a:r>
            <a:endParaRPr lang="en-US" b="1" i="1" dirty="0">
              <a:latin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5373" y="1825624"/>
            <a:ext cx="8259977" cy="4871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‘Going to church’ is just a weekly routine –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IMAGINE: In worship people come, go, stand, sit, close and open their eyes at the right times, but the general sense is there is not a lot of life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Following </a:t>
            </a:r>
            <a:r>
              <a:rPr lang="en-US" b="1" dirty="0"/>
              <a:t>Jesus in everyday living is seen as an upgrade on church membership –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IMAGINE: For most members there is little connection between their church-going life and their Monday to Saturday worlds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607" y="3389390"/>
            <a:ext cx="2155508" cy="16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9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27" y="365126"/>
            <a:ext cx="8161123" cy="1325563"/>
          </a:xfrm>
        </p:spPr>
        <p:txBody>
          <a:bodyPr/>
          <a:lstStyle/>
          <a:p>
            <a:r>
              <a:rPr lang="en-GB" b="1" dirty="0">
                <a:latin typeface="Cambria" panose="02040503050406030204" pitchFamily="18" charset="0"/>
              </a:rPr>
              <a:t>Unfruitful? </a:t>
            </a:r>
            <a:r>
              <a:rPr lang="en-GB" b="1" dirty="0" smtClean="0">
                <a:latin typeface="Cambria" panose="02040503050406030204" pitchFamily="18" charset="0"/>
              </a:rPr>
              <a:t/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i="1" dirty="0" smtClean="0">
                <a:latin typeface="Cambria" panose="02040503050406030204" pitchFamily="18" charset="0"/>
              </a:rPr>
              <a:t>‘</a:t>
            </a:r>
            <a:r>
              <a:rPr lang="en-GB" b="1" i="1" dirty="0">
                <a:latin typeface="Cambria" panose="02040503050406030204" pitchFamily="18" charset="0"/>
              </a:rPr>
              <a:t>Might we be a bit like that?’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5373" y="1825624"/>
            <a:ext cx="8592065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‘Church’ is a place where events &amp; </a:t>
            </a:r>
            <a:r>
              <a:rPr lang="en-US" b="1" dirty="0" err="1"/>
              <a:t>programmes</a:t>
            </a:r>
            <a:r>
              <a:rPr lang="en-US" b="1" dirty="0"/>
              <a:t> happen, but real relationships are shallow –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IMAGINE: Church life is busy, the doors are always open, but access to the areas behind the doors of our public lives remain tightly shut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The </a:t>
            </a:r>
            <a:r>
              <a:rPr lang="en-US" b="1" dirty="0"/>
              <a:t>understanding of the congregation’s purpose is that it is there to meet the preferences of existing members –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IMAGINE: The big task in church life is to keep every member provided for and content with what is on offer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753" y="3365696"/>
            <a:ext cx="2121128" cy="158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31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27" y="365126"/>
            <a:ext cx="8161123" cy="1325563"/>
          </a:xfrm>
        </p:spPr>
        <p:txBody>
          <a:bodyPr/>
          <a:lstStyle/>
          <a:p>
            <a:r>
              <a:rPr lang="en-GB" b="1" dirty="0">
                <a:latin typeface="Cambria" panose="02040503050406030204" pitchFamily="18" charset="0"/>
              </a:rPr>
              <a:t>Unfruitful? </a:t>
            </a:r>
            <a:r>
              <a:rPr lang="en-GB" b="1" dirty="0" smtClean="0">
                <a:latin typeface="Cambria" panose="02040503050406030204" pitchFamily="18" charset="0"/>
              </a:rPr>
              <a:t/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i="1" dirty="0" smtClean="0">
                <a:latin typeface="Cambria" panose="02040503050406030204" pitchFamily="18" charset="0"/>
              </a:rPr>
              <a:t>‘</a:t>
            </a:r>
            <a:r>
              <a:rPr lang="en-GB" b="1" i="1" dirty="0">
                <a:latin typeface="Cambria" panose="02040503050406030204" pitchFamily="18" charset="0"/>
              </a:rPr>
              <a:t>Might we be a bit like that?’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5373" y="1690689"/>
            <a:ext cx="8822724" cy="5352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Expectation of involvement locally &amp; globally is that we pay and pray for others to ‘go’ &amp; rely on a ‘they’ll come to us’ mind set –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IMAGINE: Involvement in overseas mission is arm’s length and formal; Attitude to the local community is, ‘they know where we are if they want us’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  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Leaders </a:t>
            </a:r>
            <a:r>
              <a:rPr lang="en-US" b="1" dirty="0"/>
              <a:t>are expected to do all they can, to maintain everything they can, the way it is now –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IMAGINE: Leadership meetings revolve around plugging gaps and trying to avoid uncomfortable changes  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753" y="3620051"/>
            <a:ext cx="2155508" cy="16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8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27" y="365126"/>
            <a:ext cx="8493211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Recognise our area of greatest unfruitfulness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6125" y="1822949"/>
            <a:ext cx="7191750" cy="47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GROWING IN FRUITFULNESS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793" y="1468333"/>
            <a:ext cx="7352413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515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32022" y="271849"/>
            <a:ext cx="7364627" cy="6433752"/>
            <a:chOff x="107172150" y="107123775"/>
            <a:chExt cx="5886000" cy="5977694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107172150" y="108131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" name="AutoShape 4"/>
            <p:cNvSpPr>
              <a:spLocks noChangeArrowheads="1"/>
            </p:cNvSpPr>
            <p:nvPr/>
          </p:nvSpPr>
          <p:spPr bwMode="auto">
            <a:xfrm>
              <a:off x="107190150" y="110183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108990150" y="111173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110790150" y="110165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110772150" y="108095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108864150" y="109067775"/>
              <a:ext cx="2520000" cy="2087998"/>
            </a:xfrm>
            <a:prstGeom prst="hexagon">
              <a:avLst>
                <a:gd name="adj" fmla="val 30172"/>
                <a:gd name="vf" fmla="val 115470"/>
              </a:avLst>
            </a:prstGeom>
            <a:solidFill>
              <a:srgbClr val="009900"/>
            </a:solidFill>
            <a:ln w="9525" algn="in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108954150" y="107123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09188150" y="109625775"/>
              <a:ext cx="1872000" cy="113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800" b="1" dirty="0">
                  <a:solidFill>
                    <a:srgbClr val="FFFFFF"/>
                  </a:solidFill>
                </a:rPr>
                <a:t>Fruitful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800" b="1" dirty="0">
                  <a:solidFill>
                    <a:srgbClr val="FFFFFF"/>
                  </a:solidFill>
                </a:rPr>
                <a:t>Congregations</a:t>
              </a:r>
              <a:endParaRPr lang="en-US" altLang="en-US" sz="28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09332150" y="107520255"/>
              <a:ext cx="1530000" cy="1385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>
                  <a:solidFill>
                    <a:prstClr val="white"/>
                  </a:solidFill>
                  <a:latin typeface="Arial" panose="020B0604020202020204" pitchFamily="34" charset="0"/>
                </a:rPr>
                <a:t>Place encounter with the Living God at the centre of their life</a:t>
              </a:r>
              <a:endParaRPr lang="en-US" altLang="en-US" sz="160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11186150" y="108257772"/>
              <a:ext cx="1476000" cy="1656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>
                  <a:solidFill>
                    <a:prstClr val="white"/>
                  </a:solidFill>
                </a:rPr>
                <a:t>Move the vision of membership from ‘belonging to church’ to ‘longing to be’ followers of Christ in every aspect of life</a:t>
              </a:r>
              <a:endParaRPr lang="en-US" alt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111204150" y="110598989"/>
              <a:ext cx="1422000" cy="1366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>
                  <a:solidFill>
                    <a:prstClr val="white"/>
                  </a:solidFill>
                </a:rPr>
                <a:t>Develop their life as a community of God’s People</a:t>
              </a:r>
              <a:endParaRPr lang="en-US" alt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09476150" y="111263775"/>
              <a:ext cx="1368000" cy="16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>
                  <a:solidFill>
                    <a:prstClr val="white"/>
                  </a:solidFill>
                </a:rPr>
                <a:t>Are shaped by understanding their life and witness as part of God’s unfolding story of redemption </a:t>
              </a:r>
              <a:endParaRPr lang="en-US" alt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07622150" y="110273775"/>
              <a:ext cx="1368001" cy="172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>
                  <a:solidFill>
                    <a:prstClr val="white"/>
                  </a:solidFill>
                </a:rPr>
                <a:t>Make an impression for God locally and globally through outreach and involvement in His wider activity in the world</a:t>
              </a:r>
              <a:endParaRPr lang="en-US" alt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107604150" y="108365775"/>
              <a:ext cx="1368000" cy="15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altLang="en-US" sz="1600" b="1" dirty="0">
                <a:solidFill>
                  <a:prstClr val="white"/>
                </a:solidFill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>
                  <a:solidFill>
                    <a:prstClr val="white"/>
                  </a:solidFill>
                </a:rPr>
                <a:t>Are led to lean forward into the future</a:t>
              </a:r>
              <a:endParaRPr lang="en-US" altLang="en-US" sz="16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7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69" y="365126"/>
            <a:ext cx="8872150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Fruitful? 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i="1" dirty="0" smtClean="0">
                <a:latin typeface="Cambria" panose="02040503050406030204" pitchFamily="18" charset="0"/>
              </a:rPr>
              <a:t>‘Do we see a bit of that’?</a:t>
            </a:r>
            <a:endParaRPr lang="en-US" b="1" i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69" y="1869989"/>
            <a:ext cx="8954528" cy="50497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Place encounter with the Living God at the </a:t>
            </a:r>
            <a:r>
              <a:rPr lang="en-US" b="1" dirty="0" err="1"/>
              <a:t>centre</a:t>
            </a:r>
            <a:r>
              <a:rPr lang="en-US" b="1" dirty="0"/>
              <a:t> of their life – </a:t>
            </a:r>
            <a:r>
              <a:rPr lang="en-US" b="1" i="1" dirty="0">
                <a:solidFill>
                  <a:schemeClr val="accent5"/>
                </a:solidFill>
              </a:rPr>
              <a:t>IMAGINE: Members worship and pray with a sense of expectation that God is among them, ready to work in and through their life &amp; witness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Move </a:t>
            </a:r>
            <a:r>
              <a:rPr lang="en-US" b="1" dirty="0"/>
              <a:t>the vision of membership from ‘belonging to church’ to ‘longing to be’ followers of Christ in every aspect of life </a:t>
            </a:r>
            <a:r>
              <a:rPr lang="en-US" b="1" i="1" dirty="0"/>
              <a:t>– </a:t>
            </a:r>
            <a:r>
              <a:rPr lang="en-US" b="1" i="1" dirty="0">
                <a:solidFill>
                  <a:schemeClr val="accent5"/>
                </a:solidFill>
              </a:rPr>
              <a:t>IMAGINE: The way church membership is talked about is that it is expected to equip people of all ages to follow Jesus in all of life’s situations, relationships and circumstances  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17" y="3352801"/>
            <a:ext cx="2924432" cy="1364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9431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51" y="365126"/>
            <a:ext cx="8723868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Fruitful? 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i="1" dirty="0" smtClean="0">
                <a:latin typeface="Cambria" panose="02040503050406030204" pitchFamily="18" charset="0"/>
              </a:rPr>
              <a:t>‘Do we see a bit of that’?</a:t>
            </a:r>
            <a:endParaRPr lang="en-US" b="1" i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850" y="1886466"/>
            <a:ext cx="8625016" cy="48356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Develop their life as a community of God’s People </a:t>
            </a:r>
            <a:r>
              <a:rPr lang="en-US" b="1" i="1" dirty="0"/>
              <a:t>– </a:t>
            </a:r>
            <a:r>
              <a:rPr lang="en-US" b="1" i="1" dirty="0">
                <a:solidFill>
                  <a:schemeClr val="accent5"/>
                </a:solidFill>
              </a:rPr>
              <a:t>IMAGINE: Time and space is created for members to get to know each other and support one another more deeply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Are </a:t>
            </a:r>
            <a:r>
              <a:rPr lang="en-US" b="1" dirty="0"/>
              <a:t>shaped by understanding their life &amp; witness as part of God’s unfolding story of redemption – </a:t>
            </a:r>
            <a:r>
              <a:rPr lang="en-US" b="1" dirty="0" smtClean="0"/>
              <a:t>                      </a:t>
            </a:r>
            <a:r>
              <a:rPr lang="en-US" b="1" i="1" dirty="0" smtClean="0">
                <a:solidFill>
                  <a:schemeClr val="accent5"/>
                </a:solidFill>
              </a:rPr>
              <a:t>IMAGINE</a:t>
            </a:r>
            <a:r>
              <a:rPr lang="en-US" b="1" i="1" dirty="0">
                <a:solidFill>
                  <a:schemeClr val="accent5"/>
                </a:solidFill>
              </a:rPr>
              <a:t>: The congregation has a growing awareness of playing its part right here, right now in what God is doing in Jesus to redeem the world 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02" y="3113903"/>
            <a:ext cx="3056512" cy="1513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4004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51" y="365126"/>
            <a:ext cx="8723868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Fruitful? 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i="1" dirty="0" smtClean="0">
                <a:latin typeface="Cambria" panose="02040503050406030204" pitchFamily="18" charset="0"/>
              </a:rPr>
              <a:t>‘Do we see a bit of that’?</a:t>
            </a:r>
            <a:endParaRPr lang="en-US" b="1" i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850" y="1787611"/>
            <a:ext cx="8625016" cy="49344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Make an impression for God locally &amp; globally through outreach &amp; involvement in His wider activity in the world </a:t>
            </a:r>
            <a:r>
              <a:rPr lang="en-US" b="1" i="1" dirty="0">
                <a:solidFill>
                  <a:schemeClr val="accent5"/>
                </a:solidFill>
              </a:rPr>
              <a:t>– IMAGINE: What the congregation does makes a difference that can be seen in the mark that it leaves in lives and communities at home and overseas 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Are </a:t>
            </a:r>
            <a:r>
              <a:rPr lang="en-US" b="1" dirty="0"/>
              <a:t>led to lean forward into the future – </a:t>
            </a:r>
            <a:r>
              <a:rPr lang="en-US" b="1" dirty="0" smtClean="0"/>
              <a:t>                             </a:t>
            </a:r>
            <a:r>
              <a:rPr lang="en-US" b="1" i="1" dirty="0" smtClean="0">
                <a:solidFill>
                  <a:schemeClr val="accent5"/>
                </a:solidFill>
              </a:rPr>
              <a:t>IMAGINE</a:t>
            </a:r>
            <a:r>
              <a:rPr lang="en-US" b="1" i="1" dirty="0">
                <a:solidFill>
                  <a:schemeClr val="accent5"/>
                </a:solidFill>
              </a:rPr>
              <a:t>: Leaders are frequently involved in preparing the congregation for today’s changes and tomorrow’s challenges  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63" y="3580700"/>
            <a:ext cx="2941044" cy="1378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5209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365126"/>
            <a:ext cx="8567351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Recognise our area of greatest fruitfulness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1529" y="1758833"/>
            <a:ext cx="7270367" cy="484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4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22" y="247136"/>
            <a:ext cx="8292928" cy="1524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3600" b="1" dirty="0" smtClean="0">
                <a:latin typeface="Cambria" panose="02040503050406030204" pitchFamily="18" charset="0"/>
              </a:rPr>
              <a:t>Season 2 RIPENING: Identifying</a:t>
            </a:r>
            <a:r>
              <a:rPr lang="en-GB" sz="3600" dirty="0" smtClean="0">
                <a:latin typeface="Cambria" panose="02040503050406030204" pitchFamily="18" charset="0"/>
              </a:rPr>
              <a:t> </a:t>
            </a:r>
            <a:r>
              <a:rPr lang="en-GB" sz="3600" dirty="0">
                <a:latin typeface="Cambria" panose="02040503050406030204" pitchFamily="18" charset="0"/>
              </a:rPr>
              <a:t>two areas in which </a:t>
            </a:r>
            <a:r>
              <a:rPr lang="en-GB" sz="3600" dirty="0" smtClean="0">
                <a:latin typeface="Cambria" panose="02040503050406030204" pitchFamily="18" charset="0"/>
              </a:rPr>
              <a:t>we discern God wants us to </a:t>
            </a:r>
            <a:r>
              <a:rPr lang="en-GB" sz="3600" dirty="0">
                <a:latin typeface="Cambria" panose="02040503050406030204" pitchFamily="18" charset="0"/>
              </a:rPr>
              <a:t>prioritise </a:t>
            </a:r>
            <a:r>
              <a:rPr lang="en-GB" sz="3600" dirty="0" smtClean="0">
                <a:latin typeface="Cambria" panose="02040503050406030204" pitchFamily="18" charset="0"/>
              </a:rPr>
              <a:t>developing growth in the next season of life &amp; witness</a:t>
            </a:r>
            <a:r>
              <a:rPr lang="en-GB" sz="3600" dirty="0"/>
              <a:t/>
            </a:r>
            <a:br>
              <a:rPr lang="en-GB" sz="3600" dirty="0"/>
            </a:b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764" y="1986792"/>
            <a:ext cx="4216612" cy="4064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009" y="6174057"/>
            <a:ext cx="3311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Strength to build on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5080" y="6205514"/>
            <a:ext cx="331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Weakness to address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7311" t="13899" r="29832" b="16992"/>
          <a:stretch>
            <a:fillRect/>
          </a:stretch>
        </p:blipFill>
        <p:spPr bwMode="auto">
          <a:xfrm>
            <a:off x="4597358" y="1855694"/>
            <a:ext cx="4376311" cy="431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099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Fruitful Congregation Prayer</a:t>
            </a:r>
            <a:br>
              <a:rPr lang="en-GB" sz="4000" b="1" dirty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Based on John 15v.1-17 &amp; I. Corinthians 3v.1-9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476" y="1837038"/>
            <a:ext cx="7841873" cy="49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449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Options for ripening the conversation towards identifying priority areas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20" y="2320882"/>
            <a:ext cx="8822959" cy="341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518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54" y="365126"/>
            <a:ext cx="8979243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What sort of congregation are we?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654" y="1905969"/>
            <a:ext cx="5321642" cy="422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587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457685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What are we like?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congregation: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likes a structured, scientific,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organised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approach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is confident in verbally expressing itself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is able to cope with a variety of opinions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is secure enough to acknowledge weaknesses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is able to see a big picture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likes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 group discussion, or group discussion, with feedback.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736" y="5420497"/>
            <a:ext cx="1659582" cy="13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0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0043" y="365126"/>
            <a:ext cx="8863914" cy="158724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latin typeface="Cambria" panose="02040503050406030204" pitchFamily="18" charset="0"/>
              </a:rPr>
              <a:t>GROWING IN GOD’S WAYS FOR US: LESSONS FROM THE CONGREGATION OF CORINTH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869" y="2133600"/>
            <a:ext cx="5843033" cy="4385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1902" y="2789641"/>
            <a:ext cx="2665760" cy="307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933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276" y="365126"/>
            <a:ext cx="8194074" cy="1325563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</a:rPr>
              <a:t>Option 1:  Fruit Counter</a:t>
            </a:r>
            <a:br>
              <a:rPr lang="en-US" b="1" dirty="0">
                <a:latin typeface="Cambria" panose="02040503050406030204" pitchFamily="18" charset="0"/>
              </a:rPr>
            </a:b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422" y="1690689"/>
            <a:ext cx="5750010" cy="487486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Give out the six hexagons from the Fruitful Congregations diagram to </a:t>
            </a:r>
            <a:r>
              <a:rPr lang="en-US" dirty="0" smtClean="0"/>
              <a:t>                  each </a:t>
            </a:r>
            <a:r>
              <a:rPr lang="en-US" dirty="0"/>
              <a:t>person.</a:t>
            </a:r>
          </a:p>
          <a:p>
            <a:pPr lvl="0"/>
            <a:r>
              <a:rPr lang="en-US" dirty="0"/>
              <a:t>Invite them to choose one which represents what they discern is an existing strength of the </a:t>
            </a:r>
            <a:r>
              <a:rPr lang="en-US" dirty="0" smtClean="0"/>
              <a:t>congregation           </a:t>
            </a:r>
            <a:r>
              <a:rPr lang="en-US" dirty="0"/>
              <a:t>to build on and display it on a wall.</a:t>
            </a:r>
          </a:p>
          <a:p>
            <a:pPr lvl="0"/>
            <a:r>
              <a:rPr lang="en-US" dirty="0"/>
              <a:t>Arrange the hexagons chosen, like </a:t>
            </a:r>
            <a:r>
              <a:rPr lang="en-US" dirty="0" smtClean="0"/>
              <a:t>                  with </a:t>
            </a:r>
            <a:r>
              <a:rPr lang="en-US" dirty="0"/>
              <a:t>like</a:t>
            </a:r>
            <a:r>
              <a:rPr lang="en-US" dirty="0" smtClean="0"/>
              <a:t>.</a:t>
            </a:r>
          </a:p>
          <a:p>
            <a:pPr lvl="0"/>
            <a:r>
              <a:rPr lang="en-GB" dirty="0" smtClean="0"/>
              <a:t>Repeat with </a:t>
            </a:r>
            <a:r>
              <a:rPr lang="en-US" dirty="0"/>
              <a:t>six hexagons from the </a:t>
            </a:r>
            <a:r>
              <a:rPr lang="en-US" dirty="0" smtClean="0"/>
              <a:t>Unfruitful Congregations</a:t>
            </a:r>
          </a:p>
          <a:p>
            <a:pPr lvl="0"/>
            <a:r>
              <a:rPr lang="en-GB" dirty="0" smtClean="0"/>
              <a:t>Discuss in one large group or smaller groups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3" r="36835"/>
          <a:stretch/>
        </p:blipFill>
        <p:spPr>
          <a:xfrm>
            <a:off x="5614013" y="2388973"/>
            <a:ext cx="3259756" cy="313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736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038" y="365126"/>
            <a:ext cx="8641492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Yes… No… Maybe a bit of this…?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722" y="1835563"/>
            <a:ext cx="6910123" cy="420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49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457685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What are we like?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congregation: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is less confident about verbally expressing itself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will find a variety of opinions relationally awkward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will not easily cope with being confronted with the Unfruitful Congregation analysis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is not used to pulling together overall strategy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could work comfortably with visuals                             and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light facilitation.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785" y="5412259"/>
            <a:ext cx="1685443" cy="13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88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081" y="365126"/>
            <a:ext cx="8062269" cy="1325563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</a:rPr>
              <a:t>Option 2: Hanging Fruit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373" y="1515762"/>
            <a:ext cx="5200547" cy="5247503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n-US" sz="5100" dirty="0"/>
              <a:t>Display the six hexagons from the Fruitful Congregations diagram on the wall.</a:t>
            </a:r>
          </a:p>
          <a:p>
            <a:pPr lvl="0"/>
            <a:r>
              <a:rPr lang="en-US" sz="5100" dirty="0"/>
              <a:t>Using post-its, </a:t>
            </a:r>
            <a:r>
              <a:rPr lang="en-US" sz="5100" dirty="0" smtClean="0"/>
              <a:t>participants write </a:t>
            </a:r>
            <a:r>
              <a:rPr lang="en-US" sz="5100" dirty="0"/>
              <a:t>the names of existing </a:t>
            </a:r>
            <a:r>
              <a:rPr lang="en-US" sz="5100" dirty="0" err="1"/>
              <a:t>organisations</a:t>
            </a:r>
            <a:r>
              <a:rPr lang="en-US" sz="5100" dirty="0"/>
              <a:t> or activities which contribute to the congregation’s fruitfulness and stick </a:t>
            </a:r>
            <a:r>
              <a:rPr lang="en-US" sz="5100" dirty="0" smtClean="0"/>
              <a:t>              them </a:t>
            </a:r>
            <a:r>
              <a:rPr lang="en-US" sz="5100" dirty="0"/>
              <a:t>under each hexagon.</a:t>
            </a:r>
          </a:p>
          <a:p>
            <a:pPr lvl="0"/>
            <a:r>
              <a:rPr lang="en-US" sz="5100" dirty="0"/>
              <a:t>Note were there are areas of significant activity and growth, gaps </a:t>
            </a:r>
            <a:r>
              <a:rPr lang="en-US" sz="5100" dirty="0" smtClean="0"/>
              <a:t>               in </a:t>
            </a:r>
            <a:r>
              <a:rPr lang="en-US" sz="5100" dirty="0"/>
              <a:t>activity and growth and overlaps </a:t>
            </a:r>
            <a:r>
              <a:rPr lang="en-US" sz="5100" dirty="0" smtClean="0"/>
              <a:t>                in </a:t>
            </a:r>
            <a:r>
              <a:rPr lang="en-US" sz="5100" dirty="0"/>
              <a:t>the arrangement of activities</a:t>
            </a:r>
            <a:r>
              <a:rPr lang="en-US" sz="5100" dirty="0" smtClean="0"/>
              <a:t>.</a:t>
            </a:r>
            <a:r>
              <a:rPr lang="en-US" sz="5100" dirty="0"/>
              <a:t> </a:t>
            </a:r>
            <a:endParaRPr lang="en-US" sz="5100" dirty="0" smtClean="0"/>
          </a:p>
          <a:p>
            <a:pPr lvl="0"/>
            <a:r>
              <a:rPr lang="en-US" sz="5100" dirty="0" smtClean="0"/>
              <a:t>Using </a:t>
            </a:r>
            <a:r>
              <a:rPr lang="en-US" sz="5100" dirty="0"/>
              <a:t>post-its, invite participants to identify an area of strength to build </a:t>
            </a:r>
            <a:r>
              <a:rPr lang="en-US" sz="5100" dirty="0" smtClean="0"/>
              <a:t>on </a:t>
            </a:r>
            <a:r>
              <a:rPr lang="en-US" sz="5100" dirty="0"/>
              <a:t>and an area of weakness to </a:t>
            </a:r>
            <a:r>
              <a:rPr lang="en-US" sz="5100" dirty="0" smtClean="0"/>
              <a:t>address</a:t>
            </a:r>
          </a:p>
          <a:p>
            <a:pPr lvl="0"/>
            <a:r>
              <a:rPr lang="en-US" sz="5100" dirty="0"/>
              <a:t>Using post-its </a:t>
            </a:r>
            <a:r>
              <a:rPr lang="en-US" sz="5100" dirty="0" smtClean="0"/>
              <a:t>participants write ideas for coordinating existing work and filling gaps that have emerged</a:t>
            </a:r>
            <a:endParaRPr lang="en-US" sz="51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248" r="18177"/>
          <a:stretch/>
        </p:blipFill>
        <p:spPr>
          <a:xfrm>
            <a:off x="5455920" y="2378053"/>
            <a:ext cx="3474720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017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038" y="365126"/>
            <a:ext cx="8641492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Yes… No… Maybe a bit of this…?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42" y="2081490"/>
            <a:ext cx="7521083" cy="376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022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64758"/>
            <a:ext cx="8457685" cy="1021491"/>
          </a:xfrm>
        </p:spPr>
        <p:txBody>
          <a:bodyPr>
            <a:normAutofit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What are we like?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6249"/>
            <a:ext cx="7886700" cy="5428735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GB" b="1" dirty="0" smtClean="0"/>
              <a:t>A congregation:</a:t>
            </a:r>
            <a:endParaRPr lang="en-US" b="1" dirty="0" smtClean="0"/>
          </a:p>
          <a:p>
            <a:pPr lvl="0"/>
            <a:r>
              <a:rPr lang="en-US" dirty="0" smtClean="0"/>
              <a:t>that </a:t>
            </a:r>
            <a:r>
              <a:rPr lang="en-US" dirty="0"/>
              <a:t>might not be able to gather people together for a larger meeting</a:t>
            </a:r>
          </a:p>
          <a:p>
            <a:pPr lvl="0"/>
            <a:r>
              <a:rPr lang="en-US" dirty="0"/>
              <a:t>that is less confident about expressing itself</a:t>
            </a:r>
          </a:p>
          <a:p>
            <a:pPr lvl="0"/>
            <a:r>
              <a:rPr lang="en-US" dirty="0"/>
              <a:t>that has a lot of disjointed </a:t>
            </a:r>
            <a:r>
              <a:rPr lang="en-US" dirty="0" err="1"/>
              <a:t>organisations</a:t>
            </a:r>
            <a:r>
              <a:rPr lang="en-US" dirty="0"/>
              <a:t> and activities </a:t>
            </a:r>
          </a:p>
          <a:p>
            <a:pPr lvl="0"/>
            <a:r>
              <a:rPr lang="en-US" dirty="0"/>
              <a:t>that will not easily cope with the Unfruitful Congregation analysis</a:t>
            </a:r>
          </a:p>
          <a:p>
            <a:pPr lvl="0"/>
            <a:r>
              <a:rPr lang="en-US" dirty="0"/>
              <a:t>that is not used to pulling together overall strategy</a:t>
            </a:r>
          </a:p>
          <a:p>
            <a:pPr lvl="0"/>
            <a:r>
              <a:rPr lang="en-US" dirty="0"/>
              <a:t>that relies on a smaller group to set direction</a:t>
            </a:r>
          </a:p>
          <a:p>
            <a:pPr lvl="0"/>
            <a:r>
              <a:rPr lang="en-US" dirty="0" smtClean="0"/>
              <a:t>that could gather, or visit, </a:t>
            </a:r>
            <a:r>
              <a:rPr lang="en-US" dirty="0" err="1" smtClean="0"/>
              <a:t>organisation</a:t>
            </a:r>
            <a:r>
              <a:rPr lang="en-US" dirty="0" smtClean="0"/>
              <a:t>                               leaders and capture the stories they share                                       of </a:t>
            </a:r>
            <a:r>
              <a:rPr lang="en-US" dirty="0"/>
              <a:t>what </a:t>
            </a:r>
            <a:r>
              <a:rPr lang="en-US" dirty="0" smtClean="0"/>
              <a:t>God </a:t>
            </a:r>
            <a:r>
              <a:rPr lang="en-US" dirty="0"/>
              <a:t>is </a:t>
            </a:r>
            <a:r>
              <a:rPr lang="en-US" dirty="0" smtClean="0"/>
              <a:t>doing.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006" y="5544493"/>
            <a:ext cx="1549699" cy="122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199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84" y="365126"/>
            <a:ext cx="8301166" cy="1325563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</a:rPr>
              <a:t>Option 3:  Soft Fruit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84" y="1309816"/>
            <a:ext cx="5626443" cy="5329881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Depends on a group to guide the journey</a:t>
            </a:r>
            <a:endParaRPr lang="en-US" dirty="0" smtClean="0"/>
          </a:p>
          <a:p>
            <a:r>
              <a:rPr lang="en-US" b="1" dirty="0" smtClean="0"/>
              <a:t>Have </a:t>
            </a:r>
            <a:r>
              <a:rPr lang="en-US" b="1" dirty="0"/>
              <a:t>a ‘Fruitful Congregation Night’ </a:t>
            </a:r>
            <a:r>
              <a:rPr lang="en-US" dirty="0"/>
              <a:t>in which </a:t>
            </a:r>
            <a:r>
              <a:rPr lang="en-US" dirty="0" err="1"/>
              <a:t>organisations</a:t>
            </a:r>
            <a:r>
              <a:rPr lang="en-US" dirty="0"/>
              <a:t> and activities of your congregation make a 10 minute presentation covering:-</a:t>
            </a:r>
          </a:p>
          <a:p>
            <a:pPr lvl="0"/>
            <a:r>
              <a:rPr lang="en-US" dirty="0"/>
              <a:t>the particular area(s) of the Fruitful Congregation diagram to which they are aiming to contribute</a:t>
            </a:r>
          </a:p>
          <a:p>
            <a:pPr lvl="0"/>
            <a:r>
              <a:rPr lang="en-US" dirty="0"/>
              <a:t>stories of fruitfulness </a:t>
            </a:r>
            <a:r>
              <a:rPr lang="en-US" dirty="0" smtClean="0"/>
              <a:t>and unfruitfulness</a:t>
            </a:r>
          </a:p>
          <a:p>
            <a:pPr lvl="0"/>
            <a:r>
              <a:rPr lang="en-US" b="1" dirty="0" smtClean="0"/>
              <a:t>Have </a:t>
            </a:r>
            <a:r>
              <a:rPr lang="en-US" b="1" dirty="0"/>
              <a:t>a ‘Fruitful Congregation’ team visit each </a:t>
            </a:r>
            <a:r>
              <a:rPr lang="en-US" b="1" dirty="0" err="1"/>
              <a:t>organisational</a:t>
            </a:r>
            <a:r>
              <a:rPr lang="en-US" b="1" dirty="0"/>
              <a:t> leadership</a:t>
            </a:r>
            <a:r>
              <a:rPr lang="en-US" dirty="0"/>
              <a:t> and conduct the same exercise, feeding back the general picture.     </a:t>
            </a:r>
            <a:endParaRPr lang="en-US" dirty="0" smtClean="0"/>
          </a:p>
          <a:p>
            <a:pPr lvl="0"/>
            <a:r>
              <a:rPr lang="en-US" dirty="0" smtClean="0"/>
              <a:t>Guiding </a:t>
            </a:r>
            <a:r>
              <a:rPr lang="en-US" dirty="0"/>
              <a:t>Group </a:t>
            </a:r>
            <a:r>
              <a:rPr lang="en-US" dirty="0" smtClean="0"/>
              <a:t>receive feedback, spots patterns, decides next steps.</a:t>
            </a: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101" y="2380736"/>
            <a:ext cx="3151768" cy="289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579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038" y="365126"/>
            <a:ext cx="8641492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Yes… No… Maybe a bit of this…?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282" y="1865187"/>
            <a:ext cx="4737003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038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Towards the Tangible Fruit of Outcomes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4132820" cy="48552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1. Making sense of the conversation feedback – short summary, small steps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2. Council contact for signposting stories, resources or ideas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3. Communicate widely with the congregation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476" y="2014151"/>
            <a:ext cx="3702908" cy="370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948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795" y="365125"/>
            <a:ext cx="8037555" cy="354784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mbria" panose="02040503050406030204" pitchFamily="18" charset="0"/>
              </a:rPr>
              <a:t/>
            </a:r>
            <a:br>
              <a:rPr lang="en-US" b="1" dirty="0" smtClean="0">
                <a:latin typeface="Cambria" panose="02040503050406030204" pitchFamily="18" charset="0"/>
              </a:rPr>
            </a:br>
            <a:r>
              <a:rPr lang="en-US" b="1" dirty="0">
                <a:latin typeface="Cambria" panose="02040503050406030204" pitchFamily="18" charset="0"/>
              </a:rPr>
              <a:t/>
            </a:r>
            <a:br>
              <a:rPr lang="en-US" b="1" dirty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Season </a:t>
            </a:r>
            <a:r>
              <a:rPr lang="en-US" b="1" dirty="0">
                <a:latin typeface="Cambria" panose="02040503050406030204" pitchFamily="18" charset="0"/>
              </a:rPr>
              <a:t>3 HARVESTING</a:t>
            </a:r>
            <a:r>
              <a:rPr lang="en-US" i="1" dirty="0">
                <a:latin typeface="Cambria" panose="02040503050406030204" pitchFamily="18" charset="0"/>
              </a:rPr>
              <a:t>:  </a:t>
            </a:r>
            <a:r>
              <a:rPr lang="en-US" b="1" i="1" dirty="0">
                <a:latin typeface="Cambria" panose="02040503050406030204" pitchFamily="18" charset="0"/>
              </a:rPr>
              <a:t>Implement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the development of habits and ways of doing things which, under God, work the ground and sow the seed for a local expression of fruitfulness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4228" y="4085968"/>
            <a:ext cx="6079524" cy="2090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4. Organise for implementation of new habits &amp; ways of doing things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5. Date and means of evaluation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184" y="3828341"/>
            <a:ext cx="2606247" cy="260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73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mbria" panose="02040503050406030204" pitchFamily="18" charset="0"/>
              </a:rPr>
              <a:t>I. CORINTHIANS 3v.1-9 </a:t>
            </a:r>
            <a:br>
              <a:rPr lang="en-US" b="1" dirty="0">
                <a:latin typeface="Cambria" panose="02040503050406030204" pitchFamily="18" charset="0"/>
              </a:rPr>
            </a:b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23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3</a:t>
            </a:r>
            <a:r>
              <a:rPr lang="en-US" dirty="0"/>
              <a:t> Brothers and sisters, I could not address you as people who live by the Spirit but as people who are still worldly – mere infants in Christ.  </a:t>
            </a:r>
            <a:r>
              <a:rPr lang="en-US" baseline="30000" dirty="0"/>
              <a:t>2 </a:t>
            </a:r>
            <a:r>
              <a:rPr lang="en-US" dirty="0"/>
              <a:t>I gave you milk, not solid food, for you were not yet ready for it.  Indeed, you are still not ready.  </a:t>
            </a:r>
            <a:r>
              <a:rPr lang="en-US" baseline="30000" dirty="0"/>
              <a:t>3 </a:t>
            </a:r>
            <a:r>
              <a:rPr lang="en-US" dirty="0"/>
              <a:t>You are still worldly.  For since there is jealousy and quarrelling among you, are you not worldly?  Are you not acting like mere humans?  </a:t>
            </a:r>
            <a:r>
              <a:rPr lang="en-US" baseline="30000" dirty="0"/>
              <a:t>4 </a:t>
            </a:r>
            <a:r>
              <a:rPr lang="en-US" dirty="0"/>
              <a:t>For when one says, ‘I follow Paul,’ and another, ‘I follow Apollos,’ are you not mere human beings?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248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Questions and Prayer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263" y="5086884"/>
            <a:ext cx="1347333" cy="1688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788" y="1843899"/>
            <a:ext cx="5648423" cy="374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4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0303"/>
            <a:ext cx="7886700" cy="5196660"/>
          </a:xfrm>
        </p:spPr>
        <p:txBody>
          <a:bodyPr/>
          <a:lstStyle/>
          <a:p>
            <a:pPr marL="0" indent="0">
              <a:buNone/>
            </a:pPr>
            <a:r>
              <a:rPr lang="en-US" baseline="30000" dirty="0"/>
              <a:t>5 </a:t>
            </a:r>
            <a:r>
              <a:rPr lang="en-US" dirty="0"/>
              <a:t>What, after all, is Apollos?  And what is Paul?  Only servants, through whom you came to believe – as the Lord has assigned to each his task.  </a:t>
            </a:r>
            <a:r>
              <a:rPr lang="en-US" baseline="30000" dirty="0"/>
              <a:t>6 </a:t>
            </a:r>
            <a:r>
              <a:rPr lang="en-US" dirty="0"/>
              <a:t>I planted the seed, Apollos watered it, but God has been making it grow.  </a:t>
            </a:r>
            <a:r>
              <a:rPr lang="en-US" baseline="30000" dirty="0"/>
              <a:t>7 </a:t>
            </a:r>
            <a:r>
              <a:rPr lang="en-US" dirty="0"/>
              <a:t>So neither the one who plants nor the one who waters is anything, but only God, who makes things grow.  </a:t>
            </a:r>
            <a:r>
              <a:rPr lang="en-US" baseline="30000" dirty="0"/>
              <a:t>8 </a:t>
            </a:r>
            <a:r>
              <a:rPr lang="en-US" dirty="0"/>
              <a:t>The one who plants and the one who waters have one purpose, and they will each be rewarded according to their own </a:t>
            </a:r>
            <a:r>
              <a:rPr lang="en-US" dirty="0" err="1"/>
              <a:t>labour</a:t>
            </a:r>
            <a:r>
              <a:rPr lang="en-US" dirty="0"/>
              <a:t>.  </a:t>
            </a:r>
            <a:r>
              <a:rPr lang="en-US" baseline="30000" dirty="0"/>
              <a:t>9 </a:t>
            </a:r>
            <a:r>
              <a:rPr lang="en-US" dirty="0"/>
              <a:t>For we are fellow workers in God’s service; you are God’s field, God’s building.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74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49" y="365126"/>
            <a:ext cx="8633253" cy="132556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GROWING TOGETHER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dirty="0" smtClean="0">
                <a:latin typeface="Cambria" panose="02040503050406030204" pitchFamily="18" charset="0"/>
              </a:rPr>
              <a:t>IN CONGREGATIONAL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dirty="0" smtClean="0">
                <a:latin typeface="Cambria" panose="02040503050406030204" pitchFamily="18" charset="0"/>
              </a:rPr>
              <a:t>LIFE &amp; WITNESS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513" y="2158313"/>
            <a:ext cx="8649729" cy="4118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1. Growing as members of the congregation v.1-4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7600" y="3260638"/>
            <a:ext cx="7212500" cy="25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2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49" y="365126"/>
            <a:ext cx="8633253" cy="132556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GROWING TOGETHER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dirty="0" smtClean="0">
                <a:latin typeface="Cambria" panose="02040503050406030204" pitchFamily="18" charset="0"/>
              </a:rPr>
              <a:t>IN CONGREGATIONAL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dirty="0" smtClean="0">
                <a:latin typeface="Cambria" panose="02040503050406030204" pitchFamily="18" charset="0"/>
              </a:rPr>
              <a:t>LIFE &amp; WITNESS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513" y="2158313"/>
            <a:ext cx="8649729" cy="4118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Cambria" panose="02040503050406030204" pitchFamily="18" charset="0"/>
              </a:rPr>
              <a:t>2</a:t>
            </a:r>
            <a:r>
              <a:rPr lang="en-GB" sz="3200" dirty="0" smtClean="0">
                <a:latin typeface="Cambria" panose="02040503050406030204" pitchFamily="18" charset="0"/>
              </a:rPr>
              <a:t>. Growing as a congregation in living out God’s purposes for our life &amp; witness v.4-8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9789" y="3306847"/>
            <a:ext cx="482917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93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</TotalTime>
  <Words>2344</Words>
  <Application>Microsoft Office PowerPoint</Application>
  <PresentationFormat>On-screen Show (4:3)</PresentationFormat>
  <Paragraphs>261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GROWING IN FRUITFULNESS </vt:lpstr>
      <vt:lpstr>GETTING IT TOGETHER… A SHARED DISCERNING</vt:lpstr>
      <vt:lpstr>GROWING IN FRUITFULNESS </vt:lpstr>
      <vt:lpstr>GROWING IN FRUITFULNESS</vt:lpstr>
      <vt:lpstr>GROWING IN GOD’S WAYS FOR US: LESSONS FROM THE CONGREGATION OF CORINTH</vt:lpstr>
      <vt:lpstr>I. CORINTHIANS 3v.1-9  </vt:lpstr>
      <vt:lpstr>PowerPoint Presentation</vt:lpstr>
      <vt:lpstr>GROWING TOGETHER  IN CONGREGATIONAL  LIFE &amp; WITNESS</vt:lpstr>
      <vt:lpstr>GROWING TOGETHER  IN CONGREGATIONAL  LIFE &amp; WITNESS</vt:lpstr>
      <vt:lpstr>GROWING TOGETHER  IN CONGREGATIONAL  LIFE &amp; WITNESS</vt:lpstr>
      <vt:lpstr>EYES TO SEE WHAT GOD IS GROWING AMONG US</vt:lpstr>
      <vt:lpstr>EYES TO SEE WHAT GOD IS GROWING AMONG US</vt:lpstr>
      <vt:lpstr>EYES TO SEE WHAT GOD IS GROWING AMONG US</vt:lpstr>
      <vt:lpstr>EYES TO SEE WHAT GOD IS GROWING AMONG US</vt:lpstr>
      <vt:lpstr>EYES TO SEE WHAT GOD IS GROWING AMONG US</vt:lpstr>
      <vt:lpstr>EYES TO SEE WHAT GOD IS GROWING AMONG US</vt:lpstr>
      <vt:lpstr>What do you see as the challenge and opportunity of widening the decision making about which two areas of your congregation’s life and witness to prioritise?</vt:lpstr>
      <vt:lpstr>Fruitful Congregation Prayer Based on John 15v.1-17 &amp; I. Corinthians 3v.1-9</vt:lpstr>
      <vt:lpstr>Fruitful Congregation Prayer </vt:lpstr>
      <vt:lpstr>Fruitful Congregation Prayer</vt:lpstr>
      <vt:lpstr>Fruitful Congregation Prayer</vt:lpstr>
      <vt:lpstr>Fruitful Congregation Prayer</vt:lpstr>
      <vt:lpstr>Fruitful Congregation Prayer</vt:lpstr>
      <vt:lpstr>How might you use the Fruitful Congregation Prayer?</vt:lpstr>
      <vt:lpstr>Revisiting the journey</vt:lpstr>
      <vt:lpstr>Revisiting the journey</vt:lpstr>
      <vt:lpstr>Revisiting the journey</vt:lpstr>
      <vt:lpstr>Revisiting the journey</vt:lpstr>
      <vt:lpstr>All resources available at:-</vt:lpstr>
      <vt:lpstr>Options for ripening the conversation towards identifying priority areas</vt:lpstr>
      <vt:lpstr>Introducing the fruitful and unfruitful congregation hexagons</vt:lpstr>
      <vt:lpstr>Towards a vision of a  Fruitful Congregation?</vt:lpstr>
      <vt:lpstr>From what we are learning:  Emerging landscape of congregational life &amp; witness across PCI </vt:lpstr>
      <vt:lpstr>To earthing a vision of fruitfulness locally</vt:lpstr>
      <vt:lpstr>PowerPoint Presentation</vt:lpstr>
      <vt:lpstr>Unfruitful?  ‘Might we be a bit like that?’</vt:lpstr>
      <vt:lpstr>Unfruitful?  ‘Might we be a bit like that?’</vt:lpstr>
      <vt:lpstr>Unfruitful?  ‘Might we be a bit like that?’</vt:lpstr>
      <vt:lpstr>Recognise our area of greatest unfruitfulness</vt:lpstr>
      <vt:lpstr>PowerPoint Presentation</vt:lpstr>
      <vt:lpstr>Fruitful?   ‘Do we see a bit of that’?</vt:lpstr>
      <vt:lpstr>Fruitful?   ‘Do we see a bit of that’?</vt:lpstr>
      <vt:lpstr>Fruitful?   ‘Do we see a bit of that’?</vt:lpstr>
      <vt:lpstr>Recognise our area of greatest fruitfulness</vt:lpstr>
      <vt:lpstr> Season 2 RIPENING: Identifying two areas in which we discern God wants us to prioritise developing growth in the next season of life &amp; witness </vt:lpstr>
      <vt:lpstr>Fruitful Congregation Prayer Based on John 15v.1-17 &amp; I. Corinthians 3v.1-9</vt:lpstr>
      <vt:lpstr>Options for ripening the conversation towards identifying priority areas</vt:lpstr>
      <vt:lpstr>What sort of congregation are we?</vt:lpstr>
      <vt:lpstr>What are we like?</vt:lpstr>
      <vt:lpstr>Option 1:  Fruit Counter </vt:lpstr>
      <vt:lpstr>Yes… No… Maybe a bit of this…?</vt:lpstr>
      <vt:lpstr>What are we like?</vt:lpstr>
      <vt:lpstr>Option 2: Hanging Fruit</vt:lpstr>
      <vt:lpstr>Yes… No… Maybe a bit of this…?</vt:lpstr>
      <vt:lpstr>What are we like?</vt:lpstr>
      <vt:lpstr>Option 3:  Soft Fruit </vt:lpstr>
      <vt:lpstr>Yes… No… Maybe a bit of this…?</vt:lpstr>
      <vt:lpstr>Towards the Tangible Fruit of Outcomes</vt:lpstr>
      <vt:lpstr>  Season 3 HARVESTING:  Implement the development of habits and ways of doing things which, under God, work the ground and sow the seed for a local expression of fruitfulness    </vt:lpstr>
      <vt:lpstr>Questions and Prayer</vt:lpstr>
    </vt:vector>
  </TitlesOfParts>
  <Company>Presbyterian Church in Ireland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IN FRUITFULNESS</dc:title>
  <dc:creator>David Thompson</dc:creator>
  <cp:lastModifiedBy>David Thompson</cp:lastModifiedBy>
  <cp:revision>53</cp:revision>
  <cp:lastPrinted>2017-01-24T10:52:51Z</cp:lastPrinted>
  <dcterms:created xsi:type="dcterms:W3CDTF">2016-12-21T16:12:32Z</dcterms:created>
  <dcterms:modified xsi:type="dcterms:W3CDTF">2017-01-24T12:30:21Z</dcterms:modified>
</cp:coreProperties>
</file>