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Source Sans Pro" panose="020B0503030403020204" pitchFamily="34" charset="0"/>
      <p:regular r:id="rId24"/>
      <p:bold r:id="rId25"/>
      <p:italic r:id="rId26"/>
      <p:boldItalic r:id="rId27"/>
    </p:embeddedFont>
    <p:embeddedFont>
      <p:font typeface="Source Serif Pro"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8CFF4-4105-4D52-958C-D0E16C88FCCF}" type="datetimeFigureOut">
              <a:rPr lang="en-GB" smtClean="0"/>
              <a:t>22/09/2020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3F790-887B-4048-A632-46F0F8A48E1E}" type="slidenum">
              <a:rPr lang="en-GB" smtClean="0"/>
              <a:t>‹#›</a:t>
            </a:fld>
            <a:endParaRPr lang="en-GB"/>
          </a:p>
        </p:txBody>
      </p:sp>
    </p:spTree>
    <p:extLst>
      <p:ext uri="{BB962C8B-B14F-4D97-AF65-F5344CB8AC3E}">
        <p14:creationId xmlns:p14="http://schemas.microsoft.com/office/powerpoint/2010/main" val="245676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D3F790-887B-4048-A632-46F0F8A48E1E}" type="slidenum">
              <a:rPr lang="en-GB" smtClean="0"/>
              <a:t>6</a:t>
            </a:fld>
            <a:endParaRPr lang="en-GB"/>
          </a:p>
        </p:txBody>
      </p:sp>
    </p:spTree>
    <p:extLst>
      <p:ext uri="{BB962C8B-B14F-4D97-AF65-F5344CB8AC3E}">
        <p14:creationId xmlns:p14="http://schemas.microsoft.com/office/powerpoint/2010/main" val="153819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2349" b="2349"/>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925" t="29355" r="281" b="16289"/>
          <a:stretch>
            <a:fillRect/>
          </a:stretch>
        </p:blipFill>
        <p:spPr>
          <a:xfrm>
            <a:off x="2057400" y="0"/>
            <a:ext cx="9638672" cy="8474313"/>
          </a:xfrm>
          <a:prstGeom prst="rect">
            <a:avLst/>
          </a:prstGeom>
        </p:spPr>
      </p:pic>
      <p:sp>
        <p:nvSpPr>
          <p:cNvPr id="3" name="AutoShape 3"/>
          <p:cNvSpPr/>
          <p:nvPr/>
        </p:nvSpPr>
        <p:spPr>
          <a:xfrm>
            <a:off x="10912085" y="4009563"/>
            <a:ext cx="1567974" cy="455186"/>
          </a:xfrm>
          <a:prstGeom prst="rect">
            <a:avLst/>
          </a:prstGeom>
          <a:solidFill>
            <a:srgbClr val="F8DADD">
              <a:alpha val="89803"/>
            </a:srgbClr>
          </a:solidFill>
        </p:spPr>
      </p:sp>
      <p:sp>
        <p:nvSpPr>
          <p:cNvPr id="4" name="TextBox 4"/>
          <p:cNvSpPr txBox="1"/>
          <p:nvPr/>
        </p:nvSpPr>
        <p:spPr>
          <a:xfrm>
            <a:off x="13223474" y="3312088"/>
            <a:ext cx="4035826" cy="1735836"/>
          </a:xfrm>
          <a:prstGeom prst="rect">
            <a:avLst/>
          </a:prstGeom>
        </p:spPr>
        <p:txBody>
          <a:bodyPr lIns="0" tIns="0" rIns="0" bIns="0" rtlCol="0" anchor="t">
            <a:spAutoFit/>
          </a:bodyPr>
          <a:lstStyle/>
          <a:p>
            <a:pPr>
              <a:lnSpc>
                <a:spcPts val="7008"/>
              </a:lnSpc>
            </a:pPr>
            <a:r>
              <a:rPr lang="en-US" sz="4800" b="0" i="0" spc="480" dirty="0">
                <a:solidFill>
                  <a:srgbClr val="57424A"/>
                </a:solidFill>
                <a:latin typeface="Source Sans Pro"/>
              </a:rPr>
              <a:t>USING YOUR FEET</a:t>
            </a:r>
          </a:p>
        </p:txBody>
      </p:sp>
      <p:sp>
        <p:nvSpPr>
          <p:cNvPr id="5" name="AutoShape 5"/>
          <p:cNvSpPr/>
          <p:nvPr/>
        </p:nvSpPr>
        <p:spPr>
          <a:xfrm>
            <a:off x="0" y="0"/>
            <a:ext cx="1028700" cy="10287000"/>
          </a:xfrm>
          <a:prstGeom prst="rect">
            <a:avLst/>
          </a:prstGeom>
          <a:solidFill>
            <a:srgbClr val="F8DADD"/>
          </a:solidFill>
        </p:spPr>
      </p:sp>
      <p:sp>
        <p:nvSpPr>
          <p:cNvPr id="6" name="AutoShape 6"/>
          <p:cNvSpPr/>
          <p:nvPr/>
        </p:nvSpPr>
        <p:spPr>
          <a:xfrm rot="-5400000">
            <a:off x="6108664"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950" t="25987" r="8963"/>
          <a:stretch>
            <a:fillRect/>
          </a:stretch>
        </p:blipFill>
        <p:spPr>
          <a:xfrm>
            <a:off x="2057400" y="0"/>
            <a:ext cx="9638672" cy="8474313"/>
          </a:xfrm>
          <a:prstGeom prst="rect">
            <a:avLst/>
          </a:prstGeom>
        </p:spPr>
      </p:pic>
      <p:sp>
        <p:nvSpPr>
          <p:cNvPr id="3" name="AutoShape 3"/>
          <p:cNvSpPr/>
          <p:nvPr/>
        </p:nvSpPr>
        <p:spPr>
          <a:xfrm>
            <a:off x="10912085" y="4009563"/>
            <a:ext cx="1567974" cy="455186"/>
          </a:xfrm>
          <a:prstGeom prst="rect">
            <a:avLst/>
          </a:prstGeom>
          <a:solidFill>
            <a:srgbClr val="F8DADD">
              <a:alpha val="89803"/>
            </a:srgbClr>
          </a:solidFill>
        </p:spPr>
      </p:sp>
      <p:sp>
        <p:nvSpPr>
          <p:cNvPr id="4" name="TextBox 4"/>
          <p:cNvSpPr txBox="1"/>
          <p:nvPr/>
        </p:nvSpPr>
        <p:spPr>
          <a:xfrm>
            <a:off x="13223474" y="2867080"/>
            <a:ext cx="4035826" cy="2625852"/>
          </a:xfrm>
          <a:prstGeom prst="rect">
            <a:avLst/>
          </a:prstGeom>
        </p:spPr>
        <p:txBody>
          <a:bodyPr lIns="0" tIns="0" rIns="0" bIns="0" rtlCol="0" anchor="t">
            <a:spAutoFit/>
          </a:bodyPr>
          <a:lstStyle/>
          <a:p>
            <a:pPr>
              <a:lnSpc>
                <a:spcPts val="7008"/>
              </a:lnSpc>
            </a:pPr>
            <a:r>
              <a:rPr lang="en-US" sz="4800" b="0" i="0" spc="480" dirty="0">
                <a:solidFill>
                  <a:srgbClr val="57424A"/>
                </a:solidFill>
                <a:latin typeface="Source Sans Pro"/>
              </a:rPr>
              <a:t>USING YOUR MOUTH AND EARS</a:t>
            </a:r>
          </a:p>
        </p:txBody>
      </p:sp>
      <p:sp>
        <p:nvSpPr>
          <p:cNvPr id="5" name="AutoShape 5"/>
          <p:cNvSpPr/>
          <p:nvPr/>
        </p:nvSpPr>
        <p:spPr>
          <a:xfrm>
            <a:off x="0" y="0"/>
            <a:ext cx="1028700" cy="10287000"/>
          </a:xfrm>
          <a:prstGeom prst="rect">
            <a:avLst/>
          </a:prstGeom>
          <a:solidFill>
            <a:srgbClr val="F8DADD"/>
          </a:solidFill>
        </p:spPr>
      </p:sp>
      <p:sp>
        <p:nvSpPr>
          <p:cNvPr id="6" name="AutoShape 6"/>
          <p:cNvSpPr/>
          <p:nvPr/>
        </p:nvSpPr>
        <p:spPr>
          <a:xfrm rot="-5400000">
            <a:off x="6108664"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220"/>
          <a:stretch>
            <a:fillRect/>
          </a:stretch>
        </p:blipFill>
        <p:spPr>
          <a:xfrm>
            <a:off x="2057400" y="0"/>
            <a:ext cx="9638672" cy="8474313"/>
          </a:xfrm>
          <a:prstGeom prst="rect">
            <a:avLst/>
          </a:prstGeom>
        </p:spPr>
      </p:pic>
      <p:sp>
        <p:nvSpPr>
          <p:cNvPr id="3" name="AutoShape 3"/>
          <p:cNvSpPr/>
          <p:nvPr/>
        </p:nvSpPr>
        <p:spPr>
          <a:xfrm>
            <a:off x="10912085" y="4009563"/>
            <a:ext cx="1567974" cy="455186"/>
          </a:xfrm>
          <a:prstGeom prst="rect">
            <a:avLst/>
          </a:prstGeom>
          <a:solidFill>
            <a:srgbClr val="F8DADD">
              <a:alpha val="89803"/>
            </a:srgbClr>
          </a:solidFill>
        </p:spPr>
      </p:sp>
      <p:sp>
        <p:nvSpPr>
          <p:cNvPr id="4" name="TextBox 4"/>
          <p:cNvSpPr txBox="1"/>
          <p:nvPr/>
        </p:nvSpPr>
        <p:spPr>
          <a:xfrm>
            <a:off x="13223474" y="3312088"/>
            <a:ext cx="4035826" cy="1735836"/>
          </a:xfrm>
          <a:prstGeom prst="rect">
            <a:avLst/>
          </a:prstGeom>
        </p:spPr>
        <p:txBody>
          <a:bodyPr lIns="0" tIns="0" rIns="0" bIns="0" rtlCol="0" anchor="t">
            <a:spAutoFit/>
          </a:bodyPr>
          <a:lstStyle/>
          <a:p>
            <a:pPr>
              <a:lnSpc>
                <a:spcPts val="7008"/>
              </a:lnSpc>
            </a:pPr>
            <a:r>
              <a:rPr lang="en-US" sz="4800" b="0" i="0" spc="480" dirty="0">
                <a:solidFill>
                  <a:srgbClr val="57424A"/>
                </a:solidFill>
                <a:latin typeface="Source Sans Pro"/>
              </a:rPr>
              <a:t>USING YOUR MIND</a:t>
            </a:r>
          </a:p>
        </p:txBody>
      </p:sp>
      <p:sp>
        <p:nvSpPr>
          <p:cNvPr id="5" name="AutoShape 5"/>
          <p:cNvSpPr/>
          <p:nvPr/>
        </p:nvSpPr>
        <p:spPr>
          <a:xfrm>
            <a:off x="0" y="0"/>
            <a:ext cx="1028700" cy="10287000"/>
          </a:xfrm>
          <a:prstGeom prst="rect">
            <a:avLst/>
          </a:prstGeom>
          <a:solidFill>
            <a:srgbClr val="F8DADD"/>
          </a:solidFill>
        </p:spPr>
      </p:sp>
      <p:sp>
        <p:nvSpPr>
          <p:cNvPr id="6" name="AutoShape 6"/>
          <p:cNvSpPr/>
          <p:nvPr/>
        </p:nvSpPr>
        <p:spPr>
          <a:xfrm rot="-5400000">
            <a:off x="6108664"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039" r="12039"/>
          <a:stretch>
            <a:fillRect/>
          </a:stretch>
        </p:blipFill>
        <p:spPr>
          <a:xfrm>
            <a:off x="2057400" y="0"/>
            <a:ext cx="9638672" cy="8474313"/>
          </a:xfrm>
          <a:prstGeom prst="rect">
            <a:avLst/>
          </a:prstGeom>
        </p:spPr>
      </p:pic>
      <p:sp>
        <p:nvSpPr>
          <p:cNvPr id="3" name="AutoShape 3"/>
          <p:cNvSpPr/>
          <p:nvPr/>
        </p:nvSpPr>
        <p:spPr>
          <a:xfrm>
            <a:off x="10912085" y="4009563"/>
            <a:ext cx="1567974" cy="455186"/>
          </a:xfrm>
          <a:prstGeom prst="rect">
            <a:avLst/>
          </a:prstGeom>
          <a:solidFill>
            <a:srgbClr val="F8DADD">
              <a:alpha val="89803"/>
            </a:srgbClr>
          </a:solidFill>
        </p:spPr>
      </p:sp>
      <p:sp>
        <p:nvSpPr>
          <p:cNvPr id="4" name="TextBox 4"/>
          <p:cNvSpPr txBox="1"/>
          <p:nvPr/>
        </p:nvSpPr>
        <p:spPr>
          <a:xfrm>
            <a:off x="13223474" y="3312088"/>
            <a:ext cx="4035826" cy="1735836"/>
          </a:xfrm>
          <a:prstGeom prst="rect">
            <a:avLst/>
          </a:prstGeom>
        </p:spPr>
        <p:txBody>
          <a:bodyPr lIns="0" tIns="0" rIns="0" bIns="0" rtlCol="0" anchor="t">
            <a:spAutoFit/>
          </a:bodyPr>
          <a:lstStyle/>
          <a:p>
            <a:pPr>
              <a:lnSpc>
                <a:spcPts val="7008"/>
              </a:lnSpc>
            </a:pPr>
            <a:r>
              <a:rPr lang="en-US" sz="4800" b="0" i="0" spc="480" dirty="0">
                <a:solidFill>
                  <a:srgbClr val="57424A"/>
                </a:solidFill>
                <a:latin typeface="Source Sans Pro"/>
              </a:rPr>
              <a:t>USING YOUR HEART</a:t>
            </a:r>
          </a:p>
        </p:txBody>
      </p:sp>
      <p:sp>
        <p:nvSpPr>
          <p:cNvPr id="5" name="AutoShape 5"/>
          <p:cNvSpPr/>
          <p:nvPr/>
        </p:nvSpPr>
        <p:spPr>
          <a:xfrm>
            <a:off x="0" y="0"/>
            <a:ext cx="1028700" cy="10287000"/>
          </a:xfrm>
          <a:prstGeom prst="rect">
            <a:avLst/>
          </a:prstGeom>
          <a:solidFill>
            <a:srgbClr val="F8DADD"/>
          </a:solidFill>
        </p:spPr>
      </p:sp>
      <p:sp>
        <p:nvSpPr>
          <p:cNvPr id="6" name="AutoShape 6"/>
          <p:cNvSpPr/>
          <p:nvPr/>
        </p:nvSpPr>
        <p:spPr>
          <a:xfrm rot="-5400000">
            <a:off x="6108664"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0" b="5172"/>
          <a:stretch>
            <a:fillRect/>
          </a:stretch>
        </p:blipFill>
        <p:spPr>
          <a:xfrm>
            <a:off x="2057400" y="0"/>
            <a:ext cx="9638672" cy="8474313"/>
          </a:xfrm>
          <a:prstGeom prst="rect">
            <a:avLst/>
          </a:prstGeom>
        </p:spPr>
      </p:pic>
      <p:sp>
        <p:nvSpPr>
          <p:cNvPr id="3" name="AutoShape 3"/>
          <p:cNvSpPr/>
          <p:nvPr/>
        </p:nvSpPr>
        <p:spPr>
          <a:xfrm>
            <a:off x="10912085" y="4009563"/>
            <a:ext cx="1567974" cy="455186"/>
          </a:xfrm>
          <a:prstGeom prst="rect">
            <a:avLst/>
          </a:prstGeom>
          <a:solidFill>
            <a:srgbClr val="F8DADD">
              <a:alpha val="89803"/>
            </a:srgbClr>
          </a:solidFill>
        </p:spPr>
      </p:sp>
      <p:sp>
        <p:nvSpPr>
          <p:cNvPr id="4" name="TextBox 4"/>
          <p:cNvSpPr txBox="1"/>
          <p:nvPr/>
        </p:nvSpPr>
        <p:spPr>
          <a:xfrm>
            <a:off x="13223474" y="3312088"/>
            <a:ext cx="4035826" cy="1735836"/>
          </a:xfrm>
          <a:prstGeom prst="rect">
            <a:avLst/>
          </a:prstGeom>
        </p:spPr>
        <p:txBody>
          <a:bodyPr lIns="0" tIns="0" rIns="0" bIns="0" rtlCol="0" anchor="t">
            <a:spAutoFit/>
          </a:bodyPr>
          <a:lstStyle/>
          <a:p>
            <a:pPr>
              <a:lnSpc>
                <a:spcPts val="7008"/>
              </a:lnSpc>
            </a:pPr>
            <a:r>
              <a:rPr lang="en-US" sz="4800" b="0" i="0" spc="480" dirty="0">
                <a:solidFill>
                  <a:srgbClr val="57424A"/>
                </a:solidFill>
                <a:latin typeface="Source Sans Pro"/>
              </a:rPr>
              <a:t>USING YOUR EYES</a:t>
            </a:r>
          </a:p>
        </p:txBody>
      </p:sp>
      <p:sp>
        <p:nvSpPr>
          <p:cNvPr id="5" name="AutoShape 5"/>
          <p:cNvSpPr/>
          <p:nvPr/>
        </p:nvSpPr>
        <p:spPr>
          <a:xfrm>
            <a:off x="0" y="0"/>
            <a:ext cx="1028700" cy="10287000"/>
          </a:xfrm>
          <a:prstGeom prst="rect">
            <a:avLst/>
          </a:prstGeom>
          <a:solidFill>
            <a:srgbClr val="F8DADD"/>
          </a:solidFill>
        </p:spPr>
      </p:sp>
      <p:sp>
        <p:nvSpPr>
          <p:cNvPr id="6" name="AutoShape 6"/>
          <p:cNvSpPr/>
          <p:nvPr/>
        </p:nvSpPr>
        <p:spPr>
          <a:xfrm rot="-5400000">
            <a:off x="6108664"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0" y="1028700"/>
            <a:ext cx="9829848" cy="8229600"/>
          </a:xfrm>
          <a:prstGeom prst="rect">
            <a:avLst/>
          </a:prstGeom>
          <a:solidFill>
            <a:srgbClr val="F8DADD">
              <a:alpha val="82745"/>
            </a:srgbClr>
          </a:solidFill>
        </p:spPr>
      </p:sp>
      <p:sp>
        <p:nvSpPr>
          <p:cNvPr id="3" name="TextBox 3"/>
          <p:cNvSpPr txBox="1"/>
          <p:nvPr/>
        </p:nvSpPr>
        <p:spPr>
          <a:xfrm>
            <a:off x="1304291" y="1568949"/>
            <a:ext cx="6356025" cy="7138260"/>
          </a:xfrm>
          <a:prstGeom prst="rect">
            <a:avLst/>
          </a:prstGeom>
        </p:spPr>
        <p:txBody>
          <a:bodyPr lIns="0" tIns="0" rIns="0" bIns="0" rtlCol="0" anchor="t">
            <a:spAutoFit/>
          </a:bodyPr>
          <a:lstStyle/>
          <a:p>
            <a:pPr>
              <a:lnSpc>
                <a:spcPts val="8042"/>
              </a:lnSpc>
            </a:pPr>
            <a:r>
              <a:rPr lang="en-US" sz="6186" b="0" i="0" dirty="0">
                <a:solidFill>
                  <a:srgbClr val="57424A"/>
                </a:solidFill>
                <a:latin typeface="Source Serif Pro"/>
              </a:rPr>
              <a:t>What can we do to get alongside each other and demonstrate Christ's love as we care for one another?</a:t>
            </a:r>
          </a:p>
        </p:txBody>
      </p:sp>
      <p:pic>
        <p:nvPicPr>
          <p:cNvPr id="4" name="Picture 4"/>
          <p:cNvPicPr>
            <a:picLocks noChangeAspect="1"/>
          </p:cNvPicPr>
          <p:nvPr/>
        </p:nvPicPr>
        <p:blipFill>
          <a:blip r:embed="rId2"/>
          <a:srcRect t="1160" b="1160"/>
          <a:stretch>
            <a:fillRect/>
          </a:stretch>
        </p:blipFill>
        <p:spPr>
          <a:xfrm>
            <a:off x="10858548" y="1028700"/>
            <a:ext cx="5616765" cy="8229600"/>
          </a:xfrm>
          <a:prstGeom prst="rect">
            <a:avLst/>
          </a:prstGeom>
        </p:spPr>
      </p:pic>
      <p:sp>
        <p:nvSpPr>
          <p:cNvPr id="5" name="AutoShape 5"/>
          <p:cNvSpPr/>
          <p:nvPr/>
        </p:nvSpPr>
        <p:spPr>
          <a:xfrm>
            <a:off x="15691326" y="5127585"/>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rot="-5400000">
            <a:off x="-1767202" y="3671380"/>
            <a:ext cx="5595058" cy="309700"/>
          </a:xfrm>
          <a:prstGeom prst="rect">
            <a:avLst/>
          </a:prstGeom>
        </p:spPr>
        <p:txBody>
          <a:bodyPr lIns="0" tIns="0" rIns="0" bIns="0" rtlCol="0" anchor="t">
            <a:spAutoFit/>
          </a:bodyPr>
          <a:lstStyle/>
          <a:p>
            <a:pPr algn="r">
              <a:lnSpc>
                <a:spcPts val="2520"/>
              </a:lnSpc>
            </a:pPr>
            <a:r>
              <a:rPr lang="en-US" sz="1800" i="0" spc="89" dirty="0">
                <a:solidFill>
                  <a:srgbClr val="57424A"/>
                </a:solidFill>
                <a:latin typeface="Source Serif Pro"/>
              </a:rPr>
              <a:t>inspirations 2020-22</a:t>
            </a:r>
          </a:p>
        </p:txBody>
      </p:sp>
      <p:sp>
        <p:nvSpPr>
          <p:cNvPr id="3" name="AutoShape 3"/>
          <p:cNvSpPr/>
          <p:nvPr/>
        </p:nvSpPr>
        <p:spPr>
          <a:xfrm>
            <a:off x="8360013" y="2195615"/>
            <a:ext cx="1567974" cy="455186"/>
          </a:xfrm>
          <a:prstGeom prst="rect">
            <a:avLst/>
          </a:prstGeom>
          <a:solidFill>
            <a:srgbClr val="F8DADD">
              <a:alpha val="89803"/>
            </a:srgbClr>
          </a:solidFill>
        </p:spPr>
      </p:sp>
      <p:grpSp>
        <p:nvGrpSpPr>
          <p:cNvPr id="4" name="Group 4"/>
          <p:cNvGrpSpPr/>
          <p:nvPr/>
        </p:nvGrpSpPr>
        <p:grpSpPr>
          <a:xfrm>
            <a:off x="14043185" y="471228"/>
            <a:ext cx="8229600" cy="4849356"/>
            <a:chOff x="0" y="0"/>
            <a:chExt cx="1913890" cy="1127775"/>
          </a:xfrm>
        </p:grpSpPr>
        <p:sp>
          <p:nvSpPr>
            <p:cNvPr id="5" name="Freeform 5"/>
            <p:cNvSpPr/>
            <p:nvPr/>
          </p:nvSpPr>
          <p:spPr>
            <a:xfrm>
              <a:off x="0" y="0"/>
              <a:ext cx="1913890" cy="1127774"/>
            </a:xfrm>
            <a:custGeom>
              <a:avLst/>
              <a:gdLst/>
              <a:ahLst/>
              <a:cxnLst/>
              <a:rect l="l" t="t" r="r" b="b"/>
              <a:pathLst>
                <a:path w="1913890" h="1127774">
                  <a:moveTo>
                    <a:pt x="0" y="0"/>
                  </a:moveTo>
                  <a:lnTo>
                    <a:pt x="1913890" y="0"/>
                  </a:lnTo>
                  <a:lnTo>
                    <a:pt x="1913890" y="1127774"/>
                  </a:lnTo>
                  <a:lnTo>
                    <a:pt x="0" y="1127774"/>
                  </a:lnTo>
                  <a:close/>
                </a:path>
              </a:pathLst>
            </a:custGeom>
            <a:solidFill>
              <a:srgbClr val="F8DADD"/>
            </a:solidFill>
          </p:spPr>
        </p:sp>
      </p:grpSp>
      <p:sp>
        <p:nvSpPr>
          <p:cNvPr id="6" name="TextBox 6"/>
          <p:cNvSpPr txBox="1"/>
          <p:nvPr/>
        </p:nvSpPr>
        <p:spPr>
          <a:xfrm>
            <a:off x="13908443" y="1056542"/>
            <a:ext cx="4249542" cy="3678728"/>
          </a:xfrm>
          <a:prstGeom prst="rect">
            <a:avLst/>
          </a:prstGeom>
        </p:spPr>
        <p:txBody>
          <a:bodyPr lIns="0" tIns="0" rIns="0" bIns="0" rtlCol="0" anchor="t">
            <a:spAutoFit/>
          </a:bodyPr>
          <a:lstStyle/>
          <a:p>
            <a:pPr algn="r">
              <a:lnSpc>
                <a:spcPts val="7259"/>
              </a:lnSpc>
            </a:pPr>
            <a:r>
              <a:rPr lang="en-US" sz="5999" b="0" i="0" spc="179" dirty="0">
                <a:solidFill>
                  <a:srgbClr val="57424A"/>
                </a:solidFill>
                <a:latin typeface="Source Serif Pro"/>
              </a:rPr>
              <a:t>Caring for Each Other prompt cards</a:t>
            </a:r>
          </a:p>
        </p:txBody>
      </p:sp>
      <p:sp>
        <p:nvSpPr>
          <p:cNvPr id="7" name="AutoShape 7"/>
          <p:cNvSpPr/>
          <p:nvPr/>
        </p:nvSpPr>
        <p:spPr>
          <a:xfrm rot="-5400000">
            <a:off x="244713" y="8458398"/>
            <a:ext cx="1567974" cy="31830"/>
          </a:xfrm>
          <a:prstGeom prst="rect">
            <a:avLst/>
          </a:prstGeom>
          <a:solidFill>
            <a:srgbClr val="57424A"/>
          </a:solidFill>
        </p:spPr>
      </p:sp>
      <p:pic>
        <p:nvPicPr>
          <p:cNvPr id="8" name="Picture 8"/>
          <p:cNvPicPr>
            <a:picLocks noChangeAspect="1"/>
          </p:cNvPicPr>
          <p:nvPr/>
        </p:nvPicPr>
        <p:blipFill>
          <a:blip r:embed="rId2"/>
          <a:srcRect/>
          <a:stretch>
            <a:fillRect/>
          </a:stretch>
        </p:blipFill>
        <p:spPr>
          <a:xfrm>
            <a:off x="5512092" y="1205784"/>
            <a:ext cx="8229600" cy="8229600"/>
          </a:xfrm>
          <a:prstGeom prst="rect">
            <a:avLst/>
          </a:prstGeom>
        </p:spPr>
      </p:pic>
      <p:pic>
        <p:nvPicPr>
          <p:cNvPr id="9" name="Picture 9"/>
          <p:cNvPicPr>
            <a:picLocks noChangeAspect="1"/>
          </p:cNvPicPr>
          <p:nvPr/>
        </p:nvPicPr>
        <p:blipFill>
          <a:blip r:embed="rId3"/>
          <a:srcRect/>
          <a:stretch>
            <a:fillRect/>
          </a:stretch>
        </p:blipFill>
        <p:spPr>
          <a:xfrm>
            <a:off x="13048135" y="5701969"/>
            <a:ext cx="4359147" cy="4359147"/>
          </a:xfrm>
          <a:prstGeom prst="rect">
            <a:avLst/>
          </a:prstGeom>
        </p:spPr>
      </p:pic>
      <p:pic>
        <p:nvPicPr>
          <p:cNvPr id="10" name="Picture 10"/>
          <p:cNvPicPr>
            <a:picLocks noChangeAspect="1"/>
          </p:cNvPicPr>
          <p:nvPr/>
        </p:nvPicPr>
        <p:blipFill>
          <a:blip r:embed="rId4"/>
          <a:srcRect/>
          <a:stretch>
            <a:fillRect/>
          </a:stretch>
        </p:blipFill>
        <p:spPr>
          <a:xfrm>
            <a:off x="322877" y="3478094"/>
            <a:ext cx="4925820" cy="4925820"/>
          </a:xfrm>
          <a:prstGeom prst="rect">
            <a:avLst/>
          </a:prstGeom>
        </p:spPr>
      </p:pic>
      <p:pic>
        <p:nvPicPr>
          <p:cNvPr id="11" name="Picture 11"/>
          <p:cNvPicPr>
            <a:picLocks noChangeAspect="1"/>
          </p:cNvPicPr>
          <p:nvPr/>
        </p:nvPicPr>
        <p:blipFill>
          <a:blip r:embed="rId5"/>
          <a:srcRect/>
          <a:stretch>
            <a:fillRect/>
          </a:stretch>
        </p:blipFill>
        <p:spPr>
          <a:xfrm>
            <a:off x="3971004" y="6814344"/>
            <a:ext cx="3472656" cy="3472656"/>
          </a:xfrm>
          <a:prstGeom prst="rect">
            <a:avLst/>
          </a:prstGeom>
        </p:spPr>
      </p:pic>
      <p:pic>
        <p:nvPicPr>
          <p:cNvPr id="12" name="Picture 12"/>
          <p:cNvPicPr>
            <a:picLocks noChangeAspect="1"/>
          </p:cNvPicPr>
          <p:nvPr/>
        </p:nvPicPr>
        <p:blipFill>
          <a:blip r:embed="rId6"/>
          <a:srcRect/>
          <a:stretch>
            <a:fillRect/>
          </a:stretch>
        </p:blipFill>
        <p:spPr>
          <a:xfrm>
            <a:off x="5029200" y="0"/>
            <a:ext cx="3502852" cy="3502852"/>
          </a:xfrm>
          <a:prstGeom prst="rect">
            <a:avLst/>
          </a:prstGeom>
        </p:spPr>
      </p:pic>
      <p:pic>
        <p:nvPicPr>
          <p:cNvPr id="13" name="Picture 13"/>
          <p:cNvPicPr>
            <a:picLocks noChangeAspect="1"/>
          </p:cNvPicPr>
          <p:nvPr/>
        </p:nvPicPr>
        <p:blipFill>
          <a:blip r:embed="rId7"/>
          <a:srcRect/>
          <a:stretch>
            <a:fillRect/>
          </a:stretch>
        </p:blipFill>
        <p:spPr>
          <a:xfrm>
            <a:off x="1864069" y="559060"/>
            <a:ext cx="3485285" cy="34852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545" b="10825"/>
          <a:stretch>
            <a:fillRect/>
          </a:stretch>
        </p:blipFill>
        <p:spPr>
          <a:xfrm>
            <a:off x="9562331" y="1028700"/>
            <a:ext cx="6977559" cy="8229600"/>
          </a:xfrm>
          <a:prstGeom prst="rect">
            <a:avLst/>
          </a:prstGeom>
        </p:spPr>
      </p:pic>
      <p:sp>
        <p:nvSpPr>
          <p:cNvPr id="3" name="TextBox 3"/>
          <p:cNvSpPr txBox="1"/>
          <p:nvPr/>
        </p:nvSpPr>
        <p:spPr>
          <a:xfrm rot="5400000">
            <a:off x="14607504" y="3671380"/>
            <a:ext cx="5595058" cy="309700"/>
          </a:xfrm>
          <a:prstGeom prst="rect">
            <a:avLst/>
          </a:prstGeom>
        </p:spPr>
        <p:txBody>
          <a:bodyPr lIns="0" tIns="0" rIns="0" bIns="0" rtlCol="0" anchor="t">
            <a:spAutoFit/>
          </a:bodyPr>
          <a:lstStyle/>
          <a:p>
            <a:pPr>
              <a:lnSpc>
                <a:spcPts val="2520"/>
              </a:lnSpc>
            </a:pPr>
            <a:r>
              <a:rPr lang="en-US" sz="1800" i="0" spc="89" dirty="0">
                <a:solidFill>
                  <a:srgbClr val="57424A"/>
                </a:solidFill>
                <a:latin typeface="Source Serif Pro"/>
              </a:rPr>
              <a:t>Inspirations 2020-22</a:t>
            </a:r>
          </a:p>
        </p:txBody>
      </p:sp>
      <p:sp>
        <p:nvSpPr>
          <p:cNvPr id="4" name="AutoShape 4"/>
          <p:cNvSpPr/>
          <p:nvPr/>
        </p:nvSpPr>
        <p:spPr>
          <a:xfrm>
            <a:off x="8778343" y="2490210"/>
            <a:ext cx="1567974" cy="455186"/>
          </a:xfrm>
          <a:prstGeom prst="rect">
            <a:avLst/>
          </a:prstGeom>
          <a:solidFill>
            <a:srgbClr val="F8DADD">
              <a:alpha val="89803"/>
            </a:srgbClr>
          </a:solidFill>
        </p:spPr>
      </p:sp>
      <p:sp>
        <p:nvSpPr>
          <p:cNvPr id="5" name="TextBox 5"/>
          <p:cNvSpPr txBox="1"/>
          <p:nvPr/>
        </p:nvSpPr>
        <p:spPr>
          <a:xfrm>
            <a:off x="911749" y="1482011"/>
            <a:ext cx="5959793" cy="3710981"/>
          </a:xfrm>
          <a:prstGeom prst="rect">
            <a:avLst/>
          </a:prstGeom>
        </p:spPr>
        <p:txBody>
          <a:bodyPr lIns="0" tIns="0" rIns="0" bIns="0" rtlCol="0" anchor="t">
            <a:spAutoFit/>
          </a:bodyPr>
          <a:lstStyle/>
          <a:p>
            <a:pPr>
              <a:lnSpc>
                <a:spcPts val="9716"/>
              </a:lnSpc>
            </a:pPr>
            <a:r>
              <a:rPr lang="en-US" sz="8030" b="0" i="0" spc="240">
                <a:solidFill>
                  <a:srgbClr val="57424A"/>
                </a:solidFill>
                <a:latin typeface="Source Serif Pro"/>
              </a:rPr>
              <a:t>Caring for Each Other Side by Side</a:t>
            </a:r>
          </a:p>
        </p:txBody>
      </p:sp>
      <p:sp>
        <p:nvSpPr>
          <p:cNvPr id="6" name="TextBox 6"/>
          <p:cNvSpPr txBox="1"/>
          <p:nvPr/>
        </p:nvSpPr>
        <p:spPr>
          <a:xfrm>
            <a:off x="1028700" y="7621905"/>
            <a:ext cx="7631439" cy="1636395"/>
          </a:xfrm>
          <a:prstGeom prst="rect">
            <a:avLst/>
          </a:prstGeom>
        </p:spPr>
        <p:txBody>
          <a:bodyPr lIns="0" tIns="0" rIns="0" bIns="0" rtlCol="0" anchor="t">
            <a:spAutoFit/>
          </a:bodyPr>
          <a:lstStyle/>
          <a:p>
            <a:pPr marL="0" lvl="0" indent="0" algn="l">
              <a:lnSpc>
                <a:spcPts val="4380"/>
              </a:lnSpc>
              <a:spcBef>
                <a:spcPct val="0"/>
              </a:spcBef>
            </a:pPr>
            <a:r>
              <a:rPr lang="en-US" sz="3000" b="0" i="0" spc="300" dirty="0">
                <a:solidFill>
                  <a:srgbClr val="57424A"/>
                </a:solidFill>
                <a:latin typeface="Source Sans Pro"/>
              </a:rPr>
              <a:t>ALL GOD'S PEOPLE SHOULD CARE FOR ONE ANOTHER AND FOR THOSE STILL OUTSIDE OF HIS KINGDOM</a:t>
            </a:r>
          </a:p>
        </p:txBody>
      </p:sp>
      <p:sp>
        <p:nvSpPr>
          <p:cNvPr id="7" name="AutoShape 7"/>
          <p:cNvSpPr/>
          <p:nvPr/>
        </p:nvSpPr>
        <p:spPr>
          <a:xfrm rot="-5400000">
            <a:off x="16609615"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5172907" cy="8229600"/>
          </a:xfrm>
          <a:prstGeom prst="rect">
            <a:avLst/>
          </a:prstGeom>
          <a:solidFill>
            <a:srgbClr val="F8DADD"/>
          </a:solidFill>
        </p:spPr>
      </p:sp>
      <p:sp>
        <p:nvSpPr>
          <p:cNvPr id="3" name="TextBox 3"/>
          <p:cNvSpPr txBox="1"/>
          <p:nvPr/>
        </p:nvSpPr>
        <p:spPr>
          <a:xfrm>
            <a:off x="1669267" y="2761606"/>
            <a:ext cx="4067370" cy="4602480"/>
          </a:xfrm>
          <a:prstGeom prst="rect">
            <a:avLst/>
          </a:prstGeom>
        </p:spPr>
        <p:txBody>
          <a:bodyPr lIns="0" tIns="0" rIns="0" bIns="0" rtlCol="0" anchor="t">
            <a:spAutoFit/>
          </a:bodyPr>
          <a:lstStyle/>
          <a:p>
            <a:pPr>
              <a:lnSpc>
                <a:spcPts val="7259"/>
              </a:lnSpc>
            </a:pPr>
            <a:r>
              <a:rPr lang="en-US" sz="6000" b="1" i="0" spc="179" dirty="0">
                <a:solidFill>
                  <a:srgbClr val="FFF9F5"/>
                </a:solidFill>
                <a:latin typeface="Source Serif Pro"/>
              </a:rPr>
              <a:t>Think of the intricacies of your design.</a:t>
            </a:r>
          </a:p>
        </p:txBody>
      </p:sp>
      <p:sp>
        <p:nvSpPr>
          <p:cNvPr id="4" name="TextBox 4"/>
          <p:cNvSpPr txBox="1"/>
          <p:nvPr/>
        </p:nvSpPr>
        <p:spPr>
          <a:xfrm>
            <a:off x="11949481" y="985780"/>
            <a:ext cx="5851244" cy="3991642"/>
          </a:xfrm>
          <a:prstGeom prst="rect">
            <a:avLst/>
          </a:prstGeom>
        </p:spPr>
        <p:txBody>
          <a:bodyPr lIns="0" tIns="0" rIns="0" bIns="0" rtlCol="0" anchor="t">
            <a:spAutoFit/>
          </a:bodyPr>
          <a:lstStyle/>
          <a:p>
            <a:pPr>
              <a:lnSpc>
                <a:spcPts val="3629"/>
              </a:lnSpc>
            </a:pPr>
            <a:r>
              <a:rPr lang="en-US" sz="3000" b="0" i="0" spc="300">
                <a:solidFill>
                  <a:srgbClr val="57424A"/>
                </a:solidFill>
                <a:latin typeface="Source Sans Pro"/>
              </a:rPr>
              <a:t>‘… GOD HAS SO COMPOSED THE BODY, GIVING GREATER HONOUR TO THE PART THAT LACKED IT, THAT THERE MAY BE NO DIVISION IN THE BODY, BUT THAT THE MEMBERS MAY HAVE THE SAME CARE FOR ONE ANOTHER.' </a:t>
            </a:r>
          </a:p>
          <a:p>
            <a:pPr>
              <a:lnSpc>
                <a:spcPts val="2420"/>
              </a:lnSpc>
            </a:pPr>
            <a:r>
              <a:rPr lang="en-US" sz="2000" b="0" i="0" spc="200">
                <a:solidFill>
                  <a:srgbClr val="57424A"/>
                </a:solidFill>
                <a:latin typeface="Source Sans Pro"/>
              </a:rPr>
              <a:t>1 CORINTHIANS 12:24-25</a:t>
            </a:r>
          </a:p>
        </p:txBody>
      </p:sp>
      <p:pic>
        <p:nvPicPr>
          <p:cNvPr id="5" name="Picture 5"/>
          <p:cNvPicPr>
            <a:picLocks noChangeAspect="1"/>
          </p:cNvPicPr>
          <p:nvPr/>
        </p:nvPicPr>
        <p:blipFill>
          <a:blip r:embed="rId2"/>
          <a:srcRect l="9006" r="9006"/>
          <a:stretch>
            <a:fillRect/>
          </a:stretch>
        </p:blipFill>
        <p:spPr>
          <a:xfrm>
            <a:off x="6475711" y="1028700"/>
            <a:ext cx="4495335" cy="8229600"/>
          </a:xfrm>
          <a:prstGeom prst="rect">
            <a:avLst/>
          </a:prstGeom>
        </p:spPr>
      </p:pic>
      <p:sp>
        <p:nvSpPr>
          <p:cNvPr id="6" name="AutoShape 6"/>
          <p:cNvSpPr/>
          <p:nvPr/>
        </p:nvSpPr>
        <p:spPr>
          <a:xfrm>
            <a:off x="10187059" y="7332256"/>
            <a:ext cx="1567974" cy="31830"/>
          </a:xfrm>
          <a:prstGeom prst="rect">
            <a:avLst/>
          </a:prstGeom>
          <a:solidFill>
            <a:srgbClr val="57424A"/>
          </a:solidFill>
        </p:spPr>
      </p:sp>
      <p:sp>
        <p:nvSpPr>
          <p:cNvPr id="7" name="AutoShape 7"/>
          <p:cNvSpPr/>
          <p:nvPr/>
        </p:nvSpPr>
        <p:spPr>
          <a:xfrm>
            <a:off x="10187059" y="2949771"/>
            <a:ext cx="1567974" cy="31830"/>
          </a:xfrm>
          <a:prstGeom prst="rect">
            <a:avLst/>
          </a:prstGeom>
          <a:solidFill>
            <a:srgbClr val="57424A"/>
          </a:solidFill>
        </p:spPr>
      </p:sp>
      <p:sp>
        <p:nvSpPr>
          <p:cNvPr id="8" name="TextBox 8"/>
          <p:cNvSpPr txBox="1"/>
          <p:nvPr/>
        </p:nvSpPr>
        <p:spPr>
          <a:xfrm>
            <a:off x="11949481" y="5460693"/>
            <a:ext cx="6217071" cy="3991642"/>
          </a:xfrm>
          <a:prstGeom prst="rect">
            <a:avLst/>
          </a:prstGeom>
        </p:spPr>
        <p:txBody>
          <a:bodyPr lIns="0" tIns="0" rIns="0" bIns="0" rtlCol="0" anchor="t">
            <a:spAutoFit/>
          </a:bodyPr>
          <a:lstStyle/>
          <a:p>
            <a:pPr>
              <a:lnSpc>
                <a:spcPts val="3629"/>
              </a:lnSpc>
            </a:pPr>
            <a:r>
              <a:rPr lang="en-US" sz="3000" b="0" i="0" spc="300">
                <a:solidFill>
                  <a:srgbClr val="57424A"/>
                </a:solidFill>
                <a:latin typeface="Source Sans Pro"/>
              </a:rPr>
              <a:t>“A NEW COMMANDMENT I GIVE TO YOU, THAT YOU LOVE ONE ANOTHER: JUST AS I HAVE LOVED YOU, YOU ALSO ARE TO LOVE ONE ANOTHER. BY THIS ALL PEOPLE WILL KNOW THAT YOU ARE MY DISCIPLES, IF YOU HAVE LOVE FOR ONE ANOTHER.”</a:t>
            </a:r>
          </a:p>
          <a:p>
            <a:pPr>
              <a:lnSpc>
                <a:spcPts val="2420"/>
              </a:lnSpc>
            </a:pPr>
            <a:r>
              <a:rPr lang="en-US" sz="2000" b="0" i="0" spc="200">
                <a:solidFill>
                  <a:srgbClr val="57424A"/>
                </a:solidFill>
                <a:latin typeface="Source Sans Pro"/>
              </a:rPr>
              <a:t>JOHN 13:34-35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2" y="804287"/>
            <a:ext cx="6135835" cy="2834002"/>
          </a:xfrm>
          <a:prstGeom prst="rect">
            <a:avLst/>
          </a:prstGeom>
          <a:solidFill>
            <a:srgbClr val="F8DADD"/>
          </a:solidFill>
        </p:spPr>
      </p:sp>
      <p:sp>
        <p:nvSpPr>
          <p:cNvPr id="3" name="TextBox 3"/>
          <p:cNvSpPr txBox="1"/>
          <p:nvPr/>
        </p:nvSpPr>
        <p:spPr>
          <a:xfrm>
            <a:off x="6362652" y="1119378"/>
            <a:ext cx="5531822" cy="2203822"/>
          </a:xfrm>
          <a:prstGeom prst="rect">
            <a:avLst/>
          </a:prstGeom>
        </p:spPr>
        <p:txBody>
          <a:bodyPr lIns="0" tIns="0" rIns="0" bIns="0" rtlCol="0" anchor="t">
            <a:spAutoFit/>
          </a:bodyPr>
          <a:lstStyle/>
          <a:p>
            <a:pPr algn="ctr">
              <a:lnSpc>
                <a:spcPts val="8712"/>
              </a:lnSpc>
            </a:pPr>
            <a:r>
              <a:rPr lang="en-US" sz="7200" b="1" i="0" spc="215" dirty="0">
                <a:solidFill>
                  <a:srgbClr val="57424A"/>
                </a:solidFill>
                <a:latin typeface="Source Serif Pro"/>
              </a:rPr>
              <a:t>Who</a:t>
            </a:r>
            <a:r>
              <a:rPr lang="en-US" sz="7200" b="0" i="0" spc="215" dirty="0">
                <a:solidFill>
                  <a:srgbClr val="57424A"/>
                </a:solidFill>
                <a:latin typeface="Source Serif Pro"/>
              </a:rPr>
              <a:t> should we love?</a:t>
            </a:r>
          </a:p>
        </p:txBody>
      </p:sp>
      <p:sp>
        <p:nvSpPr>
          <p:cNvPr id="4" name="TextBox 4"/>
          <p:cNvSpPr txBox="1"/>
          <p:nvPr/>
        </p:nvSpPr>
        <p:spPr>
          <a:xfrm>
            <a:off x="1600688" y="6340172"/>
            <a:ext cx="6333586" cy="3088948"/>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'THEREFORE, AS WE HAVE OPPORTUNITY, LET US DO GOOD TO ALL PEOPLE, ESPECIALLY TO THOSE WHO BELONG TO THE FAMILY OF BELIEVERS.' </a:t>
            </a:r>
            <a:r>
              <a:rPr lang="en-US" sz="2800" b="1" i="0" spc="280" dirty="0">
                <a:solidFill>
                  <a:srgbClr val="57424A"/>
                </a:solidFill>
                <a:latin typeface="Source Sans Pro"/>
              </a:rPr>
              <a:t>GALATIANS 6:10</a:t>
            </a:r>
          </a:p>
        </p:txBody>
      </p:sp>
      <p:sp>
        <p:nvSpPr>
          <p:cNvPr id="5" name="TextBox 5"/>
          <p:cNvSpPr txBox="1"/>
          <p:nvPr/>
        </p:nvSpPr>
        <p:spPr>
          <a:xfrm>
            <a:off x="2123515" y="5345536"/>
            <a:ext cx="5492796"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Other Christians</a:t>
            </a:r>
          </a:p>
        </p:txBody>
      </p:sp>
      <p:grpSp>
        <p:nvGrpSpPr>
          <p:cNvPr id="6" name="Group 6"/>
          <p:cNvGrpSpPr/>
          <p:nvPr/>
        </p:nvGrpSpPr>
        <p:grpSpPr>
          <a:xfrm rot="7640966">
            <a:off x="4515478" y="4175081"/>
            <a:ext cx="2594416" cy="391950"/>
            <a:chOff x="0" y="0"/>
            <a:chExt cx="3841750" cy="580390"/>
          </a:xfrm>
        </p:grpSpPr>
        <p:sp>
          <p:nvSpPr>
            <p:cNvPr id="7" name="Freeform 7"/>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8" name="Freeform 8"/>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9" name="Group 9"/>
          <p:cNvGrpSpPr/>
          <p:nvPr/>
        </p:nvGrpSpPr>
        <p:grpSpPr>
          <a:xfrm rot="3292238">
            <a:off x="11086760" y="4198669"/>
            <a:ext cx="2594416" cy="391950"/>
            <a:chOff x="0" y="0"/>
            <a:chExt cx="3841750" cy="580390"/>
          </a:xfrm>
        </p:grpSpPr>
        <p:sp>
          <p:nvSpPr>
            <p:cNvPr id="10" name="Freeform 10"/>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1" name="Freeform 11"/>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12" name="TextBox 12"/>
          <p:cNvSpPr txBox="1"/>
          <p:nvPr/>
        </p:nvSpPr>
        <p:spPr>
          <a:xfrm>
            <a:off x="10014986" y="6340172"/>
            <a:ext cx="7635931" cy="3608069"/>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“WHICH OF THESE THREE DO YOU THINK WAS A NEIGHBOR TO THE MAN WHO FELL INTO THE HANDS OF ROBBERS?”</a:t>
            </a:r>
          </a:p>
          <a:p>
            <a:pPr algn="ctr">
              <a:lnSpc>
                <a:spcPts val="4087"/>
              </a:lnSpc>
            </a:pPr>
            <a:r>
              <a:rPr lang="en-US" sz="2800" b="0" i="0" spc="280" dirty="0">
                <a:solidFill>
                  <a:srgbClr val="57424A"/>
                </a:solidFill>
                <a:latin typeface="Source Sans Pro"/>
              </a:rPr>
              <a:t>THE EXPERT IN THE LAW REPLIED,</a:t>
            </a:r>
          </a:p>
          <a:p>
            <a:pPr algn="ctr">
              <a:lnSpc>
                <a:spcPts val="4087"/>
              </a:lnSpc>
            </a:pPr>
            <a:r>
              <a:rPr lang="en-US" sz="2800" b="0" i="0" spc="280" dirty="0">
                <a:solidFill>
                  <a:srgbClr val="57424A"/>
                </a:solidFill>
                <a:latin typeface="Source Sans Pro"/>
              </a:rPr>
              <a:t>“THE ONE WHO HAD MERCY ON HIM.”</a:t>
            </a:r>
          </a:p>
          <a:p>
            <a:pPr algn="ctr">
              <a:lnSpc>
                <a:spcPts val="4087"/>
              </a:lnSpc>
            </a:pPr>
            <a:r>
              <a:rPr lang="en-US" sz="2800" b="0" i="0" spc="280" dirty="0">
                <a:solidFill>
                  <a:srgbClr val="57424A"/>
                </a:solidFill>
                <a:latin typeface="Source Sans Pro"/>
              </a:rPr>
              <a:t>JESUS TO</a:t>
            </a:r>
            <a:r>
              <a:rPr lang="en-US" sz="2800" i="0" spc="280" dirty="0">
                <a:solidFill>
                  <a:srgbClr val="57424A"/>
                </a:solidFill>
                <a:latin typeface="Source Sans Pro"/>
              </a:rPr>
              <a:t>L</a:t>
            </a:r>
            <a:r>
              <a:rPr lang="en-US" sz="2800" b="0" i="0" spc="280" dirty="0">
                <a:solidFill>
                  <a:srgbClr val="57424A"/>
                </a:solidFill>
                <a:latin typeface="Source Sans Pro"/>
              </a:rPr>
              <a:t>D H</a:t>
            </a:r>
            <a:r>
              <a:rPr lang="en-US" sz="2800" i="0" spc="280" dirty="0">
                <a:solidFill>
                  <a:srgbClr val="57424A"/>
                </a:solidFill>
                <a:latin typeface="Source Sans Pro"/>
              </a:rPr>
              <a:t>I</a:t>
            </a:r>
            <a:r>
              <a:rPr lang="en-US" sz="2800" b="0" i="0" spc="280" dirty="0">
                <a:solidFill>
                  <a:srgbClr val="57424A"/>
                </a:solidFill>
                <a:latin typeface="Source Sans Pro"/>
              </a:rPr>
              <a:t>M, “GO </a:t>
            </a:r>
            <a:r>
              <a:rPr lang="en-US" sz="2800" i="0" spc="280" dirty="0">
                <a:solidFill>
                  <a:srgbClr val="57424A"/>
                </a:solidFill>
                <a:latin typeface="Source Sans Pro"/>
              </a:rPr>
              <a:t>AN</a:t>
            </a:r>
            <a:r>
              <a:rPr lang="en-US" sz="2800" b="0" i="0" spc="280" dirty="0">
                <a:solidFill>
                  <a:srgbClr val="57424A"/>
                </a:solidFill>
                <a:latin typeface="Source Sans Pro"/>
              </a:rPr>
              <a:t>D</a:t>
            </a:r>
            <a:r>
              <a:rPr lang="en-US" sz="2800" i="0" spc="280" dirty="0">
                <a:solidFill>
                  <a:srgbClr val="57424A"/>
                </a:solidFill>
                <a:latin typeface="Source Sans Pro"/>
              </a:rPr>
              <a:t> </a:t>
            </a:r>
            <a:r>
              <a:rPr lang="en-US" sz="2800" b="0" i="0" spc="280" dirty="0">
                <a:solidFill>
                  <a:srgbClr val="57424A"/>
                </a:solidFill>
                <a:latin typeface="Source Sans Pro"/>
              </a:rPr>
              <a:t>DO LIKEWISE.”</a:t>
            </a:r>
          </a:p>
          <a:p>
            <a:pPr algn="ctr">
              <a:lnSpc>
                <a:spcPts val="4087"/>
              </a:lnSpc>
            </a:pPr>
            <a:r>
              <a:rPr lang="en-US" sz="2800" b="1" i="0" spc="280" dirty="0">
                <a:solidFill>
                  <a:srgbClr val="57424A"/>
                </a:solidFill>
                <a:latin typeface="Source Sans Pro"/>
              </a:rPr>
              <a:t>LUKE 10:36-37</a:t>
            </a:r>
          </a:p>
        </p:txBody>
      </p:sp>
      <p:sp>
        <p:nvSpPr>
          <p:cNvPr id="13" name="TextBox 13"/>
          <p:cNvSpPr txBox="1"/>
          <p:nvPr/>
        </p:nvSpPr>
        <p:spPr>
          <a:xfrm>
            <a:off x="11379216" y="5454040"/>
            <a:ext cx="4907472"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Our neighbours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2" y="3726499"/>
            <a:ext cx="6135835" cy="2834002"/>
          </a:xfrm>
          <a:prstGeom prst="rect">
            <a:avLst/>
          </a:prstGeom>
          <a:solidFill>
            <a:srgbClr val="F8DADD"/>
          </a:solidFill>
        </p:spPr>
      </p:sp>
      <p:sp>
        <p:nvSpPr>
          <p:cNvPr id="3" name="TextBox 3"/>
          <p:cNvSpPr txBox="1"/>
          <p:nvPr/>
        </p:nvSpPr>
        <p:spPr>
          <a:xfrm>
            <a:off x="6362652" y="4041589"/>
            <a:ext cx="5531822" cy="2203822"/>
          </a:xfrm>
          <a:prstGeom prst="rect">
            <a:avLst/>
          </a:prstGeom>
        </p:spPr>
        <p:txBody>
          <a:bodyPr lIns="0" tIns="0" rIns="0" bIns="0" rtlCol="0" anchor="t">
            <a:spAutoFit/>
          </a:bodyPr>
          <a:lstStyle/>
          <a:p>
            <a:pPr algn="ctr">
              <a:lnSpc>
                <a:spcPts val="8712"/>
              </a:lnSpc>
            </a:pPr>
            <a:r>
              <a:rPr lang="en-US" sz="7200" b="1" i="0" spc="215">
                <a:solidFill>
                  <a:srgbClr val="57424A"/>
                </a:solidFill>
                <a:latin typeface="Source Serif Pro"/>
              </a:rPr>
              <a:t>Why</a:t>
            </a:r>
            <a:r>
              <a:rPr lang="en-US" sz="7200" b="0" i="0" spc="215">
                <a:solidFill>
                  <a:srgbClr val="57424A"/>
                </a:solidFill>
                <a:latin typeface="Source Serif Pro"/>
              </a:rPr>
              <a:t> should we love?</a:t>
            </a:r>
          </a:p>
        </p:txBody>
      </p:sp>
      <p:sp>
        <p:nvSpPr>
          <p:cNvPr id="4" name="TextBox 4"/>
          <p:cNvSpPr txBox="1"/>
          <p:nvPr/>
        </p:nvSpPr>
        <p:spPr>
          <a:xfrm>
            <a:off x="583286" y="548640"/>
            <a:ext cx="4119151"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In obedience</a:t>
            </a:r>
          </a:p>
        </p:txBody>
      </p:sp>
      <p:grpSp>
        <p:nvGrpSpPr>
          <p:cNvPr id="5" name="Group 5"/>
          <p:cNvGrpSpPr/>
          <p:nvPr/>
        </p:nvGrpSpPr>
        <p:grpSpPr>
          <a:xfrm rot="2536745">
            <a:off x="11278803" y="7078895"/>
            <a:ext cx="2587801" cy="390950"/>
            <a:chOff x="0" y="0"/>
            <a:chExt cx="3841750" cy="580390"/>
          </a:xfrm>
        </p:grpSpPr>
        <p:sp>
          <p:nvSpPr>
            <p:cNvPr id="6" name="Freeform 6"/>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7" name="Freeform 7"/>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8" name="TextBox 8"/>
          <p:cNvSpPr txBox="1"/>
          <p:nvPr/>
        </p:nvSpPr>
        <p:spPr>
          <a:xfrm>
            <a:off x="13661535" y="7443640"/>
            <a:ext cx="3034436" cy="84582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For unity</a:t>
            </a:r>
          </a:p>
        </p:txBody>
      </p:sp>
      <p:sp>
        <p:nvSpPr>
          <p:cNvPr id="9" name="TextBox 9"/>
          <p:cNvSpPr txBox="1"/>
          <p:nvPr/>
        </p:nvSpPr>
        <p:spPr>
          <a:xfrm>
            <a:off x="13771877" y="548640"/>
            <a:ext cx="3767871"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As unto him</a:t>
            </a:r>
          </a:p>
        </p:txBody>
      </p:sp>
      <p:sp>
        <p:nvSpPr>
          <p:cNvPr id="10" name="TextBox 10"/>
          <p:cNvSpPr txBox="1"/>
          <p:nvPr/>
        </p:nvSpPr>
        <p:spPr>
          <a:xfrm>
            <a:off x="583286" y="7347021"/>
            <a:ext cx="4119151"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For his glory</a:t>
            </a:r>
          </a:p>
        </p:txBody>
      </p:sp>
      <p:grpSp>
        <p:nvGrpSpPr>
          <p:cNvPr id="11" name="Group 11"/>
          <p:cNvGrpSpPr/>
          <p:nvPr/>
        </p:nvGrpSpPr>
        <p:grpSpPr>
          <a:xfrm rot="-7893302">
            <a:off x="4413110" y="2748197"/>
            <a:ext cx="2587801" cy="390950"/>
            <a:chOff x="0" y="0"/>
            <a:chExt cx="3841750" cy="580390"/>
          </a:xfrm>
        </p:grpSpPr>
        <p:sp>
          <p:nvSpPr>
            <p:cNvPr id="12" name="Freeform 12"/>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3" name="Freeform 13"/>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4" name="Group 14"/>
          <p:cNvGrpSpPr/>
          <p:nvPr/>
        </p:nvGrpSpPr>
        <p:grpSpPr>
          <a:xfrm rot="-2700000">
            <a:off x="11424828" y="2792966"/>
            <a:ext cx="2587801" cy="390950"/>
            <a:chOff x="0" y="0"/>
            <a:chExt cx="3841750" cy="580390"/>
          </a:xfrm>
        </p:grpSpPr>
        <p:sp>
          <p:nvSpPr>
            <p:cNvPr id="15" name="Freeform 15"/>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6" name="Freeform 16"/>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7" name="Group 17"/>
          <p:cNvGrpSpPr/>
          <p:nvPr/>
        </p:nvGrpSpPr>
        <p:grpSpPr>
          <a:xfrm rot="8430553">
            <a:off x="4294831" y="7023650"/>
            <a:ext cx="2587801" cy="390950"/>
            <a:chOff x="0" y="0"/>
            <a:chExt cx="3841750" cy="580390"/>
          </a:xfrm>
        </p:grpSpPr>
        <p:sp>
          <p:nvSpPr>
            <p:cNvPr id="18" name="Freeform 18"/>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9" name="Freeform 19"/>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20" name="TextBox 20"/>
          <p:cNvSpPr txBox="1"/>
          <p:nvPr/>
        </p:nvSpPr>
        <p:spPr>
          <a:xfrm>
            <a:off x="377998" y="1456858"/>
            <a:ext cx="4324440" cy="1531583"/>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"THIS IS MY COMMAND: LOVE EACH OTHER." </a:t>
            </a:r>
            <a:r>
              <a:rPr lang="en-US" sz="2800" b="1" i="0" spc="280" dirty="0">
                <a:solidFill>
                  <a:srgbClr val="57424A"/>
                </a:solidFill>
                <a:latin typeface="Source Sans Pro"/>
              </a:rPr>
              <a:t>JOHN 15:17</a:t>
            </a:r>
          </a:p>
        </p:txBody>
      </p:sp>
      <p:sp>
        <p:nvSpPr>
          <p:cNvPr id="21" name="TextBox 21"/>
          <p:cNvSpPr txBox="1"/>
          <p:nvPr/>
        </p:nvSpPr>
        <p:spPr>
          <a:xfrm>
            <a:off x="12030027" y="8199610"/>
            <a:ext cx="6095044" cy="2050705"/>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'SO THAT THE BODY OF CHRIST MAY BE BUILT UP UNTIL WE ALL REACH UNITY IN THE FAITH</a:t>
            </a:r>
            <a:r>
              <a:rPr lang="en-US" sz="2799" b="0" i="0" spc="279" dirty="0">
                <a:solidFill>
                  <a:srgbClr val="57424A"/>
                </a:solidFill>
                <a:latin typeface="Source Sans Pro"/>
              </a:rPr>
              <a:t>'</a:t>
            </a:r>
          </a:p>
          <a:p>
            <a:pPr algn="ctr">
              <a:lnSpc>
                <a:spcPts val="4088"/>
              </a:lnSpc>
            </a:pPr>
            <a:r>
              <a:rPr lang="en-US" sz="2800" b="1" i="0" spc="280" dirty="0">
                <a:solidFill>
                  <a:srgbClr val="57424A"/>
                </a:solidFill>
                <a:latin typeface="Source Sans Pro"/>
              </a:rPr>
              <a:t>EPHESIANS 4:12-13</a:t>
            </a:r>
          </a:p>
        </p:txBody>
      </p:sp>
      <p:sp>
        <p:nvSpPr>
          <p:cNvPr id="22" name="TextBox 22"/>
          <p:cNvSpPr txBox="1"/>
          <p:nvPr/>
        </p:nvSpPr>
        <p:spPr>
          <a:xfrm>
            <a:off x="81147" y="8199610"/>
            <a:ext cx="5507585" cy="2050705"/>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'SO THAT IN ALL THINGS GOD MAY BE PRAISED THROUGH JESUS CHRIST.'</a:t>
            </a:r>
          </a:p>
          <a:p>
            <a:pPr algn="ctr">
              <a:lnSpc>
                <a:spcPts val="4087"/>
              </a:lnSpc>
            </a:pPr>
            <a:r>
              <a:rPr lang="en-US" sz="2800" b="1" i="0" spc="280" dirty="0">
                <a:solidFill>
                  <a:srgbClr val="57424A"/>
                </a:solidFill>
                <a:latin typeface="Source Sans Pro"/>
              </a:rPr>
              <a:t>1 PETER 4:11</a:t>
            </a:r>
          </a:p>
        </p:txBody>
      </p:sp>
      <p:sp>
        <p:nvSpPr>
          <p:cNvPr id="23" name="TextBox 23"/>
          <p:cNvSpPr txBox="1"/>
          <p:nvPr/>
        </p:nvSpPr>
        <p:spPr>
          <a:xfrm>
            <a:off x="13493592" y="1327785"/>
            <a:ext cx="4324440" cy="1531583"/>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'IT IS THE LORD CHRIST YOU ARE SERVING.'</a:t>
            </a:r>
          </a:p>
          <a:p>
            <a:pPr algn="ctr">
              <a:lnSpc>
                <a:spcPts val="4087"/>
              </a:lnSpc>
            </a:pPr>
            <a:r>
              <a:rPr lang="en-US" sz="2800" b="1" i="0" spc="280" dirty="0">
                <a:solidFill>
                  <a:srgbClr val="57424A"/>
                </a:solidFill>
                <a:latin typeface="Source Sans Pro"/>
              </a:rPr>
              <a:t>COLOSSIANS 3:24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2" y="3726499"/>
            <a:ext cx="6135835" cy="2834002"/>
          </a:xfrm>
          <a:prstGeom prst="rect">
            <a:avLst/>
          </a:prstGeom>
          <a:solidFill>
            <a:srgbClr val="F8DADD"/>
          </a:solidFill>
        </p:spPr>
      </p:sp>
      <p:sp>
        <p:nvSpPr>
          <p:cNvPr id="3" name="TextBox 3"/>
          <p:cNvSpPr txBox="1"/>
          <p:nvPr/>
        </p:nvSpPr>
        <p:spPr>
          <a:xfrm>
            <a:off x="6362652" y="4041589"/>
            <a:ext cx="5531822" cy="2203822"/>
          </a:xfrm>
          <a:prstGeom prst="rect">
            <a:avLst/>
          </a:prstGeom>
        </p:spPr>
        <p:txBody>
          <a:bodyPr lIns="0" tIns="0" rIns="0" bIns="0" rtlCol="0" anchor="t">
            <a:spAutoFit/>
          </a:bodyPr>
          <a:lstStyle/>
          <a:p>
            <a:pPr algn="ctr">
              <a:lnSpc>
                <a:spcPts val="8712"/>
              </a:lnSpc>
            </a:pPr>
            <a:r>
              <a:rPr lang="en-US" sz="7200" b="1" i="0" spc="215">
                <a:solidFill>
                  <a:srgbClr val="57424A"/>
                </a:solidFill>
                <a:latin typeface="Source Serif Pro"/>
              </a:rPr>
              <a:t>How</a:t>
            </a:r>
            <a:r>
              <a:rPr lang="en-US" sz="7200" b="0" i="0" spc="215">
                <a:solidFill>
                  <a:srgbClr val="57424A"/>
                </a:solidFill>
                <a:latin typeface="Source Serif Pro"/>
              </a:rPr>
              <a:t> should we love?</a:t>
            </a:r>
          </a:p>
        </p:txBody>
      </p:sp>
      <p:sp>
        <p:nvSpPr>
          <p:cNvPr id="4" name="TextBox 4"/>
          <p:cNvSpPr txBox="1"/>
          <p:nvPr/>
        </p:nvSpPr>
        <p:spPr>
          <a:xfrm>
            <a:off x="1750952" y="373681"/>
            <a:ext cx="2251653" cy="84582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Deeply</a:t>
            </a:r>
          </a:p>
        </p:txBody>
      </p:sp>
      <p:grpSp>
        <p:nvGrpSpPr>
          <p:cNvPr id="5" name="Group 5"/>
          <p:cNvGrpSpPr/>
          <p:nvPr/>
        </p:nvGrpSpPr>
        <p:grpSpPr>
          <a:xfrm rot="2536745">
            <a:off x="11278803" y="7078895"/>
            <a:ext cx="2587801" cy="390950"/>
            <a:chOff x="0" y="0"/>
            <a:chExt cx="3841750" cy="580390"/>
          </a:xfrm>
        </p:grpSpPr>
        <p:sp>
          <p:nvSpPr>
            <p:cNvPr id="6" name="Freeform 6"/>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7" name="Freeform 7"/>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8" name="TextBox 8"/>
          <p:cNvSpPr txBox="1"/>
          <p:nvPr/>
        </p:nvSpPr>
        <p:spPr>
          <a:xfrm>
            <a:off x="569356" y="5787223"/>
            <a:ext cx="3597765" cy="84582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Unselfishly</a:t>
            </a:r>
          </a:p>
        </p:txBody>
      </p:sp>
      <p:sp>
        <p:nvSpPr>
          <p:cNvPr id="9" name="TextBox 9"/>
          <p:cNvSpPr txBox="1"/>
          <p:nvPr/>
        </p:nvSpPr>
        <p:spPr>
          <a:xfrm>
            <a:off x="13864307" y="373681"/>
            <a:ext cx="2924095"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In action</a:t>
            </a:r>
          </a:p>
        </p:txBody>
      </p:sp>
      <p:sp>
        <p:nvSpPr>
          <p:cNvPr id="10" name="TextBox 10"/>
          <p:cNvSpPr txBox="1"/>
          <p:nvPr/>
        </p:nvSpPr>
        <p:spPr>
          <a:xfrm>
            <a:off x="13823049" y="7578735"/>
            <a:ext cx="3665525"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In sincerity</a:t>
            </a:r>
          </a:p>
        </p:txBody>
      </p:sp>
      <p:grpSp>
        <p:nvGrpSpPr>
          <p:cNvPr id="11" name="Group 11"/>
          <p:cNvGrpSpPr/>
          <p:nvPr/>
        </p:nvGrpSpPr>
        <p:grpSpPr>
          <a:xfrm rot="-7893302">
            <a:off x="4413110" y="2748197"/>
            <a:ext cx="2587801" cy="390950"/>
            <a:chOff x="0" y="0"/>
            <a:chExt cx="3841750" cy="580390"/>
          </a:xfrm>
        </p:grpSpPr>
        <p:sp>
          <p:nvSpPr>
            <p:cNvPr id="12" name="Freeform 12"/>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3" name="Freeform 13"/>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4" name="Group 14"/>
          <p:cNvGrpSpPr/>
          <p:nvPr/>
        </p:nvGrpSpPr>
        <p:grpSpPr>
          <a:xfrm rot="-2700000">
            <a:off x="11424828" y="2792966"/>
            <a:ext cx="2587801" cy="390950"/>
            <a:chOff x="0" y="0"/>
            <a:chExt cx="3841750" cy="580390"/>
          </a:xfrm>
        </p:grpSpPr>
        <p:sp>
          <p:nvSpPr>
            <p:cNvPr id="15" name="Freeform 15"/>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6" name="Freeform 16"/>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7" name="Group 17"/>
          <p:cNvGrpSpPr/>
          <p:nvPr/>
        </p:nvGrpSpPr>
        <p:grpSpPr>
          <a:xfrm rot="8430553">
            <a:off x="4294831" y="7023650"/>
            <a:ext cx="2587801" cy="390950"/>
            <a:chOff x="0" y="0"/>
            <a:chExt cx="3841750" cy="580390"/>
          </a:xfrm>
        </p:grpSpPr>
        <p:sp>
          <p:nvSpPr>
            <p:cNvPr id="18" name="Freeform 18"/>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9" name="Freeform 19"/>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20" name="TextBox 20"/>
          <p:cNvSpPr txBox="1"/>
          <p:nvPr/>
        </p:nvSpPr>
        <p:spPr>
          <a:xfrm>
            <a:off x="714559" y="1152826"/>
            <a:ext cx="4324440" cy="2050705"/>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'LOVE ONE ANOTHER DEEPLY, FROM THE HEART.' </a:t>
            </a:r>
          </a:p>
          <a:p>
            <a:pPr algn="ctr">
              <a:lnSpc>
                <a:spcPts val="4087"/>
              </a:lnSpc>
            </a:pPr>
            <a:r>
              <a:rPr lang="en-US" sz="2800" b="1" i="0" spc="280" dirty="0">
                <a:solidFill>
                  <a:srgbClr val="57424A"/>
                </a:solidFill>
                <a:latin typeface="Source Sans Pro"/>
              </a:rPr>
              <a:t>1 PETER 1:22</a:t>
            </a:r>
          </a:p>
        </p:txBody>
      </p:sp>
      <p:sp>
        <p:nvSpPr>
          <p:cNvPr id="21" name="TextBox 21"/>
          <p:cNvSpPr txBox="1"/>
          <p:nvPr/>
        </p:nvSpPr>
        <p:spPr>
          <a:xfrm>
            <a:off x="34038" y="6607997"/>
            <a:ext cx="4551334" cy="3642664"/>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'VALUE OTHERS ABOVE YOURSELVES, NOT LOOKING TO YOUR OWN INTERESTS BUT EACH OF YOU TO THE INTERESTS OF THE OTH</a:t>
            </a:r>
            <a:r>
              <a:rPr lang="en-US" sz="2799" b="0" i="0" spc="279" dirty="0">
                <a:solidFill>
                  <a:srgbClr val="57424A"/>
                </a:solidFill>
                <a:latin typeface="Source Sans Pro"/>
              </a:rPr>
              <a:t>ERS.’</a:t>
            </a:r>
          </a:p>
          <a:p>
            <a:pPr algn="ctr">
              <a:lnSpc>
                <a:spcPts val="4087"/>
              </a:lnSpc>
            </a:pPr>
            <a:r>
              <a:rPr lang="en-US" sz="2800" b="1" i="0" spc="280" dirty="0">
                <a:solidFill>
                  <a:srgbClr val="57424A"/>
                </a:solidFill>
                <a:latin typeface="Source Sans Pro"/>
              </a:rPr>
              <a:t>PHILIPPIANS 2:4</a:t>
            </a:r>
          </a:p>
        </p:txBody>
      </p:sp>
      <p:sp>
        <p:nvSpPr>
          <p:cNvPr id="22" name="TextBox 22"/>
          <p:cNvSpPr txBox="1"/>
          <p:nvPr/>
        </p:nvSpPr>
        <p:spPr>
          <a:xfrm>
            <a:off x="12902020" y="8477552"/>
            <a:ext cx="5507585" cy="1012463"/>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'LOVE MUST BE SINCERE.'</a:t>
            </a:r>
          </a:p>
          <a:p>
            <a:pPr algn="ctr">
              <a:lnSpc>
                <a:spcPts val="4087"/>
              </a:lnSpc>
            </a:pPr>
            <a:r>
              <a:rPr lang="en-US" sz="2800" b="1" i="0" spc="280" dirty="0">
                <a:solidFill>
                  <a:srgbClr val="57424A"/>
                </a:solidFill>
                <a:latin typeface="Source Sans Pro"/>
              </a:rPr>
              <a:t>ROMANS 12:9</a:t>
            </a:r>
          </a:p>
        </p:txBody>
      </p:sp>
      <p:sp>
        <p:nvSpPr>
          <p:cNvPr id="23" name="TextBox 23"/>
          <p:cNvSpPr txBox="1"/>
          <p:nvPr/>
        </p:nvSpPr>
        <p:spPr>
          <a:xfrm>
            <a:off x="13332078" y="1152826"/>
            <a:ext cx="4156497" cy="3088948"/>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'LET US NOT LOVE WITH WORDS OR SPEECH BUT WITH ACTIONS AND IN TRUTH'</a:t>
            </a:r>
          </a:p>
          <a:p>
            <a:pPr algn="ctr">
              <a:lnSpc>
                <a:spcPts val="4087"/>
              </a:lnSpc>
            </a:pPr>
            <a:r>
              <a:rPr lang="en-US" sz="2800" b="1" i="0" spc="280" dirty="0">
                <a:solidFill>
                  <a:srgbClr val="57424A"/>
                </a:solidFill>
                <a:latin typeface="Source Sans Pro"/>
              </a:rPr>
              <a:t>1 JOHN 3:18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6082" y="3726499"/>
            <a:ext cx="6135835" cy="2834002"/>
          </a:xfrm>
          <a:prstGeom prst="rect">
            <a:avLst/>
          </a:prstGeom>
          <a:solidFill>
            <a:srgbClr val="F8DADD"/>
          </a:solidFill>
        </p:spPr>
      </p:sp>
      <p:sp>
        <p:nvSpPr>
          <p:cNvPr id="3" name="TextBox 3"/>
          <p:cNvSpPr txBox="1"/>
          <p:nvPr/>
        </p:nvSpPr>
        <p:spPr>
          <a:xfrm>
            <a:off x="6076082" y="4133496"/>
            <a:ext cx="6135835" cy="2020008"/>
          </a:xfrm>
          <a:prstGeom prst="rect">
            <a:avLst/>
          </a:prstGeom>
        </p:spPr>
        <p:txBody>
          <a:bodyPr lIns="0" tIns="0" rIns="0" bIns="0" rtlCol="0" anchor="t">
            <a:spAutoFit/>
          </a:bodyPr>
          <a:lstStyle/>
          <a:p>
            <a:pPr algn="ctr">
              <a:lnSpc>
                <a:spcPts val="7986"/>
              </a:lnSpc>
            </a:pPr>
            <a:r>
              <a:rPr lang="en-US" sz="6600" i="0" spc="198">
                <a:solidFill>
                  <a:srgbClr val="57424A"/>
                </a:solidFill>
                <a:latin typeface="Source Serif Pro"/>
              </a:rPr>
              <a:t>What does this love </a:t>
            </a:r>
            <a:r>
              <a:rPr lang="en-US" sz="6600" b="1" i="0" spc="198">
                <a:solidFill>
                  <a:srgbClr val="57424A"/>
                </a:solidFill>
                <a:latin typeface="Source Serif Pro"/>
              </a:rPr>
              <a:t>look like?</a:t>
            </a:r>
          </a:p>
        </p:txBody>
      </p:sp>
      <p:sp>
        <p:nvSpPr>
          <p:cNvPr id="4" name="TextBox 4"/>
          <p:cNvSpPr txBox="1"/>
          <p:nvPr/>
        </p:nvSpPr>
        <p:spPr>
          <a:xfrm>
            <a:off x="1028700" y="373681"/>
            <a:ext cx="3433250" cy="84582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Relational</a:t>
            </a:r>
          </a:p>
        </p:txBody>
      </p:sp>
      <p:grpSp>
        <p:nvGrpSpPr>
          <p:cNvPr id="5" name="Group 5"/>
          <p:cNvGrpSpPr/>
          <p:nvPr/>
        </p:nvGrpSpPr>
        <p:grpSpPr>
          <a:xfrm rot="2536745">
            <a:off x="11278803" y="7078895"/>
            <a:ext cx="2587801" cy="390950"/>
            <a:chOff x="0" y="0"/>
            <a:chExt cx="3841750" cy="580390"/>
          </a:xfrm>
        </p:grpSpPr>
        <p:sp>
          <p:nvSpPr>
            <p:cNvPr id="6" name="Freeform 6"/>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7" name="Freeform 7"/>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8" name="TextBox 8"/>
          <p:cNvSpPr txBox="1"/>
          <p:nvPr/>
        </p:nvSpPr>
        <p:spPr>
          <a:xfrm>
            <a:off x="686420" y="6255482"/>
            <a:ext cx="3597765" cy="84582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Supportive</a:t>
            </a:r>
          </a:p>
        </p:txBody>
      </p:sp>
      <p:sp>
        <p:nvSpPr>
          <p:cNvPr id="9" name="TextBox 9"/>
          <p:cNvSpPr txBox="1"/>
          <p:nvPr/>
        </p:nvSpPr>
        <p:spPr>
          <a:xfrm>
            <a:off x="12965763" y="373681"/>
            <a:ext cx="4889127" cy="845820"/>
          </a:xfrm>
          <a:prstGeom prst="rect">
            <a:avLst/>
          </a:prstGeom>
        </p:spPr>
        <p:txBody>
          <a:bodyPr lIns="0" tIns="0" rIns="0" bIns="0" rtlCol="0" anchor="t">
            <a:spAutoFit/>
          </a:bodyPr>
          <a:lstStyle/>
          <a:p>
            <a:pPr>
              <a:lnSpc>
                <a:spcPts val="7008"/>
              </a:lnSpc>
            </a:pPr>
            <a:r>
              <a:rPr lang="en-US" sz="4800" b="1" i="1" spc="480" dirty="0">
                <a:solidFill>
                  <a:srgbClr val="57424A"/>
                </a:solidFill>
                <a:latin typeface="Source Sans Pro"/>
              </a:rPr>
              <a:t>Compassionate</a:t>
            </a:r>
          </a:p>
        </p:txBody>
      </p:sp>
      <p:sp>
        <p:nvSpPr>
          <p:cNvPr id="10" name="TextBox 10"/>
          <p:cNvSpPr txBox="1"/>
          <p:nvPr/>
        </p:nvSpPr>
        <p:spPr>
          <a:xfrm>
            <a:off x="14102289" y="6373306"/>
            <a:ext cx="2377813" cy="845820"/>
          </a:xfrm>
          <a:prstGeom prst="rect">
            <a:avLst/>
          </a:prstGeom>
        </p:spPr>
        <p:txBody>
          <a:bodyPr lIns="0" tIns="0" rIns="0" bIns="0" rtlCol="0" anchor="t">
            <a:spAutoFit/>
          </a:bodyPr>
          <a:lstStyle/>
          <a:p>
            <a:pPr>
              <a:lnSpc>
                <a:spcPts val="7008"/>
              </a:lnSpc>
            </a:pPr>
            <a:r>
              <a:rPr lang="en-US" sz="4800" b="1" i="1" spc="480">
                <a:solidFill>
                  <a:srgbClr val="57424A"/>
                </a:solidFill>
                <a:latin typeface="Source Sans Pro"/>
              </a:rPr>
              <a:t>Patient</a:t>
            </a:r>
          </a:p>
        </p:txBody>
      </p:sp>
      <p:grpSp>
        <p:nvGrpSpPr>
          <p:cNvPr id="11" name="Group 11"/>
          <p:cNvGrpSpPr/>
          <p:nvPr/>
        </p:nvGrpSpPr>
        <p:grpSpPr>
          <a:xfrm rot="-7893302">
            <a:off x="4413110" y="2748197"/>
            <a:ext cx="2587801" cy="390950"/>
            <a:chOff x="0" y="0"/>
            <a:chExt cx="3841750" cy="580390"/>
          </a:xfrm>
        </p:grpSpPr>
        <p:sp>
          <p:nvSpPr>
            <p:cNvPr id="12" name="Freeform 12"/>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3" name="Freeform 13"/>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4" name="Group 14"/>
          <p:cNvGrpSpPr/>
          <p:nvPr/>
        </p:nvGrpSpPr>
        <p:grpSpPr>
          <a:xfrm rot="-2700000">
            <a:off x="11424828" y="2792966"/>
            <a:ext cx="2587801" cy="390950"/>
            <a:chOff x="0" y="0"/>
            <a:chExt cx="3841750" cy="580390"/>
          </a:xfrm>
        </p:grpSpPr>
        <p:sp>
          <p:nvSpPr>
            <p:cNvPr id="15" name="Freeform 15"/>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6" name="Freeform 16"/>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grpSp>
        <p:nvGrpSpPr>
          <p:cNvPr id="17" name="Group 17"/>
          <p:cNvGrpSpPr/>
          <p:nvPr/>
        </p:nvGrpSpPr>
        <p:grpSpPr>
          <a:xfrm rot="8430553">
            <a:off x="4294831" y="7023650"/>
            <a:ext cx="2587801" cy="390950"/>
            <a:chOff x="0" y="0"/>
            <a:chExt cx="3841750" cy="580390"/>
          </a:xfrm>
        </p:grpSpPr>
        <p:sp>
          <p:nvSpPr>
            <p:cNvPr id="18" name="Freeform 18"/>
            <p:cNvSpPr/>
            <p:nvPr/>
          </p:nvSpPr>
          <p:spPr>
            <a:xfrm>
              <a:off x="3429000" y="38100"/>
              <a:ext cx="374650" cy="504190"/>
            </a:xfrm>
            <a:custGeom>
              <a:avLst/>
              <a:gdLst/>
              <a:ahLst/>
              <a:cxnLst/>
              <a:rect l="l" t="t" r="r" b="b"/>
              <a:pathLst>
                <a:path w="374650" h="504190">
                  <a:moveTo>
                    <a:pt x="0" y="504190"/>
                  </a:moveTo>
                  <a:lnTo>
                    <a:pt x="0" y="0"/>
                  </a:lnTo>
                  <a:lnTo>
                    <a:pt x="374650" y="252730"/>
                  </a:lnTo>
                  <a:close/>
                </a:path>
              </a:pathLst>
            </a:custGeom>
            <a:solidFill>
              <a:srgbClr val="F8DADD"/>
            </a:solidFill>
          </p:spPr>
        </p:sp>
        <p:sp>
          <p:nvSpPr>
            <p:cNvPr id="19" name="Freeform 19"/>
            <p:cNvSpPr/>
            <p:nvPr/>
          </p:nvSpPr>
          <p:spPr>
            <a:xfrm>
              <a:off x="0" y="-2540"/>
              <a:ext cx="3841750" cy="582930"/>
            </a:xfrm>
            <a:custGeom>
              <a:avLst/>
              <a:gdLst/>
              <a:ahLst/>
              <a:cxnLst/>
              <a:rect l="l" t="t" r="r" b="b"/>
              <a:pathLst>
                <a:path w="3841750" h="582930">
                  <a:moveTo>
                    <a:pt x="3825240" y="261620"/>
                  </a:moveTo>
                  <a:lnTo>
                    <a:pt x="3450590" y="8890"/>
                  </a:lnTo>
                  <a:cubicBezTo>
                    <a:pt x="3439160" y="1270"/>
                    <a:pt x="3423920" y="0"/>
                    <a:pt x="3411220" y="6350"/>
                  </a:cubicBezTo>
                  <a:cubicBezTo>
                    <a:pt x="3398520" y="12700"/>
                    <a:pt x="3390900" y="25400"/>
                    <a:pt x="3390900" y="39370"/>
                  </a:cubicBezTo>
                  <a:lnTo>
                    <a:pt x="3390900" y="254000"/>
                  </a:lnTo>
                  <a:lnTo>
                    <a:pt x="0" y="254000"/>
                  </a:lnTo>
                  <a:lnTo>
                    <a:pt x="0" y="330200"/>
                  </a:lnTo>
                  <a:lnTo>
                    <a:pt x="3390900" y="330200"/>
                  </a:lnTo>
                  <a:lnTo>
                    <a:pt x="3390900" y="544830"/>
                  </a:lnTo>
                  <a:cubicBezTo>
                    <a:pt x="3390900" y="558800"/>
                    <a:pt x="3398520" y="571500"/>
                    <a:pt x="3411220" y="577850"/>
                  </a:cubicBezTo>
                  <a:cubicBezTo>
                    <a:pt x="3416300" y="580390"/>
                    <a:pt x="3422650" y="582930"/>
                    <a:pt x="3429000" y="582930"/>
                  </a:cubicBezTo>
                  <a:cubicBezTo>
                    <a:pt x="3436620" y="582930"/>
                    <a:pt x="3444240" y="580390"/>
                    <a:pt x="3450590" y="576580"/>
                  </a:cubicBezTo>
                  <a:lnTo>
                    <a:pt x="3825240" y="323850"/>
                  </a:lnTo>
                  <a:cubicBezTo>
                    <a:pt x="3835400" y="316230"/>
                    <a:pt x="3841750" y="304800"/>
                    <a:pt x="3841750" y="292100"/>
                  </a:cubicBezTo>
                  <a:cubicBezTo>
                    <a:pt x="3841750" y="279400"/>
                    <a:pt x="3835400" y="267970"/>
                    <a:pt x="3825240" y="261620"/>
                  </a:cubicBezTo>
                  <a:close/>
                  <a:moveTo>
                    <a:pt x="3467100" y="473710"/>
                  </a:moveTo>
                  <a:lnTo>
                    <a:pt x="3467100" y="111760"/>
                  </a:lnTo>
                  <a:lnTo>
                    <a:pt x="3735070" y="292100"/>
                  </a:lnTo>
                  <a:lnTo>
                    <a:pt x="3467100" y="473710"/>
                  </a:lnTo>
                  <a:close/>
                </a:path>
              </a:pathLst>
            </a:custGeom>
            <a:solidFill>
              <a:srgbClr val="57424A"/>
            </a:solidFill>
          </p:spPr>
        </p:sp>
      </p:grpSp>
      <p:sp>
        <p:nvSpPr>
          <p:cNvPr id="20" name="TextBox 20"/>
          <p:cNvSpPr txBox="1"/>
          <p:nvPr/>
        </p:nvSpPr>
        <p:spPr>
          <a:xfrm>
            <a:off x="583105" y="1156672"/>
            <a:ext cx="4324440" cy="2628925"/>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'REJOICE WITH THOSE WHO REJOICE; MOURN WITH THOSE WHO MOURN.‘</a:t>
            </a:r>
          </a:p>
          <a:p>
            <a:pPr algn="ctr">
              <a:lnSpc>
                <a:spcPts val="4087"/>
              </a:lnSpc>
            </a:pPr>
            <a:r>
              <a:rPr lang="en-US" sz="2800" b="1" i="0" spc="280" dirty="0">
                <a:solidFill>
                  <a:srgbClr val="57424A"/>
                </a:solidFill>
                <a:latin typeface="Source Sans Pro"/>
              </a:rPr>
              <a:t>ROMANS 12:15</a:t>
            </a:r>
          </a:p>
        </p:txBody>
      </p:sp>
      <p:sp>
        <p:nvSpPr>
          <p:cNvPr id="21" name="TextBox 21"/>
          <p:cNvSpPr txBox="1"/>
          <p:nvPr/>
        </p:nvSpPr>
        <p:spPr>
          <a:xfrm>
            <a:off x="34038" y="7127119"/>
            <a:ext cx="4551334" cy="2569827"/>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'CARRY EACH OTHER’S BURDENS, AND IN THIS WAY YOU WILL FULFILL THE LAW OF CH</a:t>
            </a:r>
            <a:r>
              <a:rPr lang="en-US" sz="2799" b="0" i="0" spc="279" dirty="0">
                <a:solidFill>
                  <a:srgbClr val="57424A"/>
                </a:solidFill>
                <a:latin typeface="Source Sans Pro"/>
              </a:rPr>
              <a:t>RIST.'</a:t>
            </a:r>
          </a:p>
          <a:p>
            <a:pPr algn="ctr">
              <a:lnSpc>
                <a:spcPts val="4088"/>
              </a:lnSpc>
            </a:pPr>
            <a:r>
              <a:rPr lang="en-US" sz="2800" b="1" i="0" spc="280" dirty="0">
                <a:solidFill>
                  <a:srgbClr val="57424A"/>
                </a:solidFill>
                <a:latin typeface="Source Sans Pro"/>
              </a:rPr>
              <a:t>GALATIANS 6:2</a:t>
            </a:r>
          </a:p>
        </p:txBody>
      </p:sp>
      <p:sp>
        <p:nvSpPr>
          <p:cNvPr id="22" name="TextBox 22"/>
          <p:cNvSpPr txBox="1"/>
          <p:nvPr/>
        </p:nvSpPr>
        <p:spPr>
          <a:xfrm>
            <a:off x="13197103" y="7295846"/>
            <a:ext cx="4188185" cy="1531584"/>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'LOVE IS PATIENT, </a:t>
            </a:r>
          </a:p>
          <a:p>
            <a:pPr algn="ctr">
              <a:lnSpc>
                <a:spcPts val="4087"/>
              </a:lnSpc>
            </a:pPr>
            <a:r>
              <a:rPr lang="en-US" sz="2800" b="0" i="0" spc="280" dirty="0">
                <a:solidFill>
                  <a:srgbClr val="57424A"/>
                </a:solidFill>
                <a:latin typeface="Source Sans Pro"/>
              </a:rPr>
              <a:t>LOVE IS KIND.'</a:t>
            </a:r>
          </a:p>
          <a:p>
            <a:pPr algn="ctr">
              <a:lnSpc>
                <a:spcPts val="4087"/>
              </a:lnSpc>
            </a:pPr>
            <a:r>
              <a:rPr lang="en-US" sz="2800" b="1" i="0" spc="280" dirty="0">
                <a:solidFill>
                  <a:srgbClr val="57424A"/>
                </a:solidFill>
                <a:latin typeface="Source Sans Pro"/>
              </a:rPr>
              <a:t>1 CORINTHIANS 13:4</a:t>
            </a:r>
          </a:p>
        </p:txBody>
      </p:sp>
      <p:sp>
        <p:nvSpPr>
          <p:cNvPr id="23" name="TextBox 23"/>
          <p:cNvSpPr txBox="1"/>
          <p:nvPr/>
        </p:nvSpPr>
        <p:spPr>
          <a:xfrm>
            <a:off x="13577564" y="1156672"/>
            <a:ext cx="4156497" cy="2103140"/>
          </a:xfrm>
          <a:prstGeom prst="rect">
            <a:avLst/>
          </a:prstGeom>
        </p:spPr>
        <p:txBody>
          <a:bodyPr lIns="0" tIns="0" rIns="0" bIns="0" rtlCol="0" anchor="t">
            <a:spAutoFit/>
          </a:bodyPr>
          <a:lstStyle/>
          <a:p>
            <a:pPr algn="ctr">
              <a:lnSpc>
                <a:spcPts val="4087"/>
              </a:lnSpc>
            </a:pPr>
            <a:r>
              <a:rPr lang="en-US" sz="2800" b="0" i="0" spc="280" dirty="0">
                <a:solidFill>
                  <a:srgbClr val="57424A"/>
                </a:solidFill>
                <a:latin typeface="Source Sans Pro"/>
              </a:rPr>
              <a:t>'IF ONE PART SUFFERS, EVERY PART SUFFERS WITH I</a:t>
            </a:r>
            <a:r>
              <a:rPr lang="en-US" sz="2799" b="0" i="0" spc="279" dirty="0">
                <a:solidFill>
                  <a:srgbClr val="57424A"/>
                </a:solidFill>
                <a:latin typeface="Source Sans Pro"/>
              </a:rPr>
              <a:t>T.‘</a:t>
            </a:r>
            <a:endParaRPr lang="en-US" sz="2799" spc="279" dirty="0">
              <a:solidFill>
                <a:srgbClr val="57424A"/>
              </a:solidFill>
              <a:latin typeface="Source Sans Pro"/>
            </a:endParaRPr>
          </a:p>
          <a:p>
            <a:pPr algn="ctr">
              <a:lnSpc>
                <a:spcPts val="4087"/>
              </a:lnSpc>
            </a:pPr>
            <a:r>
              <a:rPr lang="en-US" sz="2800" b="1" i="0" spc="280" dirty="0">
                <a:solidFill>
                  <a:srgbClr val="57424A"/>
                </a:solidFill>
                <a:latin typeface="Source Sans Pro"/>
              </a:rPr>
              <a:t>1 CORINTHIANS 12:26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5172907" cy="8229600"/>
          </a:xfrm>
          <a:prstGeom prst="rect">
            <a:avLst/>
          </a:prstGeom>
          <a:solidFill>
            <a:srgbClr val="F8DADD"/>
          </a:solidFill>
        </p:spPr>
      </p:sp>
      <p:sp>
        <p:nvSpPr>
          <p:cNvPr id="3" name="TextBox 3"/>
          <p:cNvSpPr txBox="1"/>
          <p:nvPr/>
        </p:nvSpPr>
        <p:spPr>
          <a:xfrm>
            <a:off x="1669267" y="4144636"/>
            <a:ext cx="4067370" cy="1836420"/>
          </a:xfrm>
          <a:prstGeom prst="rect">
            <a:avLst/>
          </a:prstGeom>
        </p:spPr>
        <p:txBody>
          <a:bodyPr lIns="0" tIns="0" rIns="0" bIns="0" rtlCol="0" anchor="t">
            <a:spAutoFit/>
          </a:bodyPr>
          <a:lstStyle/>
          <a:p>
            <a:pPr>
              <a:lnSpc>
                <a:spcPts val="7259"/>
              </a:lnSpc>
            </a:pPr>
            <a:r>
              <a:rPr lang="en-US" sz="6000" b="1" i="0" spc="179" dirty="0">
                <a:solidFill>
                  <a:srgbClr val="FFF9F5"/>
                </a:solidFill>
                <a:latin typeface="Source Serif Pro"/>
              </a:rPr>
              <a:t>Where do we begin?</a:t>
            </a:r>
          </a:p>
        </p:txBody>
      </p:sp>
      <p:sp>
        <p:nvSpPr>
          <p:cNvPr id="4" name="TextBox 4"/>
          <p:cNvSpPr txBox="1"/>
          <p:nvPr/>
        </p:nvSpPr>
        <p:spPr>
          <a:xfrm>
            <a:off x="12037279" y="3067025"/>
            <a:ext cx="5851244" cy="3991642"/>
          </a:xfrm>
          <a:prstGeom prst="rect">
            <a:avLst/>
          </a:prstGeom>
        </p:spPr>
        <p:txBody>
          <a:bodyPr lIns="0" tIns="0" rIns="0" bIns="0" rtlCol="0" anchor="t">
            <a:spAutoFit/>
          </a:bodyPr>
          <a:lstStyle/>
          <a:p>
            <a:pPr>
              <a:lnSpc>
                <a:spcPts val="3629"/>
              </a:lnSpc>
            </a:pPr>
            <a:r>
              <a:rPr lang="en-US" sz="3000" b="0" i="0" spc="300">
                <a:solidFill>
                  <a:srgbClr val="57424A"/>
                </a:solidFill>
                <a:latin typeface="Source Sans Pro"/>
              </a:rPr>
              <a:t>‘… GOD HAS SO COMPOSED THE BODY, GIVING GREATER HONOUR TO THE PART THAT LACKED IT, THAT THERE MAY BE NO DIVISION IN THE BODY, BUT THAT THE MEMBERS MAY HAVE THE SAME CARE FOR ONE ANOTHER.' </a:t>
            </a:r>
          </a:p>
          <a:p>
            <a:pPr>
              <a:lnSpc>
                <a:spcPts val="2420"/>
              </a:lnSpc>
            </a:pPr>
            <a:r>
              <a:rPr lang="en-US" sz="2000" b="0" i="0" spc="200">
                <a:solidFill>
                  <a:srgbClr val="57424A"/>
                </a:solidFill>
                <a:latin typeface="Source Sans Pro"/>
              </a:rPr>
              <a:t>1 CORINTHIANS 12:24-25</a:t>
            </a:r>
          </a:p>
        </p:txBody>
      </p:sp>
      <p:pic>
        <p:nvPicPr>
          <p:cNvPr id="5" name="Picture 5"/>
          <p:cNvPicPr>
            <a:picLocks noChangeAspect="1"/>
          </p:cNvPicPr>
          <p:nvPr/>
        </p:nvPicPr>
        <p:blipFill>
          <a:blip r:embed="rId2"/>
          <a:srcRect l="9006" r="9006"/>
          <a:stretch>
            <a:fillRect/>
          </a:stretch>
        </p:blipFill>
        <p:spPr>
          <a:xfrm>
            <a:off x="6475711" y="1028700"/>
            <a:ext cx="4495335" cy="8229600"/>
          </a:xfrm>
          <a:prstGeom prst="rect">
            <a:avLst/>
          </a:prstGeom>
        </p:spPr>
      </p:pic>
      <p:sp>
        <p:nvSpPr>
          <p:cNvPr id="6" name="AutoShape 6"/>
          <p:cNvSpPr/>
          <p:nvPr/>
        </p:nvSpPr>
        <p:spPr>
          <a:xfrm>
            <a:off x="10084627" y="5143500"/>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555" b="30933"/>
          <a:stretch>
            <a:fillRect/>
          </a:stretch>
        </p:blipFill>
        <p:spPr>
          <a:xfrm>
            <a:off x="2057400" y="0"/>
            <a:ext cx="9638672" cy="8474313"/>
          </a:xfrm>
          <a:prstGeom prst="rect">
            <a:avLst/>
          </a:prstGeom>
        </p:spPr>
      </p:pic>
      <p:sp>
        <p:nvSpPr>
          <p:cNvPr id="3" name="AutoShape 3"/>
          <p:cNvSpPr/>
          <p:nvPr/>
        </p:nvSpPr>
        <p:spPr>
          <a:xfrm>
            <a:off x="10912085" y="4009563"/>
            <a:ext cx="1567974" cy="455186"/>
          </a:xfrm>
          <a:prstGeom prst="rect">
            <a:avLst/>
          </a:prstGeom>
          <a:solidFill>
            <a:srgbClr val="F8DADD">
              <a:alpha val="89803"/>
            </a:srgbClr>
          </a:solidFill>
        </p:spPr>
      </p:sp>
      <p:sp>
        <p:nvSpPr>
          <p:cNvPr id="4" name="TextBox 4"/>
          <p:cNvSpPr txBox="1"/>
          <p:nvPr/>
        </p:nvSpPr>
        <p:spPr>
          <a:xfrm>
            <a:off x="13223474" y="2867080"/>
            <a:ext cx="4035826" cy="2625852"/>
          </a:xfrm>
          <a:prstGeom prst="rect">
            <a:avLst/>
          </a:prstGeom>
        </p:spPr>
        <p:txBody>
          <a:bodyPr lIns="0" tIns="0" rIns="0" bIns="0" rtlCol="0" anchor="t">
            <a:spAutoFit/>
          </a:bodyPr>
          <a:lstStyle/>
          <a:p>
            <a:pPr>
              <a:lnSpc>
                <a:spcPts val="7008"/>
              </a:lnSpc>
            </a:pPr>
            <a:r>
              <a:rPr lang="en-US" sz="4800" b="0" i="0" spc="480" dirty="0">
                <a:solidFill>
                  <a:srgbClr val="57424A"/>
                </a:solidFill>
                <a:latin typeface="Source Sans Pro"/>
              </a:rPr>
              <a:t>USING YOUR ARMS AND HANDS</a:t>
            </a:r>
          </a:p>
        </p:txBody>
      </p:sp>
      <p:sp>
        <p:nvSpPr>
          <p:cNvPr id="5" name="AutoShape 5"/>
          <p:cNvSpPr/>
          <p:nvPr/>
        </p:nvSpPr>
        <p:spPr>
          <a:xfrm>
            <a:off x="0" y="0"/>
            <a:ext cx="1028700" cy="10287000"/>
          </a:xfrm>
          <a:prstGeom prst="rect">
            <a:avLst/>
          </a:prstGeom>
          <a:solidFill>
            <a:srgbClr val="F8DADD"/>
          </a:solidFill>
        </p:spPr>
      </p:sp>
      <p:sp>
        <p:nvSpPr>
          <p:cNvPr id="6" name="AutoShape 6"/>
          <p:cNvSpPr/>
          <p:nvPr/>
        </p:nvSpPr>
        <p:spPr>
          <a:xfrm rot="-5400000">
            <a:off x="6108664" y="8458398"/>
            <a:ext cx="1567974" cy="31830"/>
          </a:xfrm>
          <a:prstGeom prst="rect">
            <a:avLst/>
          </a:prstGeom>
          <a:solidFill>
            <a:srgbClr val="57424A"/>
          </a:solid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532</Words>
  <Application>Microsoft Office PowerPoint</Application>
  <PresentationFormat>Custom</PresentationFormat>
  <Paragraphs>69</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Source Sans Pro</vt:lpstr>
      <vt:lpstr>Calibri</vt:lpstr>
      <vt:lpstr>Arial</vt:lpstr>
      <vt:lpstr>Source Serif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side by side with the holy spirit</dc:title>
  <cp:lastModifiedBy>Suzanne C. Simpson</cp:lastModifiedBy>
  <cp:revision>4</cp:revision>
  <dcterms:created xsi:type="dcterms:W3CDTF">2006-08-16T00:00:00Z</dcterms:created>
  <dcterms:modified xsi:type="dcterms:W3CDTF">2020-09-22T12:48:11Z</dcterms:modified>
  <dc:identifier>DADpHnHZhPA</dc:identifier>
</cp:coreProperties>
</file>