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2" r:id="rId4"/>
    <p:sldId id="264" r:id="rId5"/>
    <p:sldId id="265" r:id="rId6"/>
    <p:sldId id="258" r:id="rId7"/>
    <p:sldId id="273" r:id="rId8"/>
    <p:sldId id="274" r:id="rId9"/>
    <p:sldId id="275" r:id="rId10"/>
    <p:sldId id="259" r:id="rId11"/>
    <p:sldId id="260" r:id="rId12"/>
    <p:sldId id="276" r:id="rId13"/>
    <p:sldId id="277" r:id="rId14"/>
    <p:sldId id="278" r:id="rId15"/>
    <p:sldId id="261" r:id="rId16"/>
    <p:sldId id="266" r:id="rId17"/>
    <p:sldId id="272" r:id="rId18"/>
    <p:sldId id="267" r:id="rId19"/>
    <p:sldId id="268" r:id="rId20"/>
    <p:sldId id="269" r:id="rId21"/>
    <p:sldId id="270" r:id="rId22"/>
    <p:sldId id="271" r:id="rId23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6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54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7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0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7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7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5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2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50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4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243C1-1320-43F7-855C-E01E12E6A4F3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554F5-98D9-488F-BD73-F92B7E65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4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5416"/>
            <a:ext cx="7772400" cy="256196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mbria" panose="02040503050406030204" pitchFamily="18" charset="0"/>
              </a:rPr>
              <a:t>GROWING IN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FRUITFULNESS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354594"/>
            <a:ext cx="6858000" cy="521043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Cambria" panose="02040503050406030204" pitchFamily="18" charset="0"/>
              </a:rPr>
              <a:t>John 15v.1-17</a:t>
            </a:r>
          </a:p>
          <a:p>
            <a:r>
              <a:rPr lang="en-GB" sz="3200" b="1" dirty="0" smtClean="0">
                <a:latin typeface="Cambria" panose="02040503050406030204" pitchFamily="18" charset="0"/>
              </a:rPr>
              <a:t>I. Corinthians 3v.1-9</a:t>
            </a:r>
          </a:p>
          <a:p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5930" y="2225708"/>
            <a:ext cx="2512140" cy="28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27" y="365126"/>
            <a:ext cx="8493211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Recognise our area of greatest unfruitfulness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125" y="1822949"/>
            <a:ext cx="7191750" cy="47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9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2022" y="271849"/>
            <a:ext cx="7364627" cy="6433752"/>
            <a:chOff x="107172150" y="107123775"/>
            <a:chExt cx="5886000" cy="5977694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107172150" y="108131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107190150" y="110183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108990150" y="111173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10790150" y="110165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110772150" y="108095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108864150" y="109067775"/>
              <a:ext cx="2520000" cy="2087998"/>
            </a:xfrm>
            <a:prstGeom prst="hexagon">
              <a:avLst>
                <a:gd name="adj" fmla="val 30172"/>
                <a:gd name="vf" fmla="val 115470"/>
              </a:avLst>
            </a:prstGeom>
            <a:solidFill>
              <a:srgbClr val="009900"/>
            </a:solidFill>
            <a:ln w="9525" algn="in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108954150" y="107123775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0066FF"/>
            </a:solidFill>
            <a:ln w="9525" algn="in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09188150" y="109625775"/>
              <a:ext cx="1872000" cy="113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800" b="1" dirty="0">
                  <a:solidFill>
                    <a:srgbClr val="FFFFFF"/>
                  </a:solidFill>
                </a:rPr>
                <a:t>Fruitful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800" b="1" dirty="0">
                  <a:solidFill>
                    <a:srgbClr val="FFFFFF"/>
                  </a:solidFill>
                </a:rPr>
                <a:t>Congregations</a:t>
              </a:r>
              <a:endParaRPr lang="en-US" altLang="en-US" sz="28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9332150" y="107520255"/>
              <a:ext cx="1530000" cy="1385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Place encounter with the Living God at the centre of their life</a:t>
              </a:r>
              <a:endParaRPr lang="en-US" altLang="en-US" sz="16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11186150" y="108257772"/>
              <a:ext cx="1476000" cy="1656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</a:rPr>
                <a:t>Move the vision of membership from ‘belonging to church’ to ‘longing to be’ followers of Christ in every aspect of life</a:t>
              </a:r>
              <a:endParaRPr lang="en-US" alt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11204150" y="110598989"/>
              <a:ext cx="1422000" cy="1366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</a:rPr>
                <a:t>Develop their life as a community of God’s People</a:t>
              </a:r>
              <a:endParaRPr lang="en-US" alt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09476150" y="111263775"/>
              <a:ext cx="1368000" cy="16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</a:rPr>
                <a:t>Are shaped by understanding their life and witness as part of God’s unfolding story of redemption </a:t>
              </a:r>
              <a:endParaRPr lang="en-US" alt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07622150" y="110273775"/>
              <a:ext cx="1368001" cy="172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</a:rPr>
                <a:t>Make an impression for God locally and globally through outreach and involvement in His wider activity in the world</a:t>
              </a:r>
              <a:endParaRPr lang="en-US" alt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107604150" y="108365775"/>
              <a:ext cx="1368000" cy="15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altLang="en-US" sz="1600" b="1" dirty="0">
                <a:solidFill>
                  <a:prstClr val="white"/>
                </a:solidFill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>
                  <a:solidFill>
                    <a:prstClr val="white"/>
                  </a:solidFill>
                </a:rPr>
                <a:t>Are led to lean forward into the future</a:t>
              </a:r>
              <a:endParaRPr lang="en-US" altLang="en-US" sz="16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00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69" y="365126"/>
            <a:ext cx="8872150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Fruitful? 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‘Do we see a bit of that’?</a:t>
            </a:r>
            <a:endParaRPr lang="en-US" b="1" i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69" y="1869989"/>
            <a:ext cx="8954528" cy="50497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Place encounter with the Living God at the </a:t>
            </a:r>
            <a:r>
              <a:rPr lang="en-US" b="1" dirty="0" err="1"/>
              <a:t>centre</a:t>
            </a:r>
            <a:r>
              <a:rPr lang="en-US" b="1" dirty="0"/>
              <a:t> of their life – </a:t>
            </a:r>
            <a:r>
              <a:rPr lang="en-US" b="1" i="1" dirty="0">
                <a:solidFill>
                  <a:schemeClr val="accent5"/>
                </a:solidFill>
              </a:rPr>
              <a:t>IMAGINE: Members worship and pray with a sense of expectation that God is among them, ready to work in and through their life &amp; witness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Move </a:t>
            </a:r>
            <a:r>
              <a:rPr lang="en-US" b="1" dirty="0"/>
              <a:t>the vision of membership from ‘belonging to church’ to ‘longing to be’ followers of Christ in every aspect of life </a:t>
            </a:r>
            <a:r>
              <a:rPr lang="en-US" b="1" i="1" dirty="0"/>
              <a:t>– </a:t>
            </a:r>
            <a:r>
              <a:rPr lang="en-US" b="1" i="1" dirty="0">
                <a:solidFill>
                  <a:schemeClr val="accent5"/>
                </a:solidFill>
              </a:rPr>
              <a:t>IMAGINE: The way church membership is talked about is that it is expected to equip people of all ages to follow Jesus in all of life’s situations, relationships and circumstances  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7" y="3352801"/>
            <a:ext cx="2924432" cy="1364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5052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51" y="365126"/>
            <a:ext cx="8723868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Fruitful? 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‘Do we see a bit of that’?</a:t>
            </a:r>
            <a:endParaRPr lang="en-US" b="1" i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50" y="1886466"/>
            <a:ext cx="8625016" cy="48356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Develop their life as a community of God’s People </a:t>
            </a:r>
            <a:r>
              <a:rPr lang="en-US" b="1" i="1" dirty="0"/>
              <a:t>– </a:t>
            </a:r>
            <a:r>
              <a:rPr lang="en-US" b="1" i="1" dirty="0">
                <a:solidFill>
                  <a:schemeClr val="accent5"/>
                </a:solidFill>
              </a:rPr>
              <a:t>IMAGINE: Time and space is created for members to get to know each other and support one another more deeply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Are </a:t>
            </a:r>
            <a:r>
              <a:rPr lang="en-US" b="1" dirty="0"/>
              <a:t>shaped by understanding their life &amp; witness as part of God’s unfolding story of redemption – </a:t>
            </a:r>
            <a:r>
              <a:rPr lang="en-US" b="1" dirty="0" smtClean="0"/>
              <a:t>                      </a:t>
            </a:r>
            <a:r>
              <a:rPr lang="en-US" b="1" i="1" dirty="0" smtClean="0">
                <a:solidFill>
                  <a:schemeClr val="accent5"/>
                </a:solidFill>
              </a:rPr>
              <a:t>IMAGINE</a:t>
            </a:r>
            <a:r>
              <a:rPr lang="en-US" b="1" i="1" dirty="0">
                <a:solidFill>
                  <a:schemeClr val="accent5"/>
                </a:solidFill>
              </a:rPr>
              <a:t>: The congregation has a growing awareness of playing its part right here, right now in what God is doing in Jesus to redeem the world 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02" y="3113903"/>
            <a:ext cx="3056512" cy="1513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6536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51" y="365126"/>
            <a:ext cx="8723868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Fruitful? 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‘Do we see a bit of that’?</a:t>
            </a:r>
            <a:endParaRPr lang="en-US" b="1" i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50" y="1787611"/>
            <a:ext cx="8625016" cy="49344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Make an impression for God locally &amp; globally through outreach &amp; involvement in His wider activity in the world </a:t>
            </a:r>
            <a:r>
              <a:rPr lang="en-US" b="1" i="1" dirty="0">
                <a:solidFill>
                  <a:schemeClr val="accent5"/>
                </a:solidFill>
              </a:rPr>
              <a:t>– IMAGINE: What the congregation does makes a difference that can be seen in the mark that it leaves in lives and communities at home and overseas 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Are </a:t>
            </a:r>
            <a:r>
              <a:rPr lang="en-US" b="1" dirty="0"/>
              <a:t>led to lean forward into the future – </a:t>
            </a:r>
            <a:r>
              <a:rPr lang="en-US" b="1" dirty="0" smtClean="0"/>
              <a:t>                             </a:t>
            </a:r>
            <a:r>
              <a:rPr lang="en-US" b="1" i="1" dirty="0" smtClean="0">
                <a:solidFill>
                  <a:schemeClr val="accent5"/>
                </a:solidFill>
              </a:rPr>
              <a:t>IMAGINE</a:t>
            </a:r>
            <a:r>
              <a:rPr lang="en-US" b="1" i="1" dirty="0">
                <a:solidFill>
                  <a:schemeClr val="accent5"/>
                </a:solidFill>
              </a:rPr>
              <a:t>: Leaders are frequently involved in preparing the congregation for today’s changes and tomorrow’s challenges  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63" y="3580700"/>
            <a:ext cx="2941044" cy="1378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5584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365126"/>
            <a:ext cx="8567351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Recognise our area of greatest fruitfulness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1529" y="1758833"/>
            <a:ext cx="7270367" cy="484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2" y="247136"/>
            <a:ext cx="8292928" cy="1524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3600" b="1" dirty="0" smtClean="0">
                <a:latin typeface="Cambria" panose="02040503050406030204" pitchFamily="18" charset="0"/>
              </a:rPr>
              <a:t>Season 2 RIPENING: Identifying</a:t>
            </a:r>
            <a:r>
              <a:rPr lang="en-GB" sz="3600" dirty="0" smtClean="0">
                <a:latin typeface="Cambria" panose="02040503050406030204" pitchFamily="18" charset="0"/>
              </a:rPr>
              <a:t> </a:t>
            </a:r>
            <a:r>
              <a:rPr lang="en-GB" sz="3600" dirty="0">
                <a:latin typeface="Cambria" panose="02040503050406030204" pitchFamily="18" charset="0"/>
              </a:rPr>
              <a:t>two areas in which </a:t>
            </a:r>
            <a:r>
              <a:rPr lang="en-GB" sz="3600" dirty="0" smtClean="0">
                <a:latin typeface="Cambria" panose="02040503050406030204" pitchFamily="18" charset="0"/>
              </a:rPr>
              <a:t>we discern God wants us to </a:t>
            </a:r>
            <a:r>
              <a:rPr lang="en-GB" sz="3600" dirty="0">
                <a:latin typeface="Cambria" panose="02040503050406030204" pitchFamily="18" charset="0"/>
              </a:rPr>
              <a:t>prioritise </a:t>
            </a:r>
            <a:r>
              <a:rPr lang="en-GB" sz="3600" dirty="0" smtClean="0">
                <a:latin typeface="Cambria" panose="02040503050406030204" pitchFamily="18" charset="0"/>
              </a:rPr>
              <a:t>developing growth in the next season of life &amp; witness</a:t>
            </a:r>
            <a:r>
              <a:rPr lang="en-GB" sz="3600" dirty="0"/>
              <a:t/>
            </a:r>
            <a:br>
              <a:rPr lang="en-GB" sz="3600" dirty="0"/>
            </a:b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764" y="1986792"/>
            <a:ext cx="4216612" cy="4064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009" y="6174057"/>
            <a:ext cx="3311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Strength to build on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080" y="6205514"/>
            <a:ext cx="331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Weakness to address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7311" t="13899" r="29832" b="16992"/>
          <a:stretch>
            <a:fillRect/>
          </a:stretch>
        </p:blipFill>
        <p:spPr bwMode="auto">
          <a:xfrm>
            <a:off x="4597358" y="1855694"/>
            <a:ext cx="4376311" cy="431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96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Fruitful Congregation Prayer</a:t>
            </a:r>
            <a:br>
              <a:rPr lang="en-GB" sz="4000" b="1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Based on John 15v.1-17 &amp; I. Corinthians 3v.1-9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476" y="1837038"/>
            <a:ext cx="7841873" cy="49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6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2466"/>
            <a:ext cx="7886700" cy="1328224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 Prayer</a:t>
            </a:r>
            <a:br>
              <a:rPr lang="en-GB" b="1" dirty="0" smtClean="0">
                <a:latin typeface="Cambria" panose="02040503050406030204" pitchFamily="18" charset="0"/>
              </a:rPr>
            </a:b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4616"/>
            <a:ext cx="7886700" cy="49344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000" b="1" dirty="0" smtClean="0"/>
              <a:t>Lord of the Church, in every time and place,</a:t>
            </a:r>
          </a:p>
          <a:p>
            <a:pPr marL="0" indent="0">
              <a:buNone/>
            </a:pPr>
            <a:r>
              <a:rPr lang="en-GB" sz="3000" dirty="0"/>
              <a:t>w</a:t>
            </a:r>
            <a:r>
              <a:rPr lang="en-GB" sz="3000" dirty="0" smtClean="0"/>
              <a:t>e thank you that You are the God who makes things grow.</a:t>
            </a:r>
          </a:p>
          <a:p>
            <a:pPr marL="0" indent="0">
              <a:buNone/>
            </a:pPr>
            <a:r>
              <a:rPr lang="en-GB" sz="3000" dirty="0" smtClean="0"/>
              <a:t>We thank you for signs of your fruitfulness among us as a congregation.</a:t>
            </a:r>
          </a:p>
          <a:p>
            <a:pPr marL="0" indent="0">
              <a:buNone/>
            </a:pPr>
            <a:r>
              <a:rPr lang="en-GB" sz="3000" dirty="0" smtClean="0"/>
              <a:t>The power of Jesus, the true vine, flowing in us and through us,</a:t>
            </a:r>
          </a:p>
          <a:p>
            <a:pPr marL="0" indent="0">
              <a:buNone/>
            </a:pPr>
            <a:r>
              <a:rPr lang="en-GB" sz="3000" dirty="0" smtClean="0"/>
              <a:t>is what causes our life and witness as Your people to flourish.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3210" y="5456302"/>
            <a:ext cx="1124279" cy="14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 Prayer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90689"/>
            <a:ext cx="7886700" cy="485839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 smtClean="0"/>
              <a:t>All knowing God, who sees our hearts,</a:t>
            </a:r>
          </a:p>
          <a:p>
            <a:pPr marL="0" indent="0">
              <a:buNone/>
            </a:pPr>
            <a:r>
              <a:rPr lang="en-GB" sz="11200" dirty="0" smtClean="0"/>
              <a:t>We confess that often we have been unfruitful,</a:t>
            </a:r>
          </a:p>
          <a:p>
            <a:pPr marL="0" indent="0">
              <a:buNone/>
            </a:pPr>
            <a:r>
              <a:rPr lang="en-GB" sz="11200" dirty="0" smtClean="0"/>
              <a:t>not because You have not wanted to grow your Kingdom among us, </a:t>
            </a:r>
          </a:p>
          <a:p>
            <a:pPr marL="0" indent="0">
              <a:buNone/>
            </a:pPr>
            <a:r>
              <a:rPr lang="en-GB" sz="11200" dirty="0" smtClean="0"/>
              <a:t>but because we have:-</a:t>
            </a:r>
          </a:p>
          <a:p>
            <a:pPr marL="0" indent="0">
              <a:buNone/>
            </a:pPr>
            <a:r>
              <a:rPr lang="en-GB" sz="11200" dirty="0" smtClean="0"/>
              <a:t>Not listened carefully to Your word and followed it;</a:t>
            </a:r>
          </a:p>
          <a:p>
            <a:pPr marL="0" indent="0">
              <a:buNone/>
            </a:pPr>
            <a:r>
              <a:rPr lang="en-GB" sz="11200" dirty="0" smtClean="0"/>
              <a:t>Lost our expectation of Your Spirit’s work among us;</a:t>
            </a:r>
          </a:p>
          <a:p>
            <a:pPr marL="0" indent="0">
              <a:buNone/>
            </a:pPr>
            <a:r>
              <a:rPr lang="en-GB" sz="11200" dirty="0" smtClean="0"/>
              <a:t>Demanded our own preferences, rather than surrendered to Your will for us;</a:t>
            </a:r>
          </a:p>
          <a:p>
            <a:pPr marL="0" indent="0">
              <a:buNone/>
            </a:pPr>
            <a:r>
              <a:rPr lang="en-GB" sz="11200" dirty="0" smtClean="0"/>
              <a:t>Not pulled together in Your one purpose for us,                   but pulled apart in jealousy, quarrelling, cliques                  and factions.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4469" y="5381657"/>
            <a:ext cx="112176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2" y="365126"/>
            <a:ext cx="8666205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Growing the fruitfulness conversation in your congregation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57" y="1825625"/>
            <a:ext cx="831197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b="1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Cambria" panose="02040503050406030204" pitchFamily="18" charset="0"/>
              </a:rPr>
              <a:t>Season 1 SEEDING: Introducing</a:t>
            </a:r>
            <a:r>
              <a:rPr lang="en-GB" dirty="0" smtClean="0">
                <a:latin typeface="Cambria" panose="02040503050406030204" pitchFamily="18" charset="0"/>
              </a:rPr>
              <a:t> God’s vision of fruitfulness to your members – John 15 focus</a:t>
            </a:r>
          </a:p>
          <a:p>
            <a:pPr marL="0" indent="0">
              <a:buNone/>
            </a:pP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Cambria" panose="02040503050406030204" pitchFamily="18" charset="0"/>
              </a:rPr>
              <a:t>Season 2 RIPENING: Identifying</a:t>
            </a:r>
            <a:r>
              <a:rPr lang="en-GB" dirty="0" smtClean="0">
                <a:latin typeface="Cambria" panose="02040503050406030204" pitchFamily="18" charset="0"/>
              </a:rPr>
              <a:t> two areas in which we want to prioritise growth in fruitfulness in this next </a:t>
            </a:r>
            <a:r>
              <a:rPr lang="en-GB" dirty="0">
                <a:latin typeface="Cambria" panose="02040503050406030204" pitchFamily="18" charset="0"/>
              </a:rPr>
              <a:t>season </a:t>
            </a:r>
            <a:r>
              <a:rPr lang="en-GB" dirty="0" smtClean="0">
                <a:latin typeface="Cambria" panose="02040503050406030204" pitchFamily="18" charset="0"/>
              </a:rPr>
              <a:t>of congregational </a:t>
            </a:r>
            <a:r>
              <a:rPr lang="en-GB" dirty="0">
                <a:latin typeface="Cambria" panose="02040503050406030204" pitchFamily="18" charset="0"/>
              </a:rPr>
              <a:t>life &amp; </a:t>
            </a:r>
            <a:r>
              <a:rPr lang="en-GB" dirty="0" smtClean="0">
                <a:latin typeface="Cambria" panose="02040503050406030204" pitchFamily="18" charset="0"/>
              </a:rPr>
              <a:t>witness –                           I. Corinthians 3v.1-9</a:t>
            </a:r>
          </a:p>
          <a:p>
            <a:pPr marL="0" indent="0">
              <a:buNone/>
            </a:pPr>
            <a:endParaRPr lang="en-GB" dirty="0" smtClean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52951" y="5104111"/>
            <a:ext cx="1405599" cy="17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 Prayer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960605"/>
            <a:ext cx="7979891" cy="469556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 smtClean="0"/>
              <a:t>Forgiving Father, who tends our congregation’s life and witness, </a:t>
            </a:r>
          </a:p>
          <a:p>
            <a:pPr marL="0" indent="0">
              <a:buNone/>
            </a:pPr>
            <a:r>
              <a:rPr lang="en-GB" sz="11200" dirty="0"/>
              <a:t>w</a:t>
            </a:r>
            <a:r>
              <a:rPr lang="en-GB" sz="11200" dirty="0" smtClean="0"/>
              <a:t>e thank You that we are already clean because of the word of Your pardoning grace.</a:t>
            </a:r>
          </a:p>
          <a:p>
            <a:pPr marL="0" indent="0">
              <a:buNone/>
            </a:pPr>
            <a:r>
              <a:rPr lang="en-GB" sz="11200" dirty="0" smtClean="0"/>
              <a:t>Prune us, cutting off what bears no fruit;</a:t>
            </a:r>
          </a:p>
          <a:p>
            <a:pPr marL="0" indent="0">
              <a:buNone/>
            </a:pPr>
            <a:r>
              <a:rPr lang="en-GB" sz="11200" dirty="0" smtClean="0"/>
              <a:t>Shape us, so that we can be even more fruitful in living out Your purposes for us;</a:t>
            </a:r>
          </a:p>
          <a:p>
            <a:pPr marL="0" indent="0">
              <a:buNone/>
            </a:pPr>
            <a:r>
              <a:rPr lang="en-GB" sz="11200" dirty="0" smtClean="0"/>
              <a:t>Teach us, showing us through Jesus, Your living Word, what we need to learn;</a:t>
            </a:r>
          </a:p>
          <a:p>
            <a:pPr marL="0" indent="0">
              <a:buNone/>
            </a:pPr>
            <a:r>
              <a:rPr lang="en-GB" sz="11200" dirty="0" smtClean="0"/>
              <a:t>Enable us to better remain in Him and to know                          His life flowing in us.</a:t>
            </a:r>
          </a:p>
          <a:p>
            <a:pPr marL="0" indent="0">
              <a:buNone/>
            </a:pPr>
            <a:r>
              <a:rPr lang="en-GB" sz="3000" dirty="0" smtClean="0"/>
              <a:t>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4469" y="5339294"/>
            <a:ext cx="112176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 Prayer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960605"/>
            <a:ext cx="7971653" cy="470380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 smtClean="0"/>
              <a:t>Sovereign Lord, who chooses and appoints us to go and bear fruit,</a:t>
            </a:r>
          </a:p>
          <a:p>
            <a:pPr marL="0" indent="0">
              <a:buNone/>
            </a:pPr>
            <a:r>
              <a:rPr lang="en-GB" sz="11200" dirty="0" smtClean="0"/>
              <a:t>in this season of our congregation’s life and witness,</a:t>
            </a:r>
          </a:p>
          <a:p>
            <a:pPr marL="0" indent="0">
              <a:buNone/>
            </a:pPr>
            <a:r>
              <a:rPr lang="en-GB" sz="11200" dirty="0" smtClean="0"/>
              <a:t>help us to hear your voice and follow where You call.</a:t>
            </a:r>
          </a:p>
          <a:p>
            <a:pPr marL="0" indent="0">
              <a:buNone/>
            </a:pPr>
            <a:r>
              <a:rPr lang="en-GB" sz="11200" dirty="0" smtClean="0"/>
              <a:t>We ask for grace not only to look to our own personal agendas, preferences</a:t>
            </a:r>
            <a:r>
              <a:rPr lang="en-GB" sz="11200" dirty="0"/>
              <a:t> </a:t>
            </a:r>
            <a:r>
              <a:rPr lang="en-GB" sz="11200" dirty="0" smtClean="0"/>
              <a:t>and advantage.</a:t>
            </a:r>
          </a:p>
          <a:p>
            <a:pPr marL="0" indent="0">
              <a:buNone/>
            </a:pPr>
            <a:r>
              <a:rPr lang="en-GB" sz="11200" dirty="0" smtClean="0"/>
              <a:t>We ask for that spirit of love that lays down all of that in the service of the glory of God and for the good of others.</a:t>
            </a:r>
          </a:p>
          <a:p>
            <a:pPr marL="0" indent="0">
              <a:buNone/>
            </a:pPr>
            <a:r>
              <a:rPr lang="en-GB" sz="11200" dirty="0" smtClean="0"/>
              <a:t>We ask for clarity to know Your will for our congregation – nothing more, nothing less,                        nothing else.   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4469" y="5331056"/>
            <a:ext cx="112176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 Prayer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97" y="1762897"/>
            <a:ext cx="8056605" cy="49015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 smtClean="0"/>
              <a:t>Only Wise God, generous in giving wisdom without finding fault to those who ask,</a:t>
            </a:r>
          </a:p>
          <a:p>
            <a:pPr marL="0" indent="0">
              <a:buNone/>
            </a:pPr>
            <a:r>
              <a:rPr lang="en-GB" sz="11200" dirty="0"/>
              <a:t>a</a:t>
            </a:r>
            <a:r>
              <a:rPr lang="en-GB" sz="11200" dirty="0" smtClean="0"/>
              <a:t>s fellow workers in the field that is Your church,</a:t>
            </a:r>
          </a:p>
          <a:p>
            <a:pPr marL="0" indent="0">
              <a:buNone/>
            </a:pPr>
            <a:r>
              <a:rPr lang="en-GB" sz="11200" dirty="0" smtClean="0"/>
              <a:t>in these often bewildering times of challenge and change,</a:t>
            </a:r>
          </a:p>
          <a:p>
            <a:pPr marL="0" indent="0">
              <a:buNone/>
            </a:pPr>
            <a:r>
              <a:rPr lang="en-GB" sz="11200" dirty="0" smtClean="0"/>
              <a:t>we seek Your face.</a:t>
            </a:r>
          </a:p>
          <a:p>
            <a:pPr marL="0" indent="0">
              <a:buNone/>
            </a:pPr>
            <a:r>
              <a:rPr lang="en-GB" sz="11200" dirty="0" smtClean="0"/>
              <a:t>Remaining in You and desiring to be shaped by Your word, </a:t>
            </a:r>
          </a:p>
          <a:p>
            <a:pPr marL="0" indent="0">
              <a:buNone/>
            </a:pPr>
            <a:r>
              <a:rPr lang="en-GB" sz="11200" dirty="0" smtClean="0"/>
              <a:t>we ask, believing, that You will guide us,</a:t>
            </a:r>
          </a:p>
          <a:p>
            <a:pPr marL="0" indent="0">
              <a:buNone/>
            </a:pPr>
            <a:r>
              <a:rPr lang="en-GB" sz="11200" dirty="0" smtClean="0"/>
              <a:t>as we now listen to discern Your ways for us.</a:t>
            </a:r>
          </a:p>
          <a:p>
            <a:pPr marL="0" indent="0">
              <a:buNone/>
            </a:pPr>
            <a:r>
              <a:rPr lang="en-GB" sz="11200" dirty="0" smtClean="0"/>
              <a:t>Make known to us the next steps towards Your growing in us greater fruitfulness for our Father’s glory. 						       </a:t>
            </a:r>
            <a:r>
              <a:rPr lang="en-GB" sz="11200" b="1" dirty="0" smtClean="0"/>
              <a:t>Amen</a:t>
            </a:r>
          </a:p>
          <a:p>
            <a:pPr marL="0" indent="0">
              <a:buNone/>
            </a:pPr>
            <a:r>
              <a:rPr lang="en-GB" b="1" dirty="0" smtClean="0"/>
              <a:t>   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4665" y="5334417"/>
            <a:ext cx="112176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27" y="348650"/>
            <a:ext cx="8468497" cy="1325563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Towards a vision of a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dirty="0" smtClean="0">
                <a:latin typeface="Cambria" panose="02040503050406030204" pitchFamily="18" charset="0"/>
              </a:rPr>
              <a:t>Fruitful </a:t>
            </a:r>
            <a:r>
              <a:rPr lang="en-GB" b="1" dirty="0" smtClean="0">
                <a:latin typeface="Cambria" panose="02040503050406030204" pitchFamily="18" charset="0"/>
              </a:rPr>
              <a:t>PCI Congregation</a:t>
            </a:r>
            <a:r>
              <a:rPr lang="en-GB" b="1" dirty="0" smtClean="0">
                <a:latin typeface="Cambria" panose="02040503050406030204" pitchFamily="18" charset="0"/>
              </a:rPr>
              <a:t>?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795" y="1853513"/>
            <a:ext cx="7356389" cy="4893275"/>
          </a:xfrm>
        </p:spPr>
        <p:txBody>
          <a:bodyPr>
            <a:normAutofit fontScale="925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What we believe: </a:t>
            </a:r>
            <a:r>
              <a:rPr lang="en-GB" dirty="0" smtClean="0">
                <a:latin typeface="Cambria" panose="02040503050406030204" pitchFamily="18" charset="0"/>
              </a:rPr>
              <a:t>We plant &amp; water, but only God makes things grow (I. Corinthians 3v.6&amp;7)</a:t>
            </a:r>
          </a:p>
          <a:p>
            <a:pPr marL="0" indent="0">
              <a:buNone/>
            </a:pPr>
            <a:endParaRPr lang="en-GB" sz="900" b="1" dirty="0">
              <a:latin typeface="Cambria" panose="02040503050406030204" pitchFamily="18" charset="0"/>
            </a:endParaRPr>
          </a:p>
          <a:p>
            <a:r>
              <a:rPr lang="en-GB" b="1" dirty="0" smtClean="0">
                <a:latin typeface="Cambria" panose="02040503050406030204" pitchFamily="18" charset="0"/>
              </a:rPr>
              <a:t>Where we are: </a:t>
            </a:r>
            <a:r>
              <a:rPr lang="en-GB" dirty="0" smtClean="0">
                <a:latin typeface="Cambria" panose="02040503050406030204" pitchFamily="18" charset="0"/>
              </a:rPr>
              <a:t>21</a:t>
            </a:r>
            <a:r>
              <a:rPr lang="en-GB" baseline="30000" dirty="0" smtClean="0">
                <a:latin typeface="Cambria" panose="02040503050406030204" pitchFamily="18" charset="0"/>
              </a:rPr>
              <a:t>st</a:t>
            </a:r>
            <a:r>
              <a:rPr lang="en-GB" dirty="0" smtClean="0">
                <a:latin typeface="Cambria" panose="02040503050406030204" pitchFamily="18" charset="0"/>
              </a:rPr>
              <a:t> Century Ireland</a:t>
            </a:r>
          </a:p>
          <a:p>
            <a:pPr marL="0" indent="0">
              <a:buNone/>
            </a:pPr>
            <a:endParaRPr lang="en-GB" sz="900" b="1" dirty="0">
              <a:latin typeface="Cambria" panose="02040503050406030204" pitchFamily="18" charset="0"/>
            </a:endParaRPr>
          </a:p>
          <a:p>
            <a:r>
              <a:rPr lang="en-GB" b="1" dirty="0" smtClean="0">
                <a:latin typeface="Cambria" panose="02040503050406030204" pitchFamily="18" charset="0"/>
              </a:rPr>
              <a:t>Who we are: </a:t>
            </a:r>
            <a:r>
              <a:rPr lang="en-GB" dirty="0" smtClean="0">
                <a:latin typeface="Cambria" panose="02040503050406030204" pitchFamily="18" charset="0"/>
              </a:rPr>
              <a:t>Irish Presbyterians</a:t>
            </a:r>
          </a:p>
          <a:p>
            <a:pPr marL="0" indent="0">
              <a:buNone/>
            </a:pPr>
            <a:endParaRPr lang="en-GB" sz="900" dirty="0" smtClean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we are learning: </a:t>
            </a:r>
            <a:r>
              <a:rPr lang="en-GB" dirty="0">
                <a:latin typeface="Cambria" panose="02040503050406030204" pitchFamily="18" charset="0"/>
              </a:rPr>
              <a:t>Emerging </a:t>
            </a:r>
            <a:r>
              <a:rPr lang="en-GB" dirty="0" smtClean="0">
                <a:latin typeface="Cambria" panose="02040503050406030204" pitchFamily="18" charset="0"/>
              </a:rPr>
              <a:t>landscape </a:t>
            </a:r>
            <a:r>
              <a:rPr lang="en-GB" dirty="0">
                <a:latin typeface="Cambria" panose="02040503050406030204" pitchFamily="18" charset="0"/>
              </a:rPr>
              <a:t>of congregational life &amp; </a:t>
            </a:r>
            <a:r>
              <a:rPr lang="en-GB" dirty="0" smtClean="0">
                <a:latin typeface="Cambria" panose="02040503050406030204" pitchFamily="18" charset="0"/>
              </a:rPr>
              <a:t>witness across PCI</a:t>
            </a: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GB" sz="900" b="1" dirty="0" smtClean="0">
              <a:latin typeface="Cambria" panose="02040503050406030204" pitchFamily="18" charset="0"/>
            </a:endParaRPr>
          </a:p>
          <a:p>
            <a:r>
              <a:rPr lang="en-GB" b="1" dirty="0" smtClean="0">
                <a:latin typeface="Cambria" panose="02040503050406030204" pitchFamily="18" charset="0"/>
              </a:rPr>
              <a:t>Ways we approach change: </a:t>
            </a:r>
            <a:r>
              <a:rPr lang="en-GB" dirty="0" smtClean="0">
                <a:latin typeface="Cambria" panose="02040503050406030204" pitchFamily="18" charset="0"/>
              </a:rPr>
              <a:t>Shared leadership</a:t>
            </a:r>
          </a:p>
          <a:p>
            <a:pPr marL="0" indent="0">
              <a:buNone/>
            </a:pPr>
            <a:endParaRPr lang="en-GB" sz="900" dirty="0" smtClean="0">
              <a:latin typeface="Cambria" panose="02040503050406030204" pitchFamily="18" charset="0"/>
            </a:endParaRPr>
          </a:p>
          <a:p>
            <a:r>
              <a:rPr lang="en-GB" b="1" dirty="0" smtClean="0">
                <a:latin typeface="Cambria" panose="02040503050406030204" pitchFamily="18" charset="0"/>
              </a:rPr>
              <a:t>Workable progress: </a:t>
            </a:r>
            <a:r>
              <a:rPr lang="en-GB" dirty="0" smtClean="0">
                <a:latin typeface="Cambria" panose="02040503050406030204" pitchFamily="18" charset="0"/>
              </a:rPr>
              <a:t>Focused &amp; gradual efforts</a:t>
            </a:r>
          </a:p>
          <a:p>
            <a:endParaRPr lang="en-GB" b="1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-1111" t="-1251" r="69644" b="-1251"/>
          <a:stretch/>
        </p:blipFill>
        <p:spPr>
          <a:xfrm>
            <a:off x="7641108" y="2191263"/>
            <a:ext cx="1294829" cy="42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9" y="131806"/>
            <a:ext cx="8715632" cy="215831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From what </a:t>
            </a:r>
            <a:r>
              <a:rPr lang="en-GB" b="1" dirty="0">
                <a:latin typeface="Cambria" panose="02040503050406030204" pitchFamily="18" charset="0"/>
              </a:rPr>
              <a:t>we are learning: </a:t>
            </a:r>
            <a:r>
              <a:rPr lang="en-GB" b="1" dirty="0" smtClean="0">
                <a:latin typeface="Cambria" panose="02040503050406030204" pitchFamily="18" charset="0"/>
              </a:rPr>
              <a:t/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dirty="0" smtClean="0">
                <a:latin typeface="Cambria" panose="02040503050406030204" pitchFamily="18" charset="0"/>
              </a:rPr>
              <a:t>Emerging landscape </a:t>
            </a:r>
            <a:r>
              <a:rPr lang="en-GB" dirty="0">
                <a:latin typeface="Cambria" panose="02040503050406030204" pitchFamily="18" charset="0"/>
              </a:rPr>
              <a:t>of congregational life &amp; </a:t>
            </a:r>
            <a:r>
              <a:rPr lang="en-GB" dirty="0" smtClean="0">
                <a:latin typeface="Cambria" panose="02040503050406030204" pitchFamily="18" charset="0"/>
              </a:rPr>
              <a:t>witness across PCI</a:t>
            </a:r>
            <a:r>
              <a:rPr lang="en-GB" dirty="0">
                <a:latin typeface="Cambria" panose="02040503050406030204" pitchFamily="18" charset="0"/>
              </a:rPr>
              <a:t/>
            </a:r>
            <a:br>
              <a:rPr lang="en-GB" dirty="0">
                <a:latin typeface="Cambria" panose="02040503050406030204" pitchFamily="18" charset="0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-459" b="2382"/>
          <a:stretch/>
        </p:blipFill>
        <p:spPr>
          <a:xfrm>
            <a:off x="733167" y="2054698"/>
            <a:ext cx="7677665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9514" y="164758"/>
            <a:ext cx="8567351" cy="1400431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To </a:t>
            </a:r>
            <a:r>
              <a:rPr lang="en-GB" b="1" dirty="0" err="1" smtClean="0">
                <a:latin typeface="Cambria" panose="02040503050406030204" pitchFamily="18" charset="0"/>
              </a:rPr>
              <a:t>earthing</a:t>
            </a:r>
            <a:r>
              <a:rPr lang="en-GB" b="1" dirty="0" smtClean="0">
                <a:latin typeface="Cambria" panose="02040503050406030204" pitchFamily="18" charset="0"/>
              </a:rPr>
              <a:t> </a:t>
            </a:r>
            <a:r>
              <a:rPr lang="en-GB" b="1" dirty="0" smtClean="0">
                <a:latin typeface="Cambria" panose="02040503050406030204" pitchFamily="18" charset="0"/>
              </a:rPr>
              <a:t>a vision of </a:t>
            </a:r>
            <a:r>
              <a:rPr lang="en-GB" b="1" dirty="0" smtClean="0">
                <a:latin typeface="Cambria" panose="02040503050406030204" pitchFamily="18" charset="0"/>
              </a:rPr>
              <a:t>fruitfulness locally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23113" y="1681163"/>
            <a:ext cx="4075069" cy="82391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 </a:t>
            </a:r>
            <a:r>
              <a:rPr lang="en-GB" dirty="0" smtClean="0"/>
              <a:t>                 </a:t>
            </a:r>
            <a:r>
              <a:rPr lang="en-GB" sz="3200" dirty="0" smtClean="0">
                <a:latin typeface="Cambria" panose="02040503050406030204" pitchFamily="18" charset="0"/>
              </a:rPr>
              <a:t>Unfruitful    </a:t>
            </a:r>
          </a:p>
          <a:p>
            <a:r>
              <a:rPr lang="en-GB" sz="3200" dirty="0">
                <a:latin typeface="Cambria" panose="02040503050406030204" pitchFamily="18" charset="0"/>
              </a:rPr>
              <a:t> </a:t>
            </a:r>
            <a:r>
              <a:rPr lang="en-GB" sz="3200" dirty="0" smtClean="0">
                <a:latin typeface="Cambria" panose="02040503050406030204" pitchFamily="18" charset="0"/>
              </a:rPr>
              <a:t>           Congregation?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700" dirty="0" smtClean="0">
                <a:latin typeface="Cambria" panose="02040503050406030204" pitchFamily="18" charset="0"/>
              </a:rPr>
              <a:t>Fruitful                      Congregation?</a:t>
            </a:r>
            <a:endParaRPr lang="en-US" sz="2700" dirty="0"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113" y="3006726"/>
            <a:ext cx="3897623" cy="2589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4744" y="3006726"/>
            <a:ext cx="3846748" cy="25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9928" y="460188"/>
            <a:ext cx="5940425" cy="5994400"/>
            <a:chOff x="107157960" y="107100060"/>
            <a:chExt cx="5940000" cy="5995694"/>
          </a:xfrm>
        </p:grpSpPr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107193960" y="108090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>
              <a:off x="107157960" y="110160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auto">
            <a:xfrm>
              <a:off x="108993960" y="111168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>
              <a:off x="110811960" y="110178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1" name="AutoShape 7"/>
            <p:cNvSpPr>
              <a:spLocks noChangeArrowheads="1"/>
            </p:cNvSpPr>
            <p:nvPr/>
          </p:nvSpPr>
          <p:spPr bwMode="auto">
            <a:xfrm>
              <a:off x="110829960" y="108126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2" name="AutoShape 8"/>
            <p:cNvSpPr>
              <a:spLocks noChangeArrowheads="1"/>
            </p:cNvSpPr>
            <p:nvPr/>
          </p:nvSpPr>
          <p:spPr bwMode="auto">
            <a:xfrm>
              <a:off x="108867960" y="109062060"/>
              <a:ext cx="2520000" cy="2087998"/>
            </a:xfrm>
            <a:prstGeom prst="hexagon">
              <a:avLst>
                <a:gd name="adj" fmla="val 30172"/>
                <a:gd name="vf" fmla="val 115470"/>
              </a:avLst>
            </a:prstGeom>
            <a:solidFill>
              <a:srgbClr val="000000"/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3" name="AutoShape 9"/>
            <p:cNvSpPr>
              <a:spLocks noChangeArrowheads="1"/>
            </p:cNvSpPr>
            <p:nvPr/>
          </p:nvSpPr>
          <p:spPr bwMode="auto">
            <a:xfrm>
              <a:off x="108993960" y="107100060"/>
              <a:ext cx="2268000" cy="1927694"/>
            </a:xfrm>
            <a:prstGeom prst="hexagon">
              <a:avLst>
                <a:gd name="adj" fmla="val 29413"/>
                <a:gd name="vf" fmla="val 115470"/>
              </a:avLst>
            </a:prstGeom>
            <a:solidFill>
              <a:srgbClr val="996633"/>
            </a:solidFill>
            <a:ln w="9525" algn="in">
              <a:solidFill>
                <a:srgbClr val="996633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4" name="Text Box 10"/>
            <p:cNvSpPr txBox="1">
              <a:spLocks noChangeArrowheads="1"/>
            </p:cNvSpPr>
            <p:nvPr/>
          </p:nvSpPr>
          <p:spPr bwMode="auto">
            <a:xfrm>
              <a:off x="109191960" y="109746060"/>
              <a:ext cx="1872000" cy="1008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Unfruitful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Congregations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5" name="Text Box 11"/>
            <p:cNvSpPr txBox="1">
              <a:spLocks noChangeArrowheads="1"/>
            </p:cNvSpPr>
            <p:nvPr/>
          </p:nvSpPr>
          <p:spPr bwMode="auto">
            <a:xfrm>
              <a:off x="109371960" y="107622060"/>
              <a:ext cx="1530000" cy="900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‘Going to church’  is just a weekly routine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111171960" y="108342060"/>
              <a:ext cx="1584000" cy="1584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Following Jesus in everyday living is seen as an optional upgrade on church membership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111243960" y="110286060"/>
              <a:ext cx="1404000" cy="1800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‘Church’ is a place where events and programmes happen, but real relationships are shallow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109407960" y="111330060"/>
              <a:ext cx="1476000" cy="1764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The understanding of the congregation’s purpose is that it is there to meet the preferences of existing members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107499960" y="110268060"/>
              <a:ext cx="1584000" cy="1962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Expectation of involvement locally and globally is that we pay and pray for others to ‘go’ and rely on a ‘they’ll come to us’ mindset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0" name="Text Box 16"/>
            <p:cNvSpPr txBox="1">
              <a:spLocks noChangeArrowheads="1"/>
            </p:cNvSpPr>
            <p:nvPr/>
          </p:nvSpPr>
          <p:spPr bwMode="auto">
            <a:xfrm>
              <a:off x="107535960" y="108216060"/>
              <a:ext cx="1548000" cy="18900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5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Leaders are expected to do all they can to maintain everything they can the way it is now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35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78" y="365126"/>
            <a:ext cx="8128172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Unfruitful? </a:t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‘Might we be a bit like that?’</a:t>
            </a:r>
            <a:endParaRPr lang="en-US" b="1" i="1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5373" y="1825624"/>
            <a:ext cx="8259977" cy="4871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‘Going to church’ is just a weekly routine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In worship people come, go, stand, sit, close and open their eyes at the right times, but the general sense is there is not a lot of life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Following </a:t>
            </a:r>
            <a:r>
              <a:rPr lang="en-US" b="1" dirty="0"/>
              <a:t>Jesus in everyday living is seen as an upgrade on church membership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For most members there is little connection between their church-going life and their Monday to Saturday worlds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607" y="3389390"/>
            <a:ext cx="2155508" cy="16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87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27" y="365126"/>
            <a:ext cx="8161123" cy="1325563"/>
          </a:xfrm>
        </p:spPr>
        <p:txBody>
          <a:bodyPr/>
          <a:lstStyle/>
          <a:p>
            <a:r>
              <a:rPr lang="en-GB" b="1" dirty="0">
                <a:latin typeface="Cambria" panose="02040503050406030204" pitchFamily="18" charset="0"/>
              </a:rPr>
              <a:t>Unfruitful? </a:t>
            </a:r>
            <a:r>
              <a:rPr lang="en-GB" b="1" dirty="0" smtClean="0">
                <a:latin typeface="Cambria" panose="02040503050406030204" pitchFamily="18" charset="0"/>
              </a:rPr>
              <a:t/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</a:t>
            </a:r>
            <a:r>
              <a:rPr lang="en-GB" b="1" i="1" dirty="0">
                <a:latin typeface="Cambria" panose="02040503050406030204" pitchFamily="18" charset="0"/>
              </a:rPr>
              <a:t>Might we be a bit like that?’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5373" y="1825624"/>
            <a:ext cx="8592065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‘Church’ is a place where events &amp; </a:t>
            </a:r>
            <a:r>
              <a:rPr lang="en-US" b="1" dirty="0" err="1"/>
              <a:t>programmes</a:t>
            </a:r>
            <a:r>
              <a:rPr lang="en-US" b="1" dirty="0"/>
              <a:t> happen, but real relationships are shallow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Church life is busy, the doors are always open, but access to the areas behind the doors of our public lives remain tightly shut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/>
              <a:t>understanding of the congregation’s purpose is that it is there to meet the preferences of existing members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The big task in church life is to keep every member provided for and content with what is on offer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53" y="3339964"/>
            <a:ext cx="2155508" cy="16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6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27" y="365126"/>
            <a:ext cx="8161123" cy="1325563"/>
          </a:xfrm>
        </p:spPr>
        <p:txBody>
          <a:bodyPr/>
          <a:lstStyle/>
          <a:p>
            <a:r>
              <a:rPr lang="en-GB" b="1" dirty="0">
                <a:latin typeface="Cambria" panose="02040503050406030204" pitchFamily="18" charset="0"/>
              </a:rPr>
              <a:t>Unfruitful? </a:t>
            </a:r>
            <a:r>
              <a:rPr lang="en-GB" b="1" dirty="0" smtClean="0">
                <a:latin typeface="Cambria" panose="02040503050406030204" pitchFamily="18" charset="0"/>
              </a:rPr>
              <a:t/>
            </a:r>
            <a:br>
              <a:rPr lang="en-GB" b="1" dirty="0" smtClean="0">
                <a:latin typeface="Cambria" panose="02040503050406030204" pitchFamily="18" charset="0"/>
              </a:rPr>
            </a:br>
            <a:r>
              <a:rPr lang="en-GB" b="1" i="1" dirty="0" smtClean="0">
                <a:latin typeface="Cambria" panose="02040503050406030204" pitchFamily="18" charset="0"/>
              </a:rPr>
              <a:t>‘</a:t>
            </a:r>
            <a:r>
              <a:rPr lang="en-GB" b="1" i="1" dirty="0">
                <a:latin typeface="Cambria" panose="02040503050406030204" pitchFamily="18" charset="0"/>
              </a:rPr>
              <a:t>Might we be a bit like that?’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5373" y="1690689"/>
            <a:ext cx="8822724" cy="5352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Expectation of involvement locally &amp; globally is that we pay and pray for others to ‘go’ &amp; rely on a ‘they’ll come to us’ mind set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Involvement in overseas mission is arm’s length and formal; Attitude to the local community is, ‘they know where we are if they want us’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  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Leaders </a:t>
            </a:r>
            <a:r>
              <a:rPr lang="en-US" b="1" dirty="0"/>
              <a:t>are expected to do all they can, to maintain everything they can, the way it is now –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IMAGINE: Leadership meetings revolve around plugging gaps and trying to avoid uncomfortable changes  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53" y="3620051"/>
            <a:ext cx="2155508" cy="16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05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</TotalTime>
  <Words>1359</Words>
  <Application>Microsoft Office PowerPoint</Application>
  <PresentationFormat>On-screen Show (4:3)</PresentationFormat>
  <Paragraphs>141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Office Theme</vt:lpstr>
      <vt:lpstr>GROWING IN FRUITFULNESS </vt:lpstr>
      <vt:lpstr>Growing the fruitfulness conversation in your congregation</vt:lpstr>
      <vt:lpstr>Towards a vision of a  Fruitful PCI Congregation?</vt:lpstr>
      <vt:lpstr>From what we are learning:  Emerging landscape of congregational life &amp; witness across PCI </vt:lpstr>
      <vt:lpstr>To earthing a vision of fruitfulness locally</vt:lpstr>
      <vt:lpstr>PowerPoint Presentation</vt:lpstr>
      <vt:lpstr>Unfruitful?  ‘Might we be a bit like that?’</vt:lpstr>
      <vt:lpstr>Unfruitful?  ‘Might we be a bit like that?’</vt:lpstr>
      <vt:lpstr>Unfruitful?  ‘Might we be a bit like that?’</vt:lpstr>
      <vt:lpstr>Recognise our area of greatest unfruitfulness</vt:lpstr>
      <vt:lpstr>PowerPoint Presentation</vt:lpstr>
      <vt:lpstr>Fruitful?   ‘Do we see a bit of that’?</vt:lpstr>
      <vt:lpstr>Fruitful?   ‘Do we see a bit of that’?</vt:lpstr>
      <vt:lpstr>Fruitful?   ‘Do we see a bit of that’?</vt:lpstr>
      <vt:lpstr>Recognise our area of greatest fruitfulness</vt:lpstr>
      <vt:lpstr> Season 2 RIPENING: Identifying two areas in which we discern God wants us to prioritise developing growth in the next season of life &amp; witness </vt:lpstr>
      <vt:lpstr>Fruitful Congregation Prayer Based on John 15v.1-17 &amp; I. Corinthians 3v.1-9</vt:lpstr>
      <vt:lpstr>Fruitful Congregation Prayer </vt:lpstr>
      <vt:lpstr>Fruitful Congregation Prayer</vt:lpstr>
      <vt:lpstr>Fruitful Congregation Prayer</vt:lpstr>
      <vt:lpstr>Fruitful Congregation Prayer</vt:lpstr>
      <vt:lpstr>Fruitful Congregation Prayer</vt:lpstr>
    </vt:vector>
  </TitlesOfParts>
  <Company>Presbyterian Church in Ireland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IN FRUITFULNESS</dc:title>
  <dc:creator>David Thompson</dc:creator>
  <cp:lastModifiedBy>David Thompson</cp:lastModifiedBy>
  <cp:revision>45</cp:revision>
  <cp:lastPrinted>2016-12-19T16:52:30Z</cp:lastPrinted>
  <dcterms:created xsi:type="dcterms:W3CDTF">2016-12-19T15:46:49Z</dcterms:created>
  <dcterms:modified xsi:type="dcterms:W3CDTF">2017-01-24T12:30:36Z</dcterms:modified>
</cp:coreProperties>
</file>