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8A7"/>
    <a:srgbClr val="169ECA"/>
    <a:srgbClr val="66CCFF"/>
    <a:srgbClr val="0039A6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421" autoAdjust="0"/>
  </p:normalViewPr>
  <p:slideViewPr>
    <p:cSldViewPr snapToGrid="0" snapToObjects="1" showGuides="1">
      <p:cViewPr>
        <p:scale>
          <a:sx n="150" d="100"/>
          <a:sy n="150" d="100"/>
        </p:scale>
        <p:origin x="-1824" y="-360"/>
      </p:cViewPr>
      <p:guideLst>
        <p:guide orient="horz" pos="2075"/>
        <p:guide pos="29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56" d="100"/>
          <a:sy n="156" d="100"/>
        </p:scale>
        <p:origin x="-4832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5A905B-A91E-5749-97DB-8EF3ABEA5752}" type="datetimeFigureOut">
              <a:rPr lang="en-US"/>
              <a:pPr>
                <a:defRPr/>
              </a:pPr>
              <a:t>02/06/17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E1D787-EAFC-674C-A31C-24B9E2218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91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This year's General Assembly will run from Monday, </a:t>
            </a:r>
            <a:r>
              <a:rPr lang="en-US" dirty="0" smtClean="0">
                <a:latin typeface="Calibri" charset="0"/>
              </a:rPr>
              <a:t>5th </a:t>
            </a:r>
            <a:r>
              <a:rPr lang="en-US" dirty="0" smtClean="0">
                <a:latin typeface="Calibri" charset="0"/>
              </a:rPr>
              <a:t>June to Friday, </a:t>
            </a:r>
            <a:r>
              <a:rPr lang="en-US" dirty="0" smtClean="0">
                <a:latin typeface="Calibri" charset="0"/>
              </a:rPr>
              <a:t>9th </a:t>
            </a:r>
            <a:r>
              <a:rPr lang="en-US" dirty="0" smtClean="0">
                <a:latin typeface="Calibri" charset="0"/>
              </a:rPr>
              <a:t>June.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This year again the </a:t>
            </a:r>
            <a:r>
              <a:rPr lang="en-US" dirty="0" smtClean="0">
                <a:latin typeface="Calibri" charset="0"/>
              </a:rPr>
              <a:t>General Assembly will continue its meeting through to the Friday afternoon, providing additional time for debate and discussion across the week.</a:t>
            </a:r>
            <a:endParaRPr lang="en-US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F59936-B3C2-8C4F-A9C6-4562777B6351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Opening Night, on Monday, </a:t>
            </a:r>
            <a:r>
              <a:rPr lang="en-US" dirty="0" smtClean="0">
                <a:latin typeface="Calibri" charset="0"/>
              </a:rPr>
              <a:t>5th </a:t>
            </a:r>
            <a:r>
              <a:rPr lang="en-US" dirty="0" smtClean="0">
                <a:latin typeface="Calibri" charset="0"/>
              </a:rPr>
              <a:t>June, will begin at 7pm in Assembly Buildings, Belfast, when Presbyterians from across Ireland will hear current Moderator, Dr. </a:t>
            </a:r>
            <a:r>
              <a:rPr lang="en-US" dirty="0" smtClean="0">
                <a:latin typeface="Calibri" charset="0"/>
              </a:rPr>
              <a:t>Frank </a:t>
            </a:r>
            <a:r>
              <a:rPr lang="en-US" dirty="0" err="1" smtClean="0">
                <a:latin typeface="Calibri" charset="0"/>
              </a:rPr>
              <a:t>Sellar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dirty="0" smtClean="0">
                <a:latin typeface="Calibri" charset="0"/>
              </a:rPr>
              <a:t>share his thoughts on his year in office. Having been formally elected and installed as the </a:t>
            </a:r>
            <a:r>
              <a:rPr lang="en-US" dirty="0" smtClean="0">
                <a:latin typeface="Calibri" charset="0"/>
              </a:rPr>
              <a:t>177th </a:t>
            </a:r>
            <a:r>
              <a:rPr lang="en-US" dirty="0" smtClean="0">
                <a:latin typeface="Calibri" charset="0"/>
              </a:rPr>
              <a:t>Moderator, Rev. </a:t>
            </a:r>
            <a:r>
              <a:rPr lang="en-US" dirty="0" smtClean="0">
                <a:latin typeface="Calibri" charset="0"/>
              </a:rPr>
              <a:t>Noble McNeely will </a:t>
            </a:r>
            <a:r>
              <a:rPr lang="en-US" dirty="0" smtClean="0">
                <a:latin typeface="Calibri" charset="0"/>
              </a:rPr>
              <a:t>then give his opening address.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dirty="0" smtClean="0">
                <a:latin typeface="Calibri" charset="0"/>
              </a:rPr>
              <a:t>All are welcome – no tickets required</a:t>
            </a:r>
            <a:endParaRPr lang="en-US" b="1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A1EB96F-31DE-4F4B-8D60-113F6FBCEBDF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Your attendance is encouraged for the Wednesday Night Celebration at 7.45pm. Entitled </a:t>
            </a:r>
            <a:r>
              <a:rPr lang="en-US" dirty="0" smtClean="0">
                <a:latin typeface="Calibri" charset="0"/>
              </a:rPr>
              <a:t>‘Everyday Disciples’</a:t>
            </a:r>
            <a:r>
              <a:rPr lang="en-US" dirty="0" smtClean="0">
                <a:latin typeface="Calibri" charset="0"/>
              </a:rPr>
              <a:t>, the keynote speaker will be </a:t>
            </a:r>
            <a:r>
              <a:rPr lang="en-US" dirty="0" smtClean="0">
                <a:latin typeface="Calibri" charset="0"/>
              </a:rPr>
              <a:t>Vaughan</a:t>
            </a:r>
            <a:r>
              <a:rPr lang="en-US" baseline="0" dirty="0" smtClean="0">
                <a:latin typeface="Calibri" charset="0"/>
              </a:rPr>
              <a:t> Roberts</a:t>
            </a:r>
            <a:r>
              <a:rPr lang="en-US" dirty="0" smtClean="0">
                <a:latin typeface="Calibri" charset="0"/>
              </a:rPr>
              <a:t>, Rector of St. </a:t>
            </a:r>
            <a:r>
              <a:rPr lang="en-US" dirty="0" err="1" smtClean="0">
                <a:latin typeface="Calibri" charset="0"/>
              </a:rPr>
              <a:t>Ebbe's</a:t>
            </a:r>
            <a:r>
              <a:rPr lang="en-US" dirty="0" smtClean="0">
                <a:latin typeface="Calibri" charset="0"/>
              </a:rPr>
              <a:t> Church, Oxford and Director of the Proclamation</a:t>
            </a:r>
            <a:r>
              <a:rPr lang="en-US" baseline="0" dirty="0" smtClean="0">
                <a:latin typeface="Calibri" charset="0"/>
              </a:rPr>
              <a:t> Trust</a:t>
            </a: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dirty="0" smtClean="0">
                <a:latin typeface="Calibri" charset="0"/>
              </a:rPr>
              <a:t>All are welcome – no tickets required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1BF79B-4B7A-FA4E-8E9E-BC6D44E9BBB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Youth Night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smtClean="0">
                <a:latin typeface="Calibri" charset="0"/>
              </a:rPr>
              <a:t>2017 will </a:t>
            </a:r>
            <a:r>
              <a:rPr lang="en-US" baseline="0" dirty="0" smtClean="0">
                <a:latin typeface="Calibri" charset="0"/>
              </a:rPr>
              <a:t>be held </a:t>
            </a:r>
            <a:r>
              <a:rPr lang="en-US" dirty="0" smtClean="0">
                <a:latin typeface="Calibri" charset="0"/>
              </a:rPr>
              <a:t>Saturday, </a:t>
            </a:r>
            <a:r>
              <a:rPr lang="en-US" dirty="0" smtClean="0">
                <a:latin typeface="Calibri" charset="0"/>
              </a:rPr>
              <a:t>10th </a:t>
            </a:r>
            <a:r>
              <a:rPr lang="en-US" dirty="0" smtClean="0">
                <a:latin typeface="Calibri" charset="0"/>
              </a:rPr>
              <a:t>June at </a:t>
            </a:r>
            <a:r>
              <a:rPr lang="en-US" dirty="0" smtClean="0">
                <a:latin typeface="Calibri" charset="0"/>
              </a:rPr>
              <a:t>7.30pm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This is an evening especially designed for the teenagers and young adults of our Church.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This years theme is (UN) Faithful - A faithful God and His unfaithful people, lessons from Hosea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Come along and hear as this theme is explored, and discover how we can learn from Hosea's experience.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Tickets are £4 available online or </a:t>
            </a:r>
            <a:r>
              <a:rPr lang="en-US" dirty="0" smtClean="0">
                <a:latin typeface="Calibri" charset="0"/>
              </a:rPr>
              <a:t>from the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Congregational Life and Witness Office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at Assembly Buildings,</a:t>
            </a:r>
            <a:endParaRPr lang="en-US" dirty="0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577BCE4-E06A-3544-A0B2-5FD7CB2D7307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As before live streaming</a:t>
            </a:r>
            <a:r>
              <a:rPr lang="en-US" baseline="0" dirty="0" smtClean="0">
                <a:latin typeface="Calibri" charset="0"/>
              </a:rPr>
              <a:t> throughout the week will be available on the PCI main website.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And you can keep up-to-date with business on twitter by following @</a:t>
            </a:r>
            <a:r>
              <a:rPr lang="en-US" baseline="0" dirty="0" err="1" smtClean="0">
                <a:latin typeface="Calibri" charset="0"/>
              </a:rPr>
              <a:t>pciassembly</a:t>
            </a:r>
            <a:endParaRPr lang="en-US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E4F3328-3664-CD41-B33D-138C254E1602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Throughout</a:t>
            </a:r>
            <a:r>
              <a:rPr lang="en-US" baseline="0" dirty="0" smtClean="0">
                <a:latin typeface="Calibri" charset="0"/>
              </a:rPr>
              <a:t> all the weeks business and work your prayers are encouraged.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Please pray for the </a:t>
            </a:r>
            <a:r>
              <a:rPr lang="en-US" dirty="0" smtClean="0">
                <a:latin typeface="Calibri" charset="0"/>
              </a:rPr>
              <a:t>2017 </a:t>
            </a:r>
            <a:r>
              <a:rPr lang="en-US" dirty="0" smtClean="0">
                <a:latin typeface="Calibri" charset="0"/>
              </a:rPr>
              <a:t>General Assembly.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•	That God will be glorified through all the business proceedings, debates, discussions and fellowship that will take place as our Presbyterian family meets together.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•	That the Assembly will be a good witness to those outside our Church. That invited delegates, media personnel and visitors would see a Church that is united, gracious and loving in all its business, discussions and debates.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•	</a:t>
            </a:r>
            <a:r>
              <a:rPr lang="en-US" dirty="0" smtClean="0">
                <a:latin typeface="Calibri" charset="0"/>
              </a:rPr>
              <a:t>•That </a:t>
            </a:r>
            <a:r>
              <a:rPr lang="en-US" dirty="0" smtClean="0">
                <a:latin typeface="Calibri" charset="0"/>
              </a:rPr>
              <a:t>each element of worship – the opening night, the communion service, the Wednesday and Thursday lunchtime services, and the Wednesday night celebration – will </a:t>
            </a:r>
            <a:r>
              <a:rPr lang="en-US" dirty="0" err="1" smtClean="0">
                <a:latin typeface="Calibri" charset="0"/>
              </a:rPr>
              <a:t>honour</a:t>
            </a:r>
            <a:r>
              <a:rPr lang="en-US" dirty="0" smtClean="0">
                <a:latin typeface="Calibri" charset="0"/>
              </a:rPr>
              <a:t> God and build His people up.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•	That as reports are presented and debated, and resolutions passed, all will seek the guidance of the Holy Spirit.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•	For the Moderator, Rt. Rev. Dr. </a:t>
            </a:r>
            <a:r>
              <a:rPr lang="en-US" dirty="0" smtClean="0">
                <a:latin typeface="Calibri" charset="0"/>
              </a:rPr>
              <a:t>Noble McNeely, </a:t>
            </a:r>
            <a:r>
              <a:rPr lang="en-US" dirty="0" smtClean="0">
                <a:latin typeface="Calibri" charset="0"/>
              </a:rPr>
              <a:t>as he chairs the Assembly.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•	For Rev. Andrew Thompson, Mr. Harry Orr and all others involved in the practical preparations for the Assembly such as technology, catering, stewarding and so on.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•	For the Clerk, Rev. Trevor </a:t>
            </a:r>
            <a:r>
              <a:rPr lang="en-US" dirty="0" err="1" smtClean="0">
                <a:latin typeface="Calibri" charset="0"/>
              </a:rPr>
              <a:t>Gribben</a:t>
            </a:r>
            <a:r>
              <a:rPr lang="en-US" dirty="0" smtClean="0">
                <a:latin typeface="Calibri" charset="0"/>
              </a:rPr>
              <a:t>, the Deputy Clerk, Rev. Jim </a:t>
            </a:r>
            <a:r>
              <a:rPr lang="en-US" dirty="0" err="1" smtClean="0">
                <a:latin typeface="Calibri" charset="0"/>
              </a:rPr>
              <a:t>Stothers</a:t>
            </a:r>
            <a:r>
              <a:rPr lang="en-US" dirty="0" smtClean="0">
                <a:latin typeface="Calibri" charset="0"/>
              </a:rPr>
              <a:t>, and all others staff members in Assembly Buildings who will be working for the Assembly – with administration, press office or communication duties.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F59936-B3C2-8C4F-A9C6-4562777B6351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304E-7445-7349-8B71-4A92755487E1}" type="datetimeFigureOut">
              <a:rPr lang="en-US"/>
              <a:pPr>
                <a:defRPr/>
              </a:pPr>
              <a:t>02/06/17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7237-AE37-1F4C-A61D-0D898ADB3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0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79723-EA4A-314F-87EC-5853002F2ED8}" type="datetimeFigureOut">
              <a:rPr lang="en-US"/>
              <a:pPr>
                <a:defRPr/>
              </a:pPr>
              <a:t>02/06/17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3A908-63D7-2444-B71A-8EF0BDBC8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D9E2-856F-9849-9CB2-30712B0962CD}" type="datetimeFigureOut">
              <a:rPr lang="en-US"/>
              <a:pPr>
                <a:defRPr/>
              </a:pPr>
              <a:t>02/06/17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7293-EDB2-7C4E-8539-DE269DCE7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0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286A-0666-3C4F-B685-0DF16775D66E}" type="datetimeFigureOut">
              <a:rPr lang="en-US"/>
              <a:pPr>
                <a:defRPr/>
              </a:pPr>
              <a:t>02/06/17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1DEF-5A0F-FF4C-A0B8-408E88233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DB1CA-83CB-414C-B100-67117EC6849A}" type="datetimeFigureOut">
              <a:rPr lang="en-US"/>
              <a:pPr>
                <a:defRPr/>
              </a:pPr>
              <a:t>02/06/17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84078-E86F-A248-AC45-FA53021BF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8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6F7E-14D8-2D47-8F21-E4264FF504FF}" type="datetimeFigureOut">
              <a:rPr lang="en-US"/>
              <a:pPr>
                <a:defRPr/>
              </a:pPr>
              <a:t>02/06/17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9C5A-96B8-424F-900B-DA9D6A18B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4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0440D-FFFA-DA46-AD48-8D5F5A30D7CB}" type="datetimeFigureOut">
              <a:rPr lang="en-US"/>
              <a:pPr>
                <a:defRPr/>
              </a:pPr>
              <a:t>02/06/17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AED05-85C9-3F4E-A460-2EA825174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6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32DB-A621-7A41-A40B-0434A9CD36F6}" type="datetimeFigureOut">
              <a:rPr lang="en-US"/>
              <a:pPr>
                <a:defRPr/>
              </a:pPr>
              <a:t>02/06/17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A33B-B13A-A844-BC5F-5843DA086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1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2EA4-B114-A845-9DD3-5D1B600E2E50}" type="datetimeFigureOut">
              <a:rPr lang="en-US"/>
              <a:pPr>
                <a:defRPr/>
              </a:pPr>
              <a:t>02/06/17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6A1E-1975-4B44-9CA6-85C632714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BEB9-82F5-2A49-A1CB-3E3506EC6A08}" type="datetimeFigureOut">
              <a:rPr lang="en-US"/>
              <a:pPr>
                <a:defRPr/>
              </a:pPr>
              <a:t>02/06/17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AF66-CB4B-384B-B808-886EDA879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0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6E83-E2D2-784B-8E43-8DD9939D3229}" type="datetimeFigureOut">
              <a:rPr lang="en-US"/>
              <a:pPr>
                <a:defRPr/>
              </a:pPr>
              <a:t>02/06/17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1CBB1-2582-0643-BE29-9E314354B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3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FE22DF-C3AA-FA42-971F-71E43749BF33}" type="datetimeFigureOut">
              <a:rPr lang="en-US"/>
              <a:pPr>
                <a:defRPr/>
              </a:pPr>
              <a:t>02/06/17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FDC232-D33E-6845-8284-AC2B2C272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hurch House Spi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16138"/>
            <a:ext cx="2538412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51525"/>
            <a:ext cx="9144000" cy="10064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419100" y="4181999"/>
            <a:ext cx="5245100" cy="120279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Monday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5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– Friday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9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June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2017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  <p:pic>
        <p:nvPicPr>
          <p:cNvPr id="14341" name="Picture 8" descr="PCI Logo 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5992813"/>
            <a:ext cx="17176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 descr="GA_286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94324"/>
            <a:ext cx="610711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hurch House Spire.jp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16138"/>
            <a:ext cx="2538412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" name="TextBox 10"/>
          <p:cNvSpPr txBox="1">
            <a:spLocks noChangeArrowheads="1"/>
          </p:cNvSpPr>
          <p:nvPr/>
        </p:nvSpPr>
        <p:spPr bwMode="auto">
          <a:xfrm>
            <a:off x="17495" y="1032931"/>
            <a:ext cx="9133059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  <a:cs typeface="Adobe Garamond Pro" charset="0"/>
              </a:rPr>
              <a:t>Opening of </a:t>
            </a:r>
            <a:br>
              <a:rPr lang="en-US" sz="8000" b="1" dirty="0">
                <a:solidFill>
                  <a:schemeClr val="accent1"/>
                </a:solidFill>
                <a:latin typeface="+mj-lt"/>
                <a:cs typeface="Adobe Garamond Pro" charset="0"/>
              </a:rPr>
            </a:br>
            <a:r>
              <a:rPr lang="en-US" sz="8000" b="1" dirty="0">
                <a:solidFill>
                  <a:schemeClr val="accent1"/>
                </a:solidFill>
                <a:latin typeface="+mj-lt"/>
                <a:cs typeface="Adobe Garamond Pro" charset="0"/>
              </a:rPr>
              <a:t>General Assembly</a:t>
            </a:r>
          </a:p>
          <a:p>
            <a:pPr algn="ctr" eaLnBrk="1" hangingPunct="1"/>
            <a:r>
              <a:rPr lang="en-US" sz="3600" dirty="0">
                <a:solidFill>
                  <a:schemeClr val="accent1"/>
                </a:solidFill>
              </a:rPr>
              <a:t>Monday </a:t>
            </a:r>
            <a:r>
              <a:rPr lang="en-US" sz="3600" b="1" dirty="0" smtClean="0">
                <a:solidFill>
                  <a:schemeClr val="accent1"/>
                </a:solidFill>
              </a:rPr>
              <a:t>5 </a:t>
            </a:r>
            <a:r>
              <a:rPr lang="en-US" sz="3600" b="1" dirty="0">
                <a:solidFill>
                  <a:schemeClr val="accent1"/>
                </a:solidFill>
              </a:rPr>
              <a:t>June 7pm</a:t>
            </a:r>
          </a:p>
          <a:p>
            <a:pPr algn="ctr" eaLnBrk="1" hangingPunct="1"/>
            <a:endParaRPr lang="en-US" sz="20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Installation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Moderator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Noble McNeely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851525"/>
            <a:ext cx="9144000" cy="10064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388" name="Picture 13" descr="PCI Logo 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5992813"/>
            <a:ext cx="17176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hurch House Spire.jp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16138"/>
            <a:ext cx="2538412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031878"/>
            <a:ext cx="9144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169ECA"/>
                </a:solidFill>
                <a:latin typeface="+mj-lt"/>
                <a:ea typeface="+mn-ea"/>
                <a:cs typeface="Adobe Garamond Pro"/>
              </a:rPr>
              <a:t>Wednesday Night Celebration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169ECA"/>
                </a:solidFill>
                <a:latin typeface="+mn-lt"/>
                <a:ea typeface="+mn-ea"/>
                <a:cs typeface="+mn-cs"/>
              </a:rPr>
              <a:t>Wednesday</a:t>
            </a:r>
            <a:r>
              <a:rPr lang="en-US" sz="3600" b="1" dirty="0">
                <a:solidFill>
                  <a:srgbClr val="169ECA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b="1" dirty="0" smtClean="0">
                <a:solidFill>
                  <a:srgbClr val="169ECA"/>
                </a:solidFill>
                <a:latin typeface="+mn-lt"/>
                <a:ea typeface="+mn-ea"/>
                <a:cs typeface="+mn-cs"/>
              </a:rPr>
              <a:t>7 </a:t>
            </a:r>
            <a:r>
              <a:rPr lang="en-US" sz="3600" b="1" dirty="0">
                <a:solidFill>
                  <a:srgbClr val="169ECA"/>
                </a:solidFill>
                <a:latin typeface="+mn-lt"/>
                <a:ea typeface="+mn-ea"/>
                <a:cs typeface="+mn-cs"/>
              </a:rPr>
              <a:t>June </a:t>
            </a:r>
            <a:r>
              <a:rPr lang="en-US" sz="3600" b="1" dirty="0" smtClean="0">
                <a:solidFill>
                  <a:srgbClr val="169ECA"/>
                </a:solidFill>
                <a:latin typeface="+mn-lt"/>
                <a:ea typeface="+mn-ea"/>
                <a:cs typeface="+mn-cs"/>
              </a:rPr>
              <a:t>7.45pm</a:t>
            </a:r>
            <a:endParaRPr lang="en-US" sz="2000" i="1" dirty="0">
              <a:solidFill>
                <a:srgbClr val="169ECA"/>
              </a:solidFill>
              <a:latin typeface="Adobe Garamond Pro"/>
              <a:ea typeface="+mn-ea"/>
              <a:cs typeface="Adobe Garamond Pro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 smtClean="0">
              <a:solidFill>
                <a:srgbClr val="404040"/>
              </a:solidFill>
              <a:latin typeface="Adobe Garamond Pro"/>
              <a:ea typeface="+mn-ea"/>
              <a:cs typeface="Adobe Garamond Pro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rgbClr val="404040"/>
                </a:solidFill>
                <a:latin typeface="+mn-lt"/>
                <a:ea typeface="+mn-ea"/>
                <a:cs typeface="Adobe Garamond Pro"/>
              </a:rPr>
              <a:t>‘</a:t>
            </a:r>
            <a:r>
              <a:rPr lang="en-US" sz="3600" dirty="0" smtClean="0">
                <a:solidFill>
                  <a:srgbClr val="404040"/>
                </a:solidFill>
                <a:latin typeface="+mn-lt"/>
                <a:ea typeface="+mn-ea"/>
                <a:cs typeface="Adobe Garamond Pro"/>
              </a:rPr>
              <a:t>Everyday Disciples’</a:t>
            </a:r>
            <a:endParaRPr lang="en-US" sz="3600" dirty="0">
              <a:solidFill>
                <a:srgbClr val="404040"/>
              </a:solidFill>
              <a:latin typeface="+mn-lt"/>
              <a:ea typeface="+mn-ea"/>
              <a:cs typeface="Adobe Garamond Pro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Speaker</a:t>
            </a:r>
            <a:r>
              <a:rPr lang="en-US" sz="3600" b="1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3600" b="1" dirty="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Vaughan Roberts</a:t>
            </a:r>
            <a:endParaRPr lang="en-US" sz="3600" b="1" dirty="0">
              <a:solidFill>
                <a:srgbClr val="404040"/>
              </a:solidFill>
              <a:latin typeface="+mn-lt"/>
              <a:ea typeface="+mn-ea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851525"/>
            <a:ext cx="9144000" cy="10064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436" name="Picture 12" descr="PCI Logo 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5992813"/>
            <a:ext cx="17176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515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Unfaithful Im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3" b="24692"/>
          <a:stretch/>
        </p:blipFill>
        <p:spPr>
          <a:xfrm>
            <a:off x="1485900" y="0"/>
            <a:ext cx="6225381" cy="5851525"/>
          </a:xfrm>
          <a:prstGeom prst="rect">
            <a:avLst/>
          </a:prstGeom>
        </p:spPr>
      </p:pic>
      <p:sp>
        <p:nvSpPr>
          <p:cNvPr id="5121" name="TextBox 6"/>
          <p:cNvSpPr txBox="1">
            <a:spLocks noChangeArrowheads="1"/>
          </p:cNvSpPr>
          <p:nvPr/>
        </p:nvSpPr>
        <p:spPr bwMode="auto">
          <a:xfrm>
            <a:off x="1597819" y="3320066"/>
            <a:ext cx="6113462" cy="20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Saturday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10 </a:t>
            </a:r>
            <a:r>
              <a:rPr lang="en-US" sz="3600" b="1" dirty="0" smtClean="0">
                <a:solidFill>
                  <a:schemeClr val="bg1"/>
                </a:solidFill>
              </a:rPr>
              <a:t>June 7.30pm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70000"/>
              </a:lnSpc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Speaker: </a:t>
            </a:r>
            <a:r>
              <a:rPr lang="en-US" sz="2000" dirty="0" smtClean="0">
                <a:solidFill>
                  <a:schemeClr val="bg1"/>
                </a:solidFill>
              </a:rPr>
              <a:t>Mel Lacey, Oakhill College, London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Music: </a:t>
            </a:r>
            <a:r>
              <a:rPr lang="en-US" sz="2000" dirty="0" smtClean="0">
                <a:solidFill>
                  <a:schemeClr val="bg1"/>
                </a:solidFill>
              </a:rPr>
              <a:t>Rebecca &amp; the Youth Night Band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851525"/>
            <a:ext cx="9144000" cy="10064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484" name="Picture 11" descr="PCI Logo 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5992813"/>
            <a:ext cx="17176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hurch House Spire.jp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16138"/>
            <a:ext cx="2538412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5851525"/>
            <a:ext cx="9144000" cy="10064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2532" name="Picture 13" descr="PCI Logo 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5992813"/>
            <a:ext cx="17176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08038" y="1336146"/>
            <a:ext cx="7548562" cy="3631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169ECA"/>
                </a:solidFill>
                <a:latin typeface="+mn-lt"/>
                <a:ea typeface="+mn-ea"/>
                <a:cs typeface="Times New Roman"/>
              </a:rPr>
              <a:t>Watch live streaming </a:t>
            </a:r>
            <a:r>
              <a:rPr lang="en-US" sz="3200" b="1" dirty="0">
                <a:solidFill>
                  <a:srgbClr val="404040"/>
                </a:solidFill>
                <a:latin typeface="+mn-lt"/>
                <a:ea typeface="+mn-ea"/>
                <a:cs typeface="Times New Roman"/>
              </a:rPr>
              <a:t>www.presbyterianireland.org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169ECA"/>
                </a:solidFill>
                <a:latin typeface="+mn-lt"/>
                <a:ea typeface="+mn-ea"/>
                <a:cs typeface="Times New Roman"/>
              </a:rPr>
              <a:t>Follow </a:t>
            </a:r>
            <a:r>
              <a:rPr lang="en-US" sz="4000" b="1" dirty="0" smtClean="0">
                <a:solidFill>
                  <a:srgbClr val="169ECA"/>
                </a:solidFill>
                <a:latin typeface="+mn-lt"/>
                <a:ea typeface="+mn-ea"/>
                <a:cs typeface="Times New Roman"/>
              </a:rPr>
              <a:t>live updates on </a:t>
            </a:r>
            <a:r>
              <a:rPr lang="en-US" sz="4000" b="1" dirty="0">
                <a:solidFill>
                  <a:srgbClr val="169ECA"/>
                </a:solidFill>
                <a:latin typeface="+mn-lt"/>
                <a:ea typeface="+mn-ea"/>
                <a:cs typeface="Times New Roman"/>
              </a:rPr>
              <a:t>Twitter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/>
              </a:rPr>
              <a:t>@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/>
              </a:rPr>
              <a:t>pciassembly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/>
              </a:rPr>
              <a:t>#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/>
              </a:rPr>
              <a:t>pciga17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hurch House Spi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16138"/>
            <a:ext cx="2538412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51525"/>
            <a:ext cx="9144000" cy="10064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419100" y="4181999"/>
            <a:ext cx="5245100" cy="120279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Monday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5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– Friday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9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June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2017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  <p:pic>
        <p:nvPicPr>
          <p:cNvPr id="14341" name="Picture 8" descr="PCI Logo 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5992813"/>
            <a:ext cx="17176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 descr="GA_286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94324"/>
            <a:ext cx="610711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74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7968</TotalTime>
  <Words>354</Words>
  <Application>Microsoft Macintosh PowerPoint</Application>
  <PresentationFormat>On-screen Show (4:3)</PresentationFormat>
  <Paragraphs>57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Assembly</dc:title>
  <dc:creator>James McCormick</dc:creator>
  <cp:lastModifiedBy>James McCormick</cp:lastModifiedBy>
  <cp:revision>44</cp:revision>
  <dcterms:created xsi:type="dcterms:W3CDTF">2015-04-10T10:28:11Z</dcterms:created>
  <dcterms:modified xsi:type="dcterms:W3CDTF">2017-06-02T13:55:33Z</dcterms:modified>
</cp:coreProperties>
</file>