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411CA-6A9A-4E86-B47E-3C87F29300E9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690-DBA6-4DD3-AF6B-74F32298F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807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411CA-6A9A-4E86-B47E-3C87F29300E9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690-DBA6-4DD3-AF6B-74F32298F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83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411CA-6A9A-4E86-B47E-3C87F29300E9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690-DBA6-4DD3-AF6B-74F32298F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789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411CA-6A9A-4E86-B47E-3C87F29300E9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690-DBA6-4DD3-AF6B-74F32298F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132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411CA-6A9A-4E86-B47E-3C87F29300E9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690-DBA6-4DD3-AF6B-74F32298F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225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411CA-6A9A-4E86-B47E-3C87F29300E9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690-DBA6-4DD3-AF6B-74F32298F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384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411CA-6A9A-4E86-B47E-3C87F29300E9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690-DBA6-4DD3-AF6B-74F32298F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978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411CA-6A9A-4E86-B47E-3C87F29300E9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690-DBA6-4DD3-AF6B-74F32298F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895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411CA-6A9A-4E86-B47E-3C87F29300E9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690-DBA6-4DD3-AF6B-74F32298F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508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411CA-6A9A-4E86-B47E-3C87F29300E9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690-DBA6-4DD3-AF6B-74F32298F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569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411CA-6A9A-4E86-B47E-3C87F29300E9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690-DBA6-4DD3-AF6B-74F32298F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17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411CA-6A9A-4E86-B47E-3C87F29300E9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AF690-DBA6-4DD3-AF6B-74F32298F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018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resbyterianireland.org/Prayer/Prayer-Journey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95416"/>
            <a:ext cx="7772400" cy="2561968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Cambria" panose="02040503050406030204" pitchFamily="18" charset="0"/>
              </a:rPr>
              <a:t>GROWING IN</a:t>
            </a:r>
            <a:r>
              <a:rPr lang="en-US" dirty="0" smtClean="0">
                <a:latin typeface="Cambria" panose="02040503050406030204" pitchFamily="18" charset="0"/>
              </a:rPr>
              <a:t/>
            </a:r>
            <a:br>
              <a:rPr lang="en-US" dirty="0" smtClean="0">
                <a:latin typeface="Cambria" panose="02040503050406030204" pitchFamily="18" charset="0"/>
              </a:rPr>
            </a:br>
            <a:r>
              <a:rPr lang="en-US" b="1" dirty="0" smtClean="0">
                <a:latin typeface="Cambria" panose="02040503050406030204" pitchFamily="18" charset="0"/>
              </a:rPr>
              <a:t>FRUITFULNESS</a:t>
            </a:r>
            <a:r>
              <a:rPr lang="en-US" dirty="0" smtClean="0">
                <a:latin typeface="Cambria" panose="02040503050406030204" pitchFamily="18" charset="0"/>
              </a:rPr>
              <a:t/>
            </a:r>
            <a:br>
              <a:rPr lang="en-US" dirty="0" smtClean="0">
                <a:latin typeface="Cambria" panose="02040503050406030204" pitchFamily="18" charset="0"/>
              </a:rPr>
            </a:b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354594"/>
            <a:ext cx="6858000" cy="521043"/>
          </a:xfrm>
        </p:spPr>
        <p:txBody>
          <a:bodyPr>
            <a:noAutofit/>
          </a:bodyPr>
          <a:lstStyle/>
          <a:p>
            <a:r>
              <a:rPr lang="en-GB" sz="3200" b="1" dirty="0" smtClean="0">
                <a:latin typeface="Cambria" panose="02040503050406030204" pitchFamily="18" charset="0"/>
              </a:rPr>
              <a:t>John 15v.1-17</a:t>
            </a:r>
            <a:endParaRPr lang="en-US" sz="3200" b="1" dirty="0">
              <a:latin typeface="Cambria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5930" y="2225708"/>
            <a:ext cx="2512140" cy="289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5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606" y="330865"/>
            <a:ext cx="8575589" cy="1325563"/>
          </a:xfrm>
        </p:spPr>
        <p:txBody>
          <a:bodyPr>
            <a:normAutofit/>
          </a:bodyPr>
          <a:lstStyle/>
          <a:p>
            <a:r>
              <a:rPr lang="en-GB" b="1" dirty="0" smtClean="0">
                <a:latin typeface="Cambria" panose="02040503050406030204" pitchFamily="18" charset="0"/>
              </a:rPr>
              <a:t>THE FRUITFUL CONGREGATION JOURNEY</a:t>
            </a:r>
            <a:endParaRPr lang="en-US" b="1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514" y="1825625"/>
            <a:ext cx="8295502" cy="4351338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 smtClean="0"/>
              <a:t>Thinking further </a:t>
            </a:r>
            <a:r>
              <a:rPr lang="en-GB" dirty="0" smtClean="0"/>
              <a:t>about fruitfulness</a:t>
            </a:r>
          </a:p>
          <a:p>
            <a:endParaRPr lang="en-GB" dirty="0"/>
          </a:p>
          <a:p>
            <a:r>
              <a:rPr lang="en-GB" b="1" dirty="0" smtClean="0"/>
              <a:t>Deciding together </a:t>
            </a:r>
            <a:r>
              <a:rPr lang="en-GB" dirty="0" smtClean="0"/>
              <a:t>on two areas of our congregation’s life &amp; witness in which to prioritise fruitfulness</a:t>
            </a:r>
          </a:p>
          <a:p>
            <a:endParaRPr lang="en-GB" b="1" dirty="0"/>
          </a:p>
          <a:p>
            <a:r>
              <a:rPr lang="en-GB" b="1" dirty="0" smtClean="0"/>
              <a:t>Beginning to prepare </a:t>
            </a:r>
            <a:r>
              <a:rPr lang="en-GB" dirty="0" smtClean="0"/>
              <a:t>the ground for growing expression of fruitfulness</a:t>
            </a:r>
            <a:r>
              <a:rPr lang="en-GB" b="1" dirty="0" smtClean="0"/>
              <a:t> </a:t>
            </a:r>
          </a:p>
          <a:p>
            <a:endParaRPr lang="en-GB" b="1" dirty="0"/>
          </a:p>
          <a:p>
            <a:r>
              <a:rPr lang="en-GB" b="1" dirty="0" smtClean="0"/>
              <a:t>The Fruitful Congregation Prayer Journey</a:t>
            </a:r>
          </a:p>
          <a:p>
            <a:pPr marL="0" indent="0">
              <a:buNone/>
            </a:pPr>
            <a:r>
              <a:rPr lang="en-US" u="sng" dirty="0">
                <a:hlinkClick r:id="rId2"/>
              </a:rPr>
              <a:t>https://www.presbyterianireland.org/Prayer/Prayer-Journey</a:t>
            </a:r>
            <a:endParaRPr lang="en-US" dirty="0"/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8147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562" y="365126"/>
            <a:ext cx="8649730" cy="2666398"/>
          </a:xfrm>
        </p:spPr>
        <p:txBody>
          <a:bodyPr>
            <a:normAutofit fontScale="90000"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b="1" dirty="0" smtClean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	A VISION OF FRUITFULNESS</a:t>
            </a:r>
            <a:br>
              <a:rPr lang="en-GB" b="1" dirty="0" smtClean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b="1" dirty="0" smtClean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 CHALLENGING TIMES                              FOR THE CHURCH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718486"/>
            <a:ext cx="7886700" cy="3458476"/>
          </a:xfrm>
        </p:spPr>
        <p:txBody>
          <a:bodyPr/>
          <a:lstStyle/>
          <a:p>
            <a:pPr marL="0" indent="0">
              <a:buNone/>
            </a:pPr>
            <a:r>
              <a:rPr lang="en-GB" i="1" dirty="0"/>
              <a:t>More than merely faithfulness to the way we have always done things in a changing world;</a:t>
            </a:r>
            <a:endParaRPr lang="en-US" dirty="0"/>
          </a:p>
          <a:p>
            <a:pPr marL="0" indent="0">
              <a:buNone/>
            </a:pPr>
            <a:r>
              <a:rPr lang="en-GB" i="1" dirty="0"/>
              <a:t>Often less than success in the eyes of a superficial world;</a:t>
            </a:r>
            <a:endParaRPr lang="en-US" dirty="0"/>
          </a:p>
          <a:p>
            <a:pPr marL="0" indent="0">
              <a:buNone/>
            </a:pPr>
            <a:r>
              <a:rPr lang="en-GB" i="1" dirty="0"/>
              <a:t>But always the growth of His Kingdom that is not of this world.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0574" y="4954764"/>
            <a:ext cx="1375718" cy="171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58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Cambria" panose="02040503050406030204" pitchFamily="18" charset="0"/>
              </a:rPr>
              <a:t>GROWING IN FRUITFULNESS</a:t>
            </a:r>
            <a:endParaRPr lang="en-US" b="1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 smtClean="0">
                <a:latin typeface="Cambria" panose="02040503050406030204" pitchFamily="18" charset="0"/>
              </a:rPr>
              <a:t>Picture – Church: It’s a field, not a factory v.1</a:t>
            </a:r>
            <a:endParaRPr lang="en-US" sz="3200" dirty="0">
              <a:latin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854" y="2709990"/>
            <a:ext cx="4325167" cy="368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12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Cambria" panose="02040503050406030204" pitchFamily="18" charset="0"/>
              </a:rPr>
              <a:t>GROWING IN FRUITFULNESS</a:t>
            </a:r>
            <a:endParaRPr lang="en-US" b="1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 smtClean="0">
                <a:latin typeface="Cambria" panose="02040503050406030204" pitchFamily="18" charset="0"/>
              </a:rPr>
              <a:t>Pain – Growth: It involves pruning v.2</a:t>
            </a:r>
            <a:endParaRPr lang="en-US" sz="3200" dirty="0">
              <a:latin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983" y="2686503"/>
            <a:ext cx="5820033" cy="362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42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Cambria" panose="02040503050406030204" pitchFamily="18" charset="0"/>
              </a:rPr>
              <a:t>GROWING IN FRUITFULNESS</a:t>
            </a:r>
            <a:endParaRPr lang="en-US" b="1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 smtClean="0">
                <a:latin typeface="Cambria" panose="02040503050406030204" pitchFamily="18" charset="0"/>
              </a:rPr>
              <a:t>Promise – Expectation: Look for the fruit v.5</a:t>
            </a:r>
            <a:endParaRPr lang="en-US" sz="3200" dirty="0">
              <a:latin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2680" y="2719516"/>
            <a:ext cx="5598639" cy="373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73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Cambria" panose="02040503050406030204" pitchFamily="18" charset="0"/>
              </a:rPr>
              <a:t>GROWING IN FRUITFULNESS</a:t>
            </a:r>
            <a:endParaRPr lang="en-US" b="1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 smtClean="0">
                <a:latin typeface="Cambria" panose="02040503050406030204" pitchFamily="18" charset="0"/>
              </a:rPr>
              <a:t>Prayer – Ask: Fruit is given from above v.7</a:t>
            </a:r>
            <a:endParaRPr lang="en-US" sz="3200" dirty="0">
              <a:latin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971" y="2745687"/>
            <a:ext cx="5722058" cy="356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63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Cambria" panose="02040503050406030204" pitchFamily="18" charset="0"/>
              </a:rPr>
              <a:t>GROWING IN FRUITFULNESS</a:t>
            </a:r>
            <a:endParaRPr lang="en-US" b="1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 smtClean="0">
                <a:latin typeface="Cambria" panose="02040503050406030204" pitchFamily="18" charset="0"/>
              </a:rPr>
              <a:t>Purpose – Him: It’s not about us v.8</a:t>
            </a:r>
            <a:endParaRPr lang="en-US" sz="3200" dirty="0">
              <a:latin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843" y="2583860"/>
            <a:ext cx="5214552" cy="401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21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985" y="365126"/>
            <a:ext cx="7996365" cy="1325563"/>
          </a:xfrm>
        </p:spPr>
        <p:txBody>
          <a:bodyPr/>
          <a:lstStyle/>
          <a:p>
            <a:r>
              <a:rPr lang="en-GB" b="1" dirty="0" smtClean="0">
                <a:latin typeface="Cambria" panose="02040503050406030204" pitchFamily="18" charset="0"/>
              </a:rPr>
              <a:t>GROWING IN FRUITFULNESS</a:t>
            </a:r>
            <a:endParaRPr lang="en-US" b="1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985" y="1825625"/>
            <a:ext cx="833669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 smtClean="0">
                <a:latin typeface="Cambria" panose="02040503050406030204" pitchFamily="18" charset="0"/>
              </a:rPr>
              <a:t>Pathway – Follow: It’s modelled by Jesus v.9-15</a:t>
            </a:r>
            <a:endParaRPr lang="en-US" sz="3200" dirty="0">
              <a:latin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047" y="2598623"/>
            <a:ext cx="5716672" cy="387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0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178" y="365126"/>
            <a:ext cx="8128172" cy="1325563"/>
          </a:xfrm>
        </p:spPr>
        <p:txBody>
          <a:bodyPr/>
          <a:lstStyle/>
          <a:p>
            <a:r>
              <a:rPr lang="en-GB" b="1" dirty="0" smtClean="0">
                <a:latin typeface="Cambria" panose="02040503050406030204" pitchFamily="18" charset="0"/>
              </a:rPr>
              <a:t>GROWING IN FRUITFULNESS</a:t>
            </a:r>
            <a:endParaRPr lang="en-US" b="1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610" y="1825625"/>
            <a:ext cx="859206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 smtClean="0">
                <a:latin typeface="Cambria" panose="02040503050406030204" pitchFamily="18" charset="0"/>
              </a:rPr>
              <a:t>Privilege – Appointed: Right here, right now v.16</a:t>
            </a:r>
            <a:endParaRPr lang="en-US" sz="3200" dirty="0">
              <a:latin typeface="Cambria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2089" y="2744618"/>
            <a:ext cx="2975106" cy="343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82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407</TotalTime>
  <Words>177</Words>
  <Application>Microsoft Office PowerPoint</Application>
  <PresentationFormat>On-screen Show (4:3)</PresentationFormat>
  <Paragraphs>29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Cambria</vt:lpstr>
      <vt:lpstr>Times New Roman</vt:lpstr>
      <vt:lpstr>Office Theme</vt:lpstr>
      <vt:lpstr>GROWING IN FRUITFULNESS </vt:lpstr>
      <vt:lpstr> A VISION OF FRUITFULNESS IN CHALLENGING TIMES                              FOR THE CHURCH </vt:lpstr>
      <vt:lpstr>GROWING IN FRUITFULNESS</vt:lpstr>
      <vt:lpstr>GROWING IN FRUITFULNESS</vt:lpstr>
      <vt:lpstr>GROWING IN FRUITFULNESS</vt:lpstr>
      <vt:lpstr>GROWING IN FRUITFULNESS</vt:lpstr>
      <vt:lpstr>GROWING IN FRUITFULNESS</vt:lpstr>
      <vt:lpstr>GROWING IN FRUITFULNESS</vt:lpstr>
      <vt:lpstr>GROWING IN FRUITFULNESS</vt:lpstr>
      <vt:lpstr>THE FRUITFUL CONGREGATION JOURNEY</vt:lpstr>
    </vt:vector>
  </TitlesOfParts>
  <Company>Presbyterian Church in Ireland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GROWING IN FRUITFULNESS</dc:title>
  <dc:creator>David Thompson</dc:creator>
  <cp:lastModifiedBy>David Thompson</cp:lastModifiedBy>
  <cp:revision>36</cp:revision>
  <dcterms:created xsi:type="dcterms:W3CDTF">2016-10-18T13:57:06Z</dcterms:created>
  <dcterms:modified xsi:type="dcterms:W3CDTF">2016-10-28T11:16:37Z</dcterms:modified>
</cp:coreProperties>
</file>