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96" r:id="rId2"/>
    <p:sldId id="301" r:id="rId3"/>
    <p:sldId id="305" r:id="rId4"/>
    <p:sldId id="309" r:id="rId5"/>
    <p:sldId id="304" r:id="rId6"/>
    <p:sldId id="298" r:id="rId7"/>
    <p:sldId id="306" r:id="rId8"/>
    <p:sldId id="363" r:id="rId9"/>
    <p:sldId id="364" r:id="rId10"/>
    <p:sldId id="365" r:id="rId11"/>
    <p:sldId id="366" r:id="rId12"/>
    <p:sldId id="315" r:id="rId13"/>
    <p:sldId id="372" r:id="rId14"/>
    <p:sldId id="374" r:id="rId15"/>
    <p:sldId id="375" r:id="rId16"/>
    <p:sldId id="292" r:id="rId17"/>
    <p:sldId id="376" r:id="rId18"/>
    <p:sldId id="2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E92E19"/>
    <a:srgbClr val="001D28"/>
    <a:srgbClr val="E92E1A"/>
    <a:srgbClr val="002838"/>
    <a:srgbClr val="FF9400"/>
    <a:srgbClr val="EB8C39"/>
    <a:srgbClr val="00141E"/>
    <a:srgbClr val="000A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3"/>
    <p:restoredTop sz="78961"/>
  </p:normalViewPr>
  <p:slideViewPr>
    <p:cSldViewPr snapToGrid="0" snapToObjects="1">
      <p:cViewPr varScale="1">
        <p:scale>
          <a:sx n="68" d="100"/>
          <a:sy n="68" d="100"/>
        </p:scale>
        <p:origin x="51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D930B-08BA-8643-B9F2-BEE73B0A015D}"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FFAE4-6253-DE49-A820-F68F826AA56C}" type="slidenum">
              <a:rPr lang="en-US" smtClean="0"/>
              <a:t>‹#›</a:t>
            </a:fld>
            <a:endParaRPr lang="en-US"/>
          </a:p>
        </p:txBody>
      </p:sp>
    </p:spTree>
    <p:extLst>
      <p:ext uri="{BB962C8B-B14F-4D97-AF65-F5344CB8AC3E}">
        <p14:creationId xmlns:p14="http://schemas.microsoft.com/office/powerpoint/2010/main" val="374525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slides backgrounds can be set in solid </a:t>
            </a:r>
            <a:r>
              <a:rPr lang="en-US" dirty="0" err="1"/>
              <a:t>colour</a:t>
            </a:r>
            <a:endParaRPr lang="en-US" dirty="0"/>
          </a:p>
          <a:p>
            <a:r>
              <a:rPr lang="en-US" dirty="0"/>
              <a:t>With Calibri Bold text – minimum 72pt</a:t>
            </a:r>
          </a:p>
          <a:p>
            <a:endParaRPr lang="en-US" dirty="0"/>
          </a:p>
        </p:txBody>
      </p:sp>
      <p:sp>
        <p:nvSpPr>
          <p:cNvPr id="4" name="Slide Number Placeholder 3"/>
          <p:cNvSpPr>
            <a:spLocks noGrp="1"/>
          </p:cNvSpPr>
          <p:nvPr>
            <p:ph type="sldNum" sz="quarter" idx="5"/>
          </p:nvPr>
        </p:nvSpPr>
        <p:spPr/>
        <p:txBody>
          <a:bodyPr/>
          <a:lstStyle/>
          <a:p>
            <a:fld id="{56DFFAE4-6253-DE49-A820-F68F826AA56C}" type="slidenum">
              <a:rPr lang="en-US" smtClean="0"/>
              <a:t>1</a:t>
            </a:fld>
            <a:endParaRPr lang="en-US"/>
          </a:p>
        </p:txBody>
      </p:sp>
    </p:spTree>
    <p:extLst>
      <p:ext uri="{BB962C8B-B14F-4D97-AF65-F5344CB8AC3E}">
        <p14:creationId xmlns:p14="http://schemas.microsoft.com/office/powerpoint/2010/main" val="295456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11</a:t>
            </a:fld>
            <a:endParaRPr lang="en-US"/>
          </a:p>
        </p:txBody>
      </p:sp>
    </p:spTree>
    <p:extLst>
      <p:ext uri="{BB962C8B-B14F-4D97-AF65-F5344CB8AC3E}">
        <p14:creationId xmlns:p14="http://schemas.microsoft.com/office/powerpoint/2010/main" val="132499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DFFAE4-6253-DE49-A820-F68F826AA56C}" type="slidenum">
              <a:rPr lang="en-US" smtClean="0"/>
              <a:t>13</a:t>
            </a:fld>
            <a:endParaRPr lang="en-US"/>
          </a:p>
        </p:txBody>
      </p:sp>
    </p:spTree>
    <p:extLst>
      <p:ext uri="{BB962C8B-B14F-4D97-AF65-F5344CB8AC3E}">
        <p14:creationId xmlns:p14="http://schemas.microsoft.com/office/powerpoint/2010/main" val="4149596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14</a:t>
            </a:fld>
            <a:endParaRPr lang="en-US"/>
          </a:p>
        </p:txBody>
      </p:sp>
    </p:spTree>
    <p:extLst>
      <p:ext uri="{BB962C8B-B14F-4D97-AF65-F5344CB8AC3E}">
        <p14:creationId xmlns:p14="http://schemas.microsoft.com/office/powerpoint/2010/main" val="663336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15</a:t>
            </a:fld>
            <a:endParaRPr lang="en-US"/>
          </a:p>
        </p:txBody>
      </p:sp>
    </p:spTree>
    <p:extLst>
      <p:ext uri="{BB962C8B-B14F-4D97-AF65-F5344CB8AC3E}">
        <p14:creationId xmlns:p14="http://schemas.microsoft.com/office/powerpoint/2010/main" val="2645716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16</a:t>
            </a:fld>
            <a:endParaRPr lang="en-US"/>
          </a:p>
        </p:txBody>
      </p:sp>
    </p:spTree>
    <p:extLst>
      <p:ext uri="{BB962C8B-B14F-4D97-AF65-F5344CB8AC3E}">
        <p14:creationId xmlns:p14="http://schemas.microsoft.com/office/powerpoint/2010/main" val="398786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3</a:t>
            </a:fld>
            <a:endParaRPr lang="en-US"/>
          </a:p>
        </p:txBody>
      </p:sp>
    </p:spTree>
    <p:extLst>
      <p:ext uri="{BB962C8B-B14F-4D97-AF65-F5344CB8AC3E}">
        <p14:creationId xmlns:p14="http://schemas.microsoft.com/office/powerpoint/2010/main" val="231679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4</a:t>
            </a:fld>
            <a:endParaRPr lang="en-US"/>
          </a:p>
        </p:txBody>
      </p:sp>
    </p:spTree>
    <p:extLst>
      <p:ext uri="{BB962C8B-B14F-4D97-AF65-F5344CB8AC3E}">
        <p14:creationId xmlns:p14="http://schemas.microsoft.com/office/powerpoint/2010/main" val="329138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5</a:t>
            </a:fld>
            <a:endParaRPr lang="en-US"/>
          </a:p>
        </p:txBody>
      </p:sp>
    </p:spTree>
    <p:extLst>
      <p:ext uri="{BB962C8B-B14F-4D97-AF65-F5344CB8AC3E}">
        <p14:creationId xmlns:p14="http://schemas.microsoft.com/office/powerpoint/2010/main" val="49519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6</a:t>
            </a:fld>
            <a:endParaRPr lang="en-US"/>
          </a:p>
        </p:txBody>
      </p:sp>
    </p:spTree>
    <p:extLst>
      <p:ext uri="{BB962C8B-B14F-4D97-AF65-F5344CB8AC3E}">
        <p14:creationId xmlns:p14="http://schemas.microsoft.com/office/powerpoint/2010/main" val="71425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7</a:t>
            </a:fld>
            <a:endParaRPr lang="en-US"/>
          </a:p>
        </p:txBody>
      </p:sp>
    </p:spTree>
    <p:extLst>
      <p:ext uri="{BB962C8B-B14F-4D97-AF65-F5344CB8AC3E}">
        <p14:creationId xmlns:p14="http://schemas.microsoft.com/office/powerpoint/2010/main" val="376207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8</a:t>
            </a:fld>
            <a:endParaRPr lang="en-US"/>
          </a:p>
        </p:txBody>
      </p:sp>
    </p:spTree>
    <p:extLst>
      <p:ext uri="{BB962C8B-B14F-4D97-AF65-F5344CB8AC3E}">
        <p14:creationId xmlns:p14="http://schemas.microsoft.com/office/powerpoint/2010/main" val="173140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9</a:t>
            </a:fld>
            <a:endParaRPr lang="en-US"/>
          </a:p>
        </p:txBody>
      </p:sp>
    </p:spTree>
    <p:extLst>
      <p:ext uri="{BB962C8B-B14F-4D97-AF65-F5344CB8AC3E}">
        <p14:creationId xmlns:p14="http://schemas.microsoft.com/office/powerpoint/2010/main" val="318453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DFFAE4-6253-DE49-A820-F68F826AA56C}" type="slidenum">
              <a:rPr lang="en-US" smtClean="0"/>
              <a:t>10</a:t>
            </a:fld>
            <a:endParaRPr lang="en-US"/>
          </a:p>
        </p:txBody>
      </p:sp>
    </p:spTree>
    <p:extLst>
      <p:ext uri="{BB962C8B-B14F-4D97-AF65-F5344CB8AC3E}">
        <p14:creationId xmlns:p14="http://schemas.microsoft.com/office/powerpoint/2010/main" val="4597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1981-7048-A846-BB13-C82DC5E84B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4D30C8B-9351-6143-9249-B919B807E1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318E8C-4D7A-1F4C-82CE-EE52BB57662C}"/>
              </a:ext>
            </a:extLst>
          </p:cNvPr>
          <p:cNvSpPr>
            <a:spLocks noGrp="1"/>
          </p:cNvSpPr>
          <p:nvPr>
            <p:ph type="dt" sz="half" idx="10"/>
          </p:nvPr>
        </p:nvSpPr>
        <p:spPr/>
        <p:txBody>
          <a:bodyPr/>
          <a:lstStyle/>
          <a:p>
            <a:fld id="{8433A701-29C1-F349-9D53-AED4E8A7B762}" type="datetimeFigureOut">
              <a:rPr lang="en-US" smtClean="0"/>
              <a:t>5/26/2021</a:t>
            </a:fld>
            <a:endParaRPr lang="en-US"/>
          </a:p>
        </p:txBody>
      </p:sp>
      <p:sp>
        <p:nvSpPr>
          <p:cNvPr id="5" name="Footer Placeholder 4">
            <a:extLst>
              <a:ext uri="{FF2B5EF4-FFF2-40B4-BE49-F238E27FC236}">
                <a16:creationId xmlns:a16="http://schemas.microsoft.com/office/drawing/2014/main" id="{0CB54740-6B8E-8543-ABC6-C8D9E6528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84210-8EA8-4E42-B0A9-D6C2C581A919}"/>
              </a:ext>
            </a:extLst>
          </p:cNvPr>
          <p:cNvSpPr>
            <a:spLocks noGrp="1"/>
          </p:cNvSpPr>
          <p:nvPr>
            <p:ph type="sldNum" sz="quarter" idx="12"/>
          </p:nvPr>
        </p:nvSpPr>
        <p:spPr/>
        <p:txBody>
          <a:bodyPr/>
          <a:lstStyle/>
          <a:p>
            <a:fld id="{AC9B7075-7CD0-544E-888D-0A60CC7D30E7}" type="slidenum">
              <a:rPr lang="en-US" smtClean="0"/>
              <a:t>‹#›</a:t>
            </a:fld>
            <a:endParaRPr lang="en-US"/>
          </a:p>
        </p:txBody>
      </p:sp>
    </p:spTree>
    <p:extLst>
      <p:ext uri="{BB962C8B-B14F-4D97-AF65-F5344CB8AC3E}">
        <p14:creationId xmlns:p14="http://schemas.microsoft.com/office/powerpoint/2010/main" val="261879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6793-44AC-1A4F-B4BF-C4085599E98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B14B82-1920-D34B-A317-CF43D847925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D45871B-0CC4-ED44-97C9-ED02A59D2090}"/>
              </a:ext>
            </a:extLst>
          </p:cNvPr>
          <p:cNvSpPr>
            <a:spLocks noGrp="1"/>
          </p:cNvSpPr>
          <p:nvPr>
            <p:ph type="dt" sz="half" idx="10"/>
          </p:nvPr>
        </p:nvSpPr>
        <p:spPr/>
        <p:txBody>
          <a:bodyPr/>
          <a:lstStyle/>
          <a:p>
            <a:fld id="{8433A701-29C1-F349-9D53-AED4E8A7B762}" type="datetimeFigureOut">
              <a:rPr lang="en-US" smtClean="0"/>
              <a:t>5/26/2021</a:t>
            </a:fld>
            <a:endParaRPr lang="en-US"/>
          </a:p>
        </p:txBody>
      </p:sp>
      <p:sp>
        <p:nvSpPr>
          <p:cNvPr id="5" name="Footer Placeholder 4">
            <a:extLst>
              <a:ext uri="{FF2B5EF4-FFF2-40B4-BE49-F238E27FC236}">
                <a16:creationId xmlns:a16="http://schemas.microsoft.com/office/drawing/2014/main" id="{64D85DA1-674E-1643-999C-38AE79A9E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D9879-1881-6040-8526-9A1A0A25AD3D}"/>
              </a:ext>
            </a:extLst>
          </p:cNvPr>
          <p:cNvSpPr>
            <a:spLocks noGrp="1"/>
          </p:cNvSpPr>
          <p:nvPr>
            <p:ph type="sldNum" sz="quarter" idx="12"/>
          </p:nvPr>
        </p:nvSpPr>
        <p:spPr/>
        <p:txBody>
          <a:bodyPr/>
          <a:lstStyle/>
          <a:p>
            <a:fld id="{AC9B7075-7CD0-544E-888D-0A60CC7D30E7}" type="slidenum">
              <a:rPr lang="en-US" smtClean="0"/>
              <a:t>‹#›</a:t>
            </a:fld>
            <a:endParaRPr lang="en-US"/>
          </a:p>
        </p:txBody>
      </p:sp>
    </p:spTree>
    <p:extLst>
      <p:ext uri="{BB962C8B-B14F-4D97-AF65-F5344CB8AC3E}">
        <p14:creationId xmlns:p14="http://schemas.microsoft.com/office/powerpoint/2010/main" val="261513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5C1CB5-35F2-2B45-8343-C91141215F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CE3C596-91C6-C442-A6AC-05C80650E54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7FDBFE-6FCD-CA47-B76D-F785CC4E4F49}"/>
              </a:ext>
            </a:extLst>
          </p:cNvPr>
          <p:cNvSpPr>
            <a:spLocks noGrp="1"/>
          </p:cNvSpPr>
          <p:nvPr>
            <p:ph type="dt" sz="half" idx="10"/>
          </p:nvPr>
        </p:nvSpPr>
        <p:spPr/>
        <p:txBody>
          <a:bodyPr/>
          <a:lstStyle/>
          <a:p>
            <a:fld id="{8433A701-29C1-F349-9D53-AED4E8A7B762}" type="datetimeFigureOut">
              <a:rPr lang="en-US" smtClean="0"/>
              <a:t>5/26/2021</a:t>
            </a:fld>
            <a:endParaRPr lang="en-US"/>
          </a:p>
        </p:txBody>
      </p:sp>
      <p:sp>
        <p:nvSpPr>
          <p:cNvPr id="5" name="Footer Placeholder 4">
            <a:extLst>
              <a:ext uri="{FF2B5EF4-FFF2-40B4-BE49-F238E27FC236}">
                <a16:creationId xmlns:a16="http://schemas.microsoft.com/office/drawing/2014/main" id="{B09C6D19-DBC3-F54A-93CF-E1DB09C74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15D56-2722-7C4E-9EA6-FA33191DD9D6}"/>
              </a:ext>
            </a:extLst>
          </p:cNvPr>
          <p:cNvSpPr>
            <a:spLocks noGrp="1"/>
          </p:cNvSpPr>
          <p:nvPr>
            <p:ph type="sldNum" sz="quarter" idx="12"/>
          </p:nvPr>
        </p:nvSpPr>
        <p:spPr/>
        <p:txBody>
          <a:bodyPr/>
          <a:lstStyle/>
          <a:p>
            <a:fld id="{AC9B7075-7CD0-544E-888D-0A60CC7D30E7}" type="slidenum">
              <a:rPr lang="en-US" smtClean="0"/>
              <a:t>‹#›</a:t>
            </a:fld>
            <a:endParaRPr lang="en-US"/>
          </a:p>
        </p:txBody>
      </p:sp>
    </p:spTree>
    <p:extLst>
      <p:ext uri="{BB962C8B-B14F-4D97-AF65-F5344CB8AC3E}">
        <p14:creationId xmlns:p14="http://schemas.microsoft.com/office/powerpoint/2010/main" val="228097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CE4C-7532-7E4E-B956-50BC8CE92D85}"/>
              </a:ext>
            </a:extLst>
          </p:cNvPr>
          <p:cNvSpPr>
            <a:spLocks noGrp="1"/>
          </p:cNvSpPr>
          <p:nvPr>
            <p:ph type="title"/>
          </p:nvPr>
        </p:nvSpPr>
        <p:spPr/>
        <p:txBody>
          <a:bodyPr/>
          <a:lstStyle>
            <a:lvl1pPr>
              <a:defRPr sz="4000">
                <a:solidFill>
                  <a:srgbClr val="FF9300"/>
                </a:solidFill>
                <a:latin typeface="+mn-lt"/>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8311996-30EA-9D48-AA55-C6EE5D0EF1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DB95A5-1B51-7541-B8A7-E73259803DA5}"/>
              </a:ext>
            </a:extLst>
          </p:cNvPr>
          <p:cNvSpPr>
            <a:spLocks noGrp="1"/>
          </p:cNvSpPr>
          <p:nvPr>
            <p:ph type="dt" sz="half" idx="10"/>
          </p:nvPr>
        </p:nvSpPr>
        <p:spPr/>
        <p:txBody>
          <a:bodyPr/>
          <a:lstStyle/>
          <a:p>
            <a:fld id="{8433A701-29C1-F349-9D53-AED4E8A7B762}" type="datetimeFigureOut">
              <a:rPr lang="en-US" smtClean="0"/>
              <a:t>5/26/2021</a:t>
            </a:fld>
            <a:endParaRPr lang="en-US"/>
          </a:p>
        </p:txBody>
      </p:sp>
      <p:sp>
        <p:nvSpPr>
          <p:cNvPr id="5" name="Footer Placeholder 4">
            <a:extLst>
              <a:ext uri="{FF2B5EF4-FFF2-40B4-BE49-F238E27FC236}">
                <a16:creationId xmlns:a16="http://schemas.microsoft.com/office/drawing/2014/main" id="{F8A67591-96FC-0E45-8135-75F895228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2FA4C-48A8-C546-AD75-7882495503FD}"/>
              </a:ext>
            </a:extLst>
          </p:cNvPr>
          <p:cNvSpPr>
            <a:spLocks noGrp="1"/>
          </p:cNvSpPr>
          <p:nvPr>
            <p:ph type="sldNum" sz="quarter" idx="12"/>
          </p:nvPr>
        </p:nvSpPr>
        <p:spPr/>
        <p:txBody>
          <a:bodyPr/>
          <a:lstStyle/>
          <a:p>
            <a:fld id="{AC9B7075-7CD0-544E-888D-0A60CC7D30E7}" type="slidenum">
              <a:rPr lang="en-US" smtClean="0"/>
              <a:t>‹#›</a:t>
            </a:fld>
            <a:endParaRPr lang="en-US"/>
          </a:p>
        </p:txBody>
      </p:sp>
      <p:pic>
        <p:nvPicPr>
          <p:cNvPr id="7" name="Picture 6">
            <a:extLst>
              <a:ext uri="{FF2B5EF4-FFF2-40B4-BE49-F238E27FC236}">
                <a16:creationId xmlns:a16="http://schemas.microsoft.com/office/drawing/2014/main" id="{BD6E3CAC-59EE-8340-8094-9B767AB3EEB2}"/>
              </a:ext>
            </a:extLst>
          </p:cNvPr>
          <p:cNvPicPr>
            <a:picLocks noChangeAspect="1"/>
          </p:cNvPicPr>
          <p:nvPr userDrawn="1"/>
        </p:nvPicPr>
        <p:blipFill>
          <a:blip r:embed="rId2"/>
          <a:stretch>
            <a:fillRect/>
          </a:stretch>
        </p:blipFill>
        <p:spPr>
          <a:xfrm>
            <a:off x="10233060" y="5772648"/>
            <a:ext cx="1582824" cy="843169"/>
          </a:xfrm>
          <a:prstGeom prst="rect">
            <a:avLst/>
          </a:prstGeom>
        </p:spPr>
      </p:pic>
    </p:spTree>
    <p:extLst>
      <p:ext uri="{BB962C8B-B14F-4D97-AF65-F5344CB8AC3E}">
        <p14:creationId xmlns:p14="http://schemas.microsoft.com/office/powerpoint/2010/main" val="7084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3555-C39D-E44A-B89B-6DBB3A17DC8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5265327-B49A-D84C-80E1-644270D8F3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A71765-D88E-8240-A131-62A523EC1692}"/>
              </a:ext>
            </a:extLst>
          </p:cNvPr>
          <p:cNvSpPr>
            <a:spLocks noGrp="1"/>
          </p:cNvSpPr>
          <p:nvPr>
            <p:ph type="dt" sz="half" idx="10"/>
          </p:nvPr>
        </p:nvSpPr>
        <p:spPr/>
        <p:txBody>
          <a:bodyPr/>
          <a:lstStyle/>
          <a:p>
            <a:fld id="{8433A701-29C1-F349-9D53-AED4E8A7B762}" type="datetimeFigureOut">
              <a:rPr lang="en-US" smtClean="0"/>
              <a:t>5/26/2021</a:t>
            </a:fld>
            <a:endParaRPr lang="en-US"/>
          </a:p>
        </p:txBody>
      </p:sp>
      <p:sp>
        <p:nvSpPr>
          <p:cNvPr id="5" name="Footer Placeholder 4">
            <a:extLst>
              <a:ext uri="{FF2B5EF4-FFF2-40B4-BE49-F238E27FC236}">
                <a16:creationId xmlns:a16="http://schemas.microsoft.com/office/drawing/2014/main" id="{0DCE7764-2DE1-3F4E-9EBD-675EEBF74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5BD4A-C3EE-904A-804B-D32D40684FCC}"/>
              </a:ext>
            </a:extLst>
          </p:cNvPr>
          <p:cNvSpPr>
            <a:spLocks noGrp="1"/>
          </p:cNvSpPr>
          <p:nvPr>
            <p:ph type="sldNum" sz="quarter" idx="12"/>
          </p:nvPr>
        </p:nvSpPr>
        <p:spPr/>
        <p:txBody>
          <a:bodyPr/>
          <a:lstStyle/>
          <a:p>
            <a:fld id="{AC9B7075-7CD0-544E-888D-0A60CC7D30E7}" type="slidenum">
              <a:rPr lang="en-US" smtClean="0"/>
              <a:t>‹#›</a:t>
            </a:fld>
            <a:endParaRPr lang="en-US"/>
          </a:p>
        </p:txBody>
      </p:sp>
    </p:spTree>
    <p:extLst>
      <p:ext uri="{BB962C8B-B14F-4D97-AF65-F5344CB8AC3E}">
        <p14:creationId xmlns:p14="http://schemas.microsoft.com/office/powerpoint/2010/main" val="344101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4CD5-ACB0-494E-8DC0-BA4EF63140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B63744-1772-D347-BD21-6A7401EDB43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654418E-9BB2-0840-A0CD-93CF7985775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F4CC8DA-B13C-F74C-80D2-B68D27F23EF5}"/>
              </a:ext>
            </a:extLst>
          </p:cNvPr>
          <p:cNvSpPr>
            <a:spLocks noGrp="1"/>
          </p:cNvSpPr>
          <p:nvPr>
            <p:ph type="dt" sz="half" idx="10"/>
          </p:nvPr>
        </p:nvSpPr>
        <p:spPr/>
        <p:txBody>
          <a:bodyPr/>
          <a:lstStyle/>
          <a:p>
            <a:fld id="{8433A701-29C1-F349-9D53-AED4E8A7B762}" type="datetimeFigureOut">
              <a:rPr lang="en-US" smtClean="0"/>
              <a:t>5/26/2021</a:t>
            </a:fld>
            <a:endParaRPr lang="en-US"/>
          </a:p>
        </p:txBody>
      </p:sp>
      <p:sp>
        <p:nvSpPr>
          <p:cNvPr id="6" name="Footer Placeholder 5">
            <a:extLst>
              <a:ext uri="{FF2B5EF4-FFF2-40B4-BE49-F238E27FC236}">
                <a16:creationId xmlns:a16="http://schemas.microsoft.com/office/drawing/2014/main" id="{AA11E860-4896-E344-8BC4-C6817F541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AB3F4-616B-0F42-9375-641FE9BC3933}"/>
              </a:ext>
            </a:extLst>
          </p:cNvPr>
          <p:cNvSpPr>
            <a:spLocks noGrp="1"/>
          </p:cNvSpPr>
          <p:nvPr>
            <p:ph type="sldNum" sz="quarter" idx="12"/>
          </p:nvPr>
        </p:nvSpPr>
        <p:spPr/>
        <p:txBody>
          <a:bodyPr/>
          <a:lstStyle/>
          <a:p>
            <a:fld id="{AC9B7075-7CD0-544E-888D-0A60CC7D30E7}" type="slidenum">
              <a:rPr lang="en-US" smtClean="0"/>
              <a:t>‹#›</a:t>
            </a:fld>
            <a:endParaRPr lang="en-US"/>
          </a:p>
        </p:txBody>
      </p:sp>
    </p:spTree>
    <p:extLst>
      <p:ext uri="{BB962C8B-B14F-4D97-AF65-F5344CB8AC3E}">
        <p14:creationId xmlns:p14="http://schemas.microsoft.com/office/powerpoint/2010/main" val="113048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0885-E29E-4949-A972-F2BFEA0C99C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961B85-82B1-074D-A4FA-018532009C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2360A0B-CAAE-5B4E-A8EB-1A39960547E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2040377-7D76-ED41-925C-3A423A459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1F4D7A-5FFF-7F40-99F7-ABB582B03B1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2AE508-F7D4-6E46-92C0-C900CFBBDC9D}"/>
              </a:ext>
            </a:extLst>
          </p:cNvPr>
          <p:cNvSpPr>
            <a:spLocks noGrp="1"/>
          </p:cNvSpPr>
          <p:nvPr>
            <p:ph type="dt" sz="half" idx="10"/>
          </p:nvPr>
        </p:nvSpPr>
        <p:spPr/>
        <p:txBody>
          <a:bodyPr/>
          <a:lstStyle/>
          <a:p>
            <a:fld id="{8433A701-29C1-F349-9D53-AED4E8A7B762}" type="datetimeFigureOut">
              <a:rPr lang="en-US" smtClean="0"/>
              <a:t>5/26/2021</a:t>
            </a:fld>
            <a:endParaRPr lang="en-US"/>
          </a:p>
        </p:txBody>
      </p:sp>
      <p:sp>
        <p:nvSpPr>
          <p:cNvPr id="8" name="Footer Placeholder 7">
            <a:extLst>
              <a:ext uri="{FF2B5EF4-FFF2-40B4-BE49-F238E27FC236}">
                <a16:creationId xmlns:a16="http://schemas.microsoft.com/office/drawing/2014/main" id="{2D6A23AF-E3C3-EA45-82EB-B939355051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61159F-EBF8-8A4C-AFC7-6F50573B638E}"/>
              </a:ext>
            </a:extLst>
          </p:cNvPr>
          <p:cNvSpPr>
            <a:spLocks noGrp="1"/>
          </p:cNvSpPr>
          <p:nvPr>
            <p:ph type="sldNum" sz="quarter" idx="12"/>
          </p:nvPr>
        </p:nvSpPr>
        <p:spPr/>
        <p:txBody>
          <a:bodyPr/>
          <a:lstStyle/>
          <a:p>
            <a:fld id="{AC9B7075-7CD0-544E-888D-0A60CC7D30E7}" type="slidenum">
              <a:rPr lang="en-US" smtClean="0"/>
              <a:t>‹#›</a:t>
            </a:fld>
            <a:endParaRPr lang="en-US"/>
          </a:p>
        </p:txBody>
      </p:sp>
    </p:spTree>
    <p:extLst>
      <p:ext uri="{BB962C8B-B14F-4D97-AF65-F5344CB8AC3E}">
        <p14:creationId xmlns:p14="http://schemas.microsoft.com/office/powerpoint/2010/main" val="91807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E043-EC6A-1949-8B47-7EC10765C2F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DE35A1-5DFB-E74F-8E42-BDCF6C8747A6}"/>
              </a:ext>
            </a:extLst>
          </p:cNvPr>
          <p:cNvSpPr>
            <a:spLocks noGrp="1"/>
          </p:cNvSpPr>
          <p:nvPr>
            <p:ph type="dt" sz="half" idx="10"/>
          </p:nvPr>
        </p:nvSpPr>
        <p:spPr/>
        <p:txBody>
          <a:bodyPr/>
          <a:lstStyle/>
          <a:p>
            <a:fld id="{8433A701-29C1-F349-9D53-AED4E8A7B762}" type="datetimeFigureOut">
              <a:rPr lang="en-US" smtClean="0"/>
              <a:t>5/26/2021</a:t>
            </a:fld>
            <a:endParaRPr lang="en-US"/>
          </a:p>
        </p:txBody>
      </p:sp>
      <p:sp>
        <p:nvSpPr>
          <p:cNvPr id="4" name="Footer Placeholder 3">
            <a:extLst>
              <a:ext uri="{FF2B5EF4-FFF2-40B4-BE49-F238E27FC236}">
                <a16:creationId xmlns:a16="http://schemas.microsoft.com/office/drawing/2014/main" id="{3B78C46B-5459-2A4B-AF7E-ABECA76066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C23B93-46D9-A84A-BAF2-2CD723148F24}"/>
              </a:ext>
            </a:extLst>
          </p:cNvPr>
          <p:cNvSpPr>
            <a:spLocks noGrp="1"/>
          </p:cNvSpPr>
          <p:nvPr>
            <p:ph type="sldNum" sz="quarter" idx="12"/>
          </p:nvPr>
        </p:nvSpPr>
        <p:spPr/>
        <p:txBody>
          <a:bodyPr/>
          <a:lstStyle/>
          <a:p>
            <a:fld id="{AC9B7075-7CD0-544E-888D-0A60CC7D30E7}" type="slidenum">
              <a:rPr lang="en-US" smtClean="0"/>
              <a:t>‹#›</a:t>
            </a:fld>
            <a:endParaRPr lang="en-US"/>
          </a:p>
        </p:txBody>
      </p:sp>
    </p:spTree>
    <p:extLst>
      <p:ext uri="{BB962C8B-B14F-4D97-AF65-F5344CB8AC3E}">
        <p14:creationId xmlns:p14="http://schemas.microsoft.com/office/powerpoint/2010/main" val="359392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3EAFB4-AF7C-8E45-9E5B-75526BE396DE}"/>
              </a:ext>
            </a:extLst>
          </p:cNvPr>
          <p:cNvSpPr>
            <a:spLocks noGrp="1"/>
          </p:cNvSpPr>
          <p:nvPr>
            <p:ph type="dt" sz="half" idx="10"/>
          </p:nvPr>
        </p:nvSpPr>
        <p:spPr/>
        <p:txBody>
          <a:bodyPr/>
          <a:lstStyle/>
          <a:p>
            <a:fld id="{8433A701-29C1-F349-9D53-AED4E8A7B762}" type="datetimeFigureOut">
              <a:rPr lang="en-US" smtClean="0"/>
              <a:t>5/26/2021</a:t>
            </a:fld>
            <a:endParaRPr lang="en-US"/>
          </a:p>
        </p:txBody>
      </p:sp>
      <p:sp>
        <p:nvSpPr>
          <p:cNvPr id="3" name="Footer Placeholder 2">
            <a:extLst>
              <a:ext uri="{FF2B5EF4-FFF2-40B4-BE49-F238E27FC236}">
                <a16:creationId xmlns:a16="http://schemas.microsoft.com/office/drawing/2014/main" id="{B955A905-00BB-4245-8F27-C637BA1584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059B38-B700-6E4B-B26D-5F13B39650AB}"/>
              </a:ext>
            </a:extLst>
          </p:cNvPr>
          <p:cNvSpPr>
            <a:spLocks noGrp="1"/>
          </p:cNvSpPr>
          <p:nvPr>
            <p:ph type="sldNum" sz="quarter" idx="12"/>
          </p:nvPr>
        </p:nvSpPr>
        <p:spPr/>
        <p:txBody>
          <a:bodyPr/>
          <a:lstStyle/>
          <a:p>
            <a:fld id="{AC9B7075-7CD0-544E-888D-0A60CC7D30E7}" type="slidenum">
              <a:rPr lang="en-US" smtClean="0"/>
              <a:t>‹#›</a:t>
            </a:fld>
            <a:endParaRPr lang="en-US"/>
          </a:p>
        </p:txBody>
      </p:sp>
    </p:spTree>
    <p:extLst>
      <p:ext uri="{BB962C8B-B14F-4D97-AF65-F5344CB8AC3E}">
        <p14:creationId xmlns:p14="http://schemas.microsoft.com/office/powerpoint/2010/main" val="122100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75A0-AF66-A840-803A-5A358778F4D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C5A39EC-CB4F-D14D-B976-88DE621D5A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C210AB0-D53F-9045-B894-FB5547F2A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960B04-84CF-9B4C-ABBB-1131F1212D6F}"/>
              </a:ext>
            </a:extLst>
          </p:cNvPr>
          <p:cNvSpPr>
            <a:spLocks noGrp="1"/>
          </p:cNvSpPr>
          <p:nvPr>
            <p:ph type="dt" sz="half" idx="10"/>
          </p:nvPr>
        </p:nvSpPr>
        <p:spPr/>
        <p:txBody>
          <a:bodyPr/>
          <a:lstStyle/>
          <a:p>
            <a:fld id="{8433A701-29C1-F349-9D53-AED4E8A7B762}" type="datetimeFigureOut">
              <a:rPr lang="en-US" smtClean="0"/>
              <a:t>5/26/2021</a:t>
            </a:fld>
            <a:endParaRPr lang="en-US"/>
          </a:p>
        </p:txBody>
      </p:sp>
      <p:sp>
        <p:nvSpPr>
          <p:cNvPr id="6" name="Footer Placeholder 5">
            <a:extLst>
              <a:ext uri="{FF2B5EF4-FFF2-40B4-BE49-F238E27FC236}">
                <a16:creationId xmlns:a16="http://schemas.microsoft.com/office/drawing/2014/main" id="{7F5C3F01-58AA-B443-92A0-1B12CC22B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9923F-CF71-EB4C-B5F2-4FF4A7E7B701}"/>
              </a:ext>
            </a:extLst>
          </p:cNvPr>
          <p:cNvSpPr>
            <a:spLocks noGrp="1"/>
          </p:cNvSpPr>
          <p:nvPr>
            <p:ph type="sldNum" sz="quarter" idx="12"/>
          </p:nvPr>
        </p:nvSpPr>
        <p:spPr/>
        <p:txBody>
          <a:bodyPr/>
          <a:lstStyle/>
          <a:p>
            <a:fld id="{AC9B7075-7CD0-544E-888D-0A60CC7D30E7}" type="slidenum">
              <a:rPr lang="en-US" smtClean="0"/>
              <a:t>‹#›</a:t>
            </a:fld>
            <a:endParaRPr lang="en-US"/>
          </a:p>
        </p:txBody>
      </p:sp>
    </p:spTree>
    <p:extLst>
      <p:ext uri="{BB962C8B-B14F-4D97-AF65-F5344CB8AC3E}">
        <p14:creationId xmlns:p14="http://schemas.microsoft.com/office/powerpoint/2010/main" val="122697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78FE-241A-AB4C-9DC9-7DAFE3EFE739}"/>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44B1D33E-9A47-E34C-8687-DE1E28857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554342-C0EE-4D4D-B489-AE4A9462F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DF56F344-9C79-A14A-A335-302C2075F0AD}"/>
              </a:ext>
            </a:extLst>
          </p:cNvPr>
          <p:cNvSpPr>
            <a:spLocks noGrp="1"/>
          </p:cNvSpPr>
          <p:nvPr>
            <p:ph type="dt" sz="half" idx="10"/>
          </p:nvPr>
        </p:nvSpPr>
        <p:spPr/>
        <p:txBody>
          <a:bodyPr/>
          <a:lstStyle/>
          <a:p>
            <a:fld id="{8433A701-29C1-F349-9D53-AED4E8A7B762}" type="datetimeFigureOut">
              <a:rPr lang="en-US" smtClean="0"/>
              <a:t>5/26/2021</a:t>
            </a:fld>
            <a:endParaRPr lang="en-US"/>
          </a:p>
        </p:txBody>
      </p:sp>
      <p:sp>
        <p:nvSpPr>
          <p:cNvPr id="6" name="Footer Placeholder 5">
            <a:extLst>
              <a:ext uri="{FF2B5EF4-FFF2-40B4-BE49-F238E27FC236}">
                <a16:creationId xmlns:a16="http://schemas.microsoft.com/office/drawing/2014/main" id="{CD8F257F-5674-8C47-BB47-C7AD793AE7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818DD-4AFF-284F-8FBB-C42A854A3453}"/>
              </a:ext>
            </a:extLst>
          </p:cNvPr>
          <p:cNvSpPr>
            <a:spLocks noGrp="1"/>
          </p:cNvSpPr>
          <p:nvPr>
            <p:ph type="sldNum" sz="quarter" idx="12"/>
          </p:nvPr>
        </p:nvSpPr>
        <p:spPr/>
        <p:txBody>
          <a:bodyPr/>
          <a:lstStyle/>
          <a:p>
            <a:fld id="{AC9B7075-7CD0-544E-888D-0A60CC7D30E7}" type="slidenum">
              <a:rPr lang="en-US" smtClean="0"/>
              <a:t>‹#›</a:t>
            </a:fld>
            <a:endParaRPr lang="en-US"/>
          </a:p>
        </p:txBody>
      </p:sp>
    </p:spTree>
    <p:extLst>
      <p:ext uri="{BB962C8B-B14F-4D97-AF65-F5344CB8AC3E}">
        <p14:creationId xmlns:p14="http://schemas.microsoft.com/office/powerpoint/2010/main" val="427846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18779D-82DC-9343-B7FB-19E5DC08F3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5C634C2-676B-A646-8123-B4616C5FD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B1AE5FF-8162-AB4A-9B9F-B463C1A6C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3A701-29C1-F349-9D53-AED4E8A7B762}" type="datetimeFigureOut">
              <a:rPr lang="en-US" smtClean="0"/>
              <a:t>5/26/2021</a:t>
            </a:fld>
            <a:endParaRPr lang="en-US"/>
          </a:p>
        </p:txBody>
      </p:sp>
      <p:sp>
        <p:nvSpPr>
          <p:cNvPr id="5" name="Footer Placeholder 4">
            <a:extLst>
              <a:ext uri="{FF2B5EF4-FFF2-40B4-BE49-F238E27FC236}">
                <a16:creationId xmlns:a16="http://schemas.microsoft.com/office/drawing/2014/main" id="{147494B7-E455-454D-94BC-0F8C27ACA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3704C-B57E-964C-AB12-0F258DAF2F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B7075-7CD0-544E-888D-0A60CC7D30E7}" type="slidenum">
              <a:rPr lang="en-US" smtClean="0"/>
              <a:t>‹#›</a:t>
            </a:fld>
            <a:endParaRPr lang="en-US"/>
          </a:p>
        </p:txBody>
      </p:sp>
    </p:spTree>
    <p:extLst>
      <p:ext uri="{BB962C8B-B14F-4D97-AF65-F5344CB8AC3E}">
        <p14:creationId xmlns:p14="http://schemas.microsoft.com/office/powerpoint/2010/main" val="224119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6.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9FAA19-CFE7-7B4A-A3D0-6C991C4C736F}"/>
              </a:ext>
            </a:extLst>
          </p:cNvPr>
          <p:cNvSpPr/>
          <p:nvPr/>
        </p:nvSpPr>
        <p:spPr>
          <a:xfrm>
            <a:off x="-1" y="0"/>
            <a:ext cx="12192000" cy="6858000"/>
          </a:xfrm>
          <a:prstGeom prst="rect">
            <a:avLst/>
          </a:prstGeom>
          <a:solidFill>
            <a:srgbClr val="0014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019232-5B80-0D44-9B67-1FC41C925716}"/>
              </a:ext>
            </a:extLst>
          </p:cNvPr>
          <p:cNvPicPr>
            <a:picLocks noChangeAspect="1"/>
          </p:cNvPicPr>
          <p:nvPr/>
        </p:nvPicPr>
        <p:blipFill>
          <a:blip r:embed="rId3"/>
          <a:stretch>
            <a:fillRect/>
          </a:stretch>
        </p:blipFill>
        <p:spPr>
          <a:xfrm>
            <a:off x="4419599" y="4485924"/>
            <a:ext cx="3352801" cy="2372076"/>
          </a:xfrm>
          <a:prstGeom prst="rect">
            <a:avLst/>
          </a:prstGeom>
        </p:spPr>
      </p:pic>
      <p:sp>
        <p:nvSpPr>
          <p:cNvPr id="2" name="TextBox 1">
            <a:extLst>
              <a:ext uri="{FF2B5EF4-FFF2-40B4-BE49-F238E27FC236}">
                <a16:creationId xmlns:a16="http://schemas.microsoft.com/office/drawing/2014/main" id="{E02BE2DA-F00E-4C42-9D7B-CECC4393953E}"/>
              </a:ext>
            </a:extLst>
          </p:cNvPr>
          <p:cNvSpPr txBox="1"/>
          <p:nvPr/>
        </p:nvSpPr>
        <p:spPr>
          <a:xfrm>
            <a:off x="0" y="789795"/>
            <a:ext cx="12192000" cy="3046988"/>
          </a:xfrm>
          <a:prstGeom prst="rect">
            <a:avLst/>
          </a:prstGeom>
          <a:noFill/>
        </p:spPr>
        <p:txBody>
          <a:bodyPr wrap="square" rtlCol="0">
            <a:spAutoFit/>
          </a:bodyPr>
          <a:lstStyle/>
          <a:p>
            <a:pPr algn="ctr"/>
            <a:r>
              <a:rPr lang="en-US" sz="7200" b="1" dirty="0">
                <a:solidFill>
                  <a:schemeClr val="bg1"/>
                </a:solidFill>
              </a:rPr>
              <a:t>Session 2:</a:t>
            </a:r>
          </a:p>
          <a:p>
            <a:pPr algn="ctr"/>
            <a:r>
              <a:rPr lang="en-US" sz="6000" dirty="0">
                <a:solidFill>
                  <a:schemeClr val="bg1"/>
                </a:solidFill>
              </a:rPr>
              <a:t>Anticipating the next stages </a:t>
            </a:r>
          </a:p>
          <a:p>
            <a:pPr algn="ctr"/>
            <a:r>
              <a:rPr lang="en-US" sz="6000" dirty="0">
                <a:solidFill>
                  <a:schemeClr val="bg1"/>
                </a:solidFill>
              </a:rPr>
              <a:t>of the journey out of lockdown</a:t>
            </a:r>
            <a:endParaRPr lang="en-US" sz="6000" b="1" dirty="0">
              <a:solidFill>
                <a:schemeClr val="bg1"/>
              </a:solidFill>
            </a:endParaRPr>
          </a:p>
        </p:txBody>
      </p:sp>
    </p:spTree>
    <p:extLst>
      <p:ext uri="{BB962C8B-B14F-4D97-AF65-F5344CB8AC3E}">
        <p14:creationId xmlns:p14="http://schemas.microsoft.com/office/powerpoint/2010/main" val="156436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057A9-6A7F-D047-9374-2377C768DD09}"/>
              </a:ext>
            </a:extLst>
          </p:cNvPr>
          <p:cNvCxnSpPr>
            <a:cxnSpLocks/>
          </p:cNvCxnSpPr>
          <p:nvPr/>
        </p:nvCxnSpPr>
        <p:spPr>
          <a:xfrm>
            <a:off x="3408047" y="1416453"/>
            <a:ext cx="0" cy="49491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7784CD-34C8-2041-8188-788B005D632A}"/>
              </a:ext>
            </a:extLst>
          </p:cNvPr>
          <p:cNvSpPr/>
          <p:nvPr/>
        </p:nvSpPr>
        <p:spPr>
          <a:xfrm>
            <a:off x="0" y="0"/>
            <a:ext cx="12192000" cy="836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11" name="TextBox 10">
            <a:extLst>
              <a:ext uri="{FF2B5EF4-FFF2-40B4-BE49-F238E27FC236}">
                <a16:creationId xmlns:a16="http://schemas.microsoft.com/office/drawing/2014/main" id="{35C50F04-6342-244B-A880-AE25724D0ACB}"/>
              </a:ext>
            </a:extLst>
          </p:cNvPr>
          <p:cNvSpPr txBox="1"/>
          <p:nvPr/>
        </p:nvSpPr>
        <p:spPr>
          <a:xfrm>
            <a:off x="330738" y="145914"/>
            <a:ext cx="9933918" cy="584775"/>
          </a:xfrm>
          <a:prstGeom prst="rect">
            <a:avLst/>
          </a:prstGeom>
          <a:noFill/>
        </p:spPr>
        <p:txBody>
          <a:bodyPr wrap="square" rtlCol="0">
            <a:spAutoFit/>
          </a:bodyPr>
          <a:lstStyle/>
          <a:p>
            <a:r>
              <a:rPr lang="en-US" sz="3200" b="1" dirty="0">
                <a:solidFill>
                  <a:schemeClr val="bg1"/>
                </a:solidFill>
              </a:rPr>
              <a:t>ANTICIPATING THE NEXT STAGES OF THE JOURNEY </a:t>
            </a:r>
          </a:p>
        </p:txBody>
      </p:sp>
      <p:sp>
        <p:nvSpPr>
          <p:cNvPr id="12" name="TextBox 11">
            <a:extLst>
              <a:ext uri="{FF2B5EF4-FFF2-40B4-BE49-F238E27FC236}">
                <a16:creationId xmlns:a16="http://schemas.microsoft.com/office/drawing/2014/main" id="{65DB90E3-4A0F-8647-9866-69A11FF714A4}"/>
              </a:ext>
            </a:extLst>
          </p:cNvPr>
          <p:cNvSpPr txBox="1"/>
          <p:nvPr/>
        </p:nvSpPr>
        <p:spPr>
          <a:xfrm>
            <a:off x="3657605" y="1088207"/>
            <a:ext cx="8065472" cy="5117170"/>
          </a:xfrm>
          <a:prstGeom prst="rect">
            <a:avLst/>
          </a:prstGeom>
          <a:noFill/>
        </p:spPr>
        <p:txBody>
          <a:bodyPr wrap="square" rtlCol="0">
            <a:spAutoFit/>
          </a:bodyPr>
          <a:lstStyle/>
          <a:p>
            <a:pPr marL="363538" indent="-363538">
              <a:lnSpc>
                <a:spcPct val="107000"/>
              </a:lnSpc>
              <a:spcBef>
                <a:spcPts val="600"/>
              </a:spcBef>
              <a:spcAft>
                <a:spcPts val="0"/>
              </a:spcAft>
            </a:pPr>
            <a:r>
              <a:rPr lang="en-US" sz="2700" dirty="0">
                <a:latin typeface="Calibri" panose="020F0502020204030204" pitchFamily="34" charset="0"/>
                <a:ea typeface="Calibri" panose="020F0502020204030204" pitchFamily="34" charset="0"/>
                <a:cs typeface="Times New Roman" panose="02020603050405020304" pitchFamily="18" charset="0"/>
              </a:rPr>
              <a:t>1. What activities, in addition to worship, will we recommence, when, and how often?</a:t>
            </a:r>
            <a:endParaRPr lang="en-GB" sz="2700" dirty="0">
              <a:latin typeface="Calibri" panose="020F0502020204030204" pitchFamily="34" charset="0"/>
              <a:ea typeface="Calibri" panose="020F0502020204030204" pitchFamily="34" charset="0"/>
              <a:cs typeface="Times New Roman" panose="02020603050405020304" pitchFamily="18" charset="0"/>
            </a:endParaRPr>
          </a:p>
          <a:p>
            <a:pPr marL="363538" indent="-363538">
              <a:lnSpc>
                <a:spcPct val="107000"/>
              </a:lnSpc>
              <a:spcBef>
                <a:spcPts val="600"/>
              </a:spcBef>
              <a:spcAft>
                <a:spcPts val="0"/>
              </a:spcAft>
            </a:pPr>
            <a:r>
              <a:rPr lang="en-US" sz="2700" dirty="0">
                <a:latin typeface="Calibri" panose="020F0502020204030204" pitchFamily="34" charset="0"/>
                <a:ea typeface="Calibri" panose="020F0502020204030204" pitchFamily="34" charset="0"/>
                <a:cs typeface="Times New Roman" panose="02020603050405020304" pitchFamily="18" charset="0"/>
              </a:rPr>
              <a:t>2. What will congregational and organisational programmes consist of given likely ongoing restrictions on social distancing and wearing of masks indoors? How might we harness digital gatherings, alongside in-person meetings, if we can?  </a:t>
            </a:r>
            <a:r>
              <a:rPr lang="en-US" sz="27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sz="27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63538" indent="-363538">
              <a:lnSpc>
                <a:spcPct val="107000"/>
              </a:lnSpc>
              <a:spcBef>
                <a:spcPts val="600"/>
              </a:spcBef>
              <a:spcAft>
                <a:spcPts val="0"/>
              </a:spcAft>
            </a:pPr>
            <a:r>
              <a:rPr lang="en-US" sz="2700" dirty="0">
                <a:latin typeface="Calibri" panose="020F0502020204030204" pitchFamily="34" charset="0"/>
                <a:ea typeface="Calibri" panose="020F0502020204030204" pitchFamily="34" charset="0"/>
                <a:cs typeface="Times New Roman" panose="02020603050405020304" pitchFamily="18" charset="0"/>
              </a:rPr>
              <a:t>3. How will we effectively publicise the recommencement of activities within our membership, among those who previously attended and the wider community? </a:t>
            </a:r>
            <a:endParaRPr lang="en-GB" sz="2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5A580A0-A95F-864E-B248-DEE42A9F0AB3}"/>
              </a:ext>
            </a:extLst>
          </p:cNvPr>
          <p:cNvPicPr>
            <a:picLocks noChangeAspect="1"/>
          </p:cNvPicPr>
          <p:nvPr/>
        </p:nvPicPr>
        <p:blipFill>
          <a:blip r:embed="rId3"/>
          <a:stretch>
            <a:fillRect/>
          </a:stretch>
        </p:blipFill>
        <p:spPr>
          <a:xfrm>
            <a:off x="-111022" y="2522022"/>
            <a:ext cx="3640777" cy="1813956"/>
          </a:xfrm>
          <a:prstGeom prst="rect">
            <a:avLst/>
          </a:prstGeom>
        </p:spPr>
      </p:pic>
    </p:spTree>
    <p:extLst>
      <p:ext uri="{BB962C8B-B14F-4D97-AF65-F5344CB8AC3E}">
        <p14:creationId xmlns:p14="http://schemas.microsoft.com/office/powerpoint/2010/main" val="243412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057A9-6A7F-D047-9374-2377C768DD09}"/>
              </a:ext>
            </a:extLst>
          </p:cNvPr>
          <p:cNvCxnSpPr/>
          <p:nvPr/>
        </p:nvCxnSpPr>
        <p:spPr>
          <a:xfrm>
            <a:off x="4596201" y="1874089"/>
            <a:ext cx="0" cy="3563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7784CD-34C8-2041-8188-788B005D632A}"/>
              </a:ext>
            </a:extLst>
          </p:cNvPr>
          <p:cNvSpPr/>
          <p:nvPr/>
        </p:nvSpPr>
        <p:spPr>
          <a:xfrm>
            <a:off x="0" y="0"/>
            <a:ext cx="12192000" cy="836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11" name="TextBox 10">
            <a:extLst>
              <a:ext uri="{FF2B5EF4-FFF2-40B4-BE49-F238E27FC236}">
                <a16:creationId xmlns:a16="http://schemas.microsoft.com/office/drawing/2014/main" id="{35C50F04-6342-244B-A880-AE25724D0ACB}"/>
              </a:ext>
            </a:extLst>
          </p:cNvPr>
          <p:cNvSpPr txBox="1"/>
          <p:nvPr/>
        </p:nvSpPr>
        <p:spPr>
          <a:xfrm>
            <a:off x="330738" y="145914"/>
            <a:ext cx="9933918" cy="584775"/>
          </a:xfrm>
          <a:prstGeom prst="rect">
            <a:avLst/>
          </a:prstGeom>
          <a:noFill/>
        </p:spPr>
        <p:txBody>
          <a:bodyPr wrap="square" rtlCol="0">
            <a:spAutoFit/>
          </a:bodyPr>
          <a:lstStyle/>
          <a:p>
            <a:r>
              <a:rPr lang="en-US" sz="3200" b="1" dirty="0">
                <a:solidFill>
                  <a:schemeClr val="bg1"/>
                </a:solidFill>
              </a:rPr>
              <a:t>ANTICIPATING THE NEXT STAGES OF THE JOURNEY </a:t>
            </a:r>
          </a:p>
        </p:txBody>
      </p:sp>
      <p:sp>
        <p:nvSpPr>
          <p:cNvPr id="12" name="TextBox 11">
            <a:extLst>
              <a:ext uri="{FF2B5EF4-FFF2-40B4-BE49-F238E27FC236}">
                <a16:creationId xmlns:a16="http://schemas.microsoft.com/office/drawing/2014/main" id="{65DB90E3-4A0F-8647-9866-69A11FF714A4}"/>
              </a:ext>
            </a:extLst>
          </p:cNvPr>
          <p:cNvSpPr txBox="1"/>
          <p:nvPr/>
        </p:nvSpPr>
        <p:spPr>
          <a:xfrm>
            <a:off x="5005137" y="3678732"/>
            <a:ext cx="5029815" cy="1915974"/>
          </a:xfrm>
          <a:prstGeom prst="rect">
            <a:avLst/>
          </a:prstGeom>
          <a:noFill/>
        </p:spPr>
        <p:txBody>
          <a:bodyPr wrap="square" rtlCol="0">
            <a:spAutoFit/>
          </a:bodyPr>
          <a:lstStyle/>
          <a:p>
            <a:pPr marL="457200">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Leaders of organisations and activities brought together to understand the bigger picture</a:t>
            </a:r>
            <a:endParaRPr lang="en-GB" sz="2800" dirty="0"/>
          </a:p>
          <a:p>
            <a:pPr marL="457200">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http://platecompany.org/wp-content/uploads/2017/10/Key-People-300x153.png"/>
          <p:cNvPicPr/>
          <p:nvPr/>
        </p:nvPicPr>
        <p:blipFill>
          <a:blip r:embed="rId3">
            <a:extLst>
              <a:ext uri="{28A0092B-C50C-407E-A947-70E740481C1C}">
                <a14:useLocalDpi xmlns:a14="http://schemas.microsoft.com/office/drawing/2010/main" val="0"/>
              </a:ext>
            </a:extLst>
          </a:blip>
          <a:srcRect/>
          <a:stretch>
            <a:fillRect/>
          </a:stretch>
        </p:blipFill>
        <p:spPr bwMode="auto">
          <a:xfrm>
            <a:off x="5541402" y="1972821"/>
            <a:ext cx="3403300" cy="1683076"/>
          </a:xfrm>
          <a:prstGeom prst="rect">
            <a:avLst/>
          </a:prstGeom>
          <a:noFill/>
          <a:ln>
            <a:noFill/>
          </a:ln>
        </p:spPr>
      </p:pic>
      <p:pic>
        <p:nvPicPr>
          <p:cNvPr id="8" name="Picture 7">
            <a:extLst>
              <a:ext uri="{FF2B5EF4-FFF2-40B4-BE49-F238E27FC236}">
                <a16:creationId xmlns:a16="http://schemas.microsoft.com/office/drawing/2014/main" id="{95A580A0-A95F-864E-B248-DEE42A9F0AB3}"/>
              </a:ext>
            </a:extLst>
          </p:cNvPr>
          <p:cNvPicPr>
            <a:picLocks noChangeAspect="1"/>
          </p:cNvPicPr>
          <p:nvPr/>
        </p:nvPicPr>
        <p:blipFill>
          <a:blip r:embed="rId4"/>
          <a:stretch>
            <a:fillRect/>
          </a:stretch>
        </p:blipFill>
        <p:spPr>
          <a:xfrm>
            <a:off x="202760" y="2623447"/>
            <a:ext cx="4144445" cy="2064900"/>
          </a:xfrm>
          <a:prstGeom prst="rect">
            <a:avLst/>
          </a:prstGeom>
        </p:spPr>
      </p:pic>
    </p:spTree>
    <p:extLst>
      <p:ext uri="{BB962C8B-B14F-4D97-AF65-F5344CB8AC3E}">
        <p14:creationId xmlns:p14="http://schemas.microsoft.com/office/powerpoint/2010/main" val="243756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7784CD-34C8-2041-8188-788B005D632A}"/>
              </a:ext>
            </a:extLst>
          </p:cNvPr>
          <p:cNvSpPr/>
          <p:nvPr/>
        </p:nvSpPr>
        <p:spPr>
          <a:xfrm>
            <a:off x="0" y="0"/>
            <a:ext cx="12192000" cy="836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11" name="TextBox 10">
            <a:extLst>
              <a:ext uri="{FF2B5EF4-FFF2-40B4-BE49-F238E27FC236}">
                <a16:creationId xmlns:a16="http://schemas.microsoft.com/office/drawing/2014/main" id="{35C50F04-6342-244B-A880-AE25724D0ACB}"/>
              </a:ext>
            </a:extLst>
          </p:cNvPr>
          <p:cNvSpPr txBox="1"/>
          <p:nvPr/>
        </p:nvSpPr>
        <p:spPr>
          <a:xfrm>
            <a:off x="330738" y="145914"/>
            <a:ext cx="10030170" cy="584775"/>
          </a:xfrm>
          <a:prstGeom prst="rect">
            <a:avLst/>
          </a:prstGeom>
          <a:noFill/>
        </p:spPr>
        <p:txBody>
          <a:bodyPr wrap="square" rtlCol="0">
            <a:spAutoFit/>
          </a:bodyPr>
          <a:lstStyle/>
          <a:p>
            <a:r>
              <a:rPr lang="en-US" sz="3200" b="1" dirty="0">
                <a:solidFill>
                  <a:schemeClr val="bg1"/>
                </a:solidFill>
              </a:rPr>
              <a:t>ANTICIPATING THE NEXT STAGES OF THE JOURNEY </a:t>
            </a:r>
          </a:p>
        </p:txBody>
      </p:sp>
      <p:grpSp>
        <p:nvGrpSpPr>
          <p:cNvPr id="12" name="Group 11">
            <a:extLst>
              <a:ext uri="{FF2B5EF4-FFF2-40B4-BE49-F238E27FC236}">
                <a16:creationId xmlns:a16="http://schemas.microsoft.com/office/drawing/2014/main" id="{23745111-44A9-47C1-8559-B6AEB23262ED}"/>
              </a:ext>
            </a:extLst>
          </p:cNvPr>
          <p:cNvGrpSpPr/>
          <p:nvPr/>
        </p:nvGrpSpPr>
        <p:grpSpPr>
          <a:xfrm>
            <a:off x="494518" y="2630778"/>
            <a:ext cx="11142057" cy="1928158"/>
            <a:chOff x="494518" y="2806624"/>
            <a:chExt cx="11142057" cy="1928158"/>
          </a:xfrm>
        </p:grpSpPr>
        <p:pic>
          <p:nvPicPr>
            <p:cNvPr id="5" name="Picture 4">
              <a:extLst>
                <a:ext uri="{FF2B5EF4-FFF2-40B4-BE49-F238E27FC236}">
                  <a16:creationId xmlns:a16="http://schemas.microsoft.com/office/drawing/2014/main" id="{94DE73CD-FCA1-4026-88B6-EF5B5D785B38}"/>
                </a:ext>
              </a:extLst>
            </p:cNvPr>
            <p:cNvPicPr>
              <a:picLocks noChangeAspect="1"/>
            </p:cNvPicPr>
            <p:nvPr/>
          </p:nvPicPr>
          <p:blipFill>
            <a:blip r:embed="rId2"/>
            <a:stretch>
              <a:fillRect/>
            </a:stretch>
          </p:blipFill>
          <p:spPr>
            <a:xfrm>
              <a:off x="494518" y="2806624"/>
              <a:ext cx="3688361" cy="1837664"/>
            </a:xfrm>
            <a:prstGeom prst="rect">
              <a:avLst/>
            </a:prstGeom>
          </p:spPr>
        </p:pic>
        <p:pic>
          <p:nvPicPr>
            <p:cNvPr id="6" name="Picture 5">
              <a:extLst>
                <a:ext uri="{FF2B5EF4-FFF2-40B4-BE49-F238E27FC236}">
                  <a16:creationId xmlns:a16="http://schemas.microsoft.com/office/drawing/2014/main" id="{EFD21A1D-FDC6-4D7F-8C91-29FBF4F645A2}"/>
                </a:ext>
              </a:extLst>
            </p:cNvPr>
            <p:cNvPicPr>
              <a:picLocks noChangeAspect="1"/>
            </p:cNvPicPr>
            <p:nvPr/>
          </p:nvPicPr>
          <p:blipFill>
            <a:blip r:embed="rId3"/>
            <a:stretch>
              <a:fillRect/>
            </a:stretch>
          </p:blipFill>
          <p:spPr>
            <a:xfrm>
              <a:off x="4182879" y="2806624"/>
              <a:ext cx="3745566" cy="1866165"/>
            </a:xfrm>
            <a:prstGeom prst="rect">
              <a:avLst/>
            </a:prstGeom>
          </p:spPr>
        </p:pic>
        <p:pic>
          <p:nvPicPr>
            <p:cNvPr id="7" name="Picture 6">
              <a:extLst>
                <a:ext uri="{FF2B5EF4-FFF2-40B4-BE49-F238E27FC236}">
                  <a16:creationId xmlns:a16="http://schemas.microsoft.com/office/drawing/2014/main" id="{39A59F35-1D1C-471F-9257-72FC7A615990}"/>
                </a:ext>
              </a:extLst>
            </p:cNvPr>
            <p:cNvPicPr>
              <a:picLocks noChangeAspect="1"/>
            </p:cNvPicPr>
            <p:nvPr/>
          </p:nvPicPr>
          <p:blipFill>
            <a:blip r:embed="rId4"/>
            <a:stretch>
              <a:fillRect/>
            </a:stretch>
          </p:blipFill>
          <p:spPr>
            <a:xfrm>
              <a:off x="8113005" y="2979222"/>
              <a:ext cx="3523570" cy="1755560"/>
            </a:xfrm>
            <a:prstGeom prst="rect">
              <a:avLst/>
            </a:prstGeom>
          </p:spPr>
        </p:pic>
      </p:grpSp>
    </p:spTree>
    <p:extLst>
      <p:ext uri="{BB962C8B-B14F-4D97-AF65-F5344CB8AC3E}">
        <p14:creationId xmlns:p14="http://schemas.microsoft.com/office/powerpoint/2010/main" val="159028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6E3CAC-59EE-8340-8094-9B767AB3EEB2}"/>
              </a:ext>
            </a:extLst>
          </p:cNvPr>
          <p:cNvPicPr>
            <a:picLocks noChangeAspect="1"/>
          </p:cNvPicPr>
          <p:nvPr/>
        </p:nvPicPr>
        <p:blipFill>
          <a:blip r:embed="rId3"/>
          <a:stretch>
            <a:fillRect/>
          </a:stretch>
        </p:blipFill>
        <p:spPr>
          <a:xfrm>
            <a:off x="10233060" y="5772648"/>
            <a:ext cx="1582824" cy="843169"/>
          </a:xfrm>
          <a:prstGeom prst="rect">
            <a:avLst/>
          </a:prstGeom>
        </p:spPr>
      </p:pic>
      <p:sp>
        <p:nvSpPr>
          <p:cNvPr id="3" name="TextBox 2">
            <a:extLst>
              <a:ext uri="{FF2B5EF4-FFF2-40B4-BE49-F238E27FC236}">
                <a16:creationId xmlns:a16="http://schemas.microsoft.com/office/drawing/2014/main" id="{BE7D1D7E-0D13-9847-9D26-8B2AF878DD51}"/>
              </a:ext>
            </a:extLst>
          </p:cNvPr>
          <p:cNvSpPr txBox="1"/>
          <p:nvPr/>
        </p:nvSpPr>
        <p:spPr>
          <a:xfrm>
            <a:off x="4724400" y="2231915"/>
            <a:ext cx="7467600" cy="2369880"/>
          </a:xfrm>
          <a:prstGeom prst="rect">
            <a:avLst/>
          </a:prstGeom>
          <a:solidFill>
            <a:srgbClr val="E92E19"/>
          </a:solidFill>
        </p:spPr>
        <p:txBody>
          <a:bodyPr wrap="square" rtlCol="0">
            <a:spAutoFit/>
          </a:bodyPr>
          <a:lstStyle/>
          <a:p>
            <a:endPar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simple things can you do to get ready and to get key groups together over the summer period</a:t>
            </a:r>
            <a:r>
              <a:rPr lang="en-US" sz="3600" dirty="0">
                <a:solidFill>
                  <a:schemeClr val="bg1"/>
                </a:solidFill>
              </a:rPr>
              <a:t>?</a:t>
            </a:r>
          </a:p>
          <a:p>
            <a:endParaRPr lang="en-GB" sz="2000" b="1" dirty="0">
              <a:solidFill>
                <a:schemeClr val="bg1"/>
              </a:solidFill>
            </a:endParaRPr>
          </a:p>
        </p:txBody>
      </p:sp>
      <p:sp>
        <p:nvSpPr>
          <p:cNvPr id="6" name="Rectangle 5">
            <a:extLst>
              <a:ext uri="{FF2B5EF4-FFF2-40B4-BE49-F238E27FC236}">
                <a16:creationId xmlns:a16="http://schemas.microsoft.com/office/drawing/2014/main" id="{587784CD-34C8-2041-8188-788B005D632A}"/>
              </a:ext>
            </a:extLst>
          </p:cNvPr>
          <p:cNvSpPr/>
          <p:nvPr/>
        </p:nvSpPr>
        <p:spPr>
          <a:xfrm>
            <a:off x="0" y="0"/>
            <a:ext cx="12192000" cy="836579"/>
          </a:xfrm>
          <a:prstGeom prst="rect">
            <a:avLst/>
          </a:prstGeom>
          <a:solidFill>
            <a:srgbClr val="00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7" name="TextBox 6">
            <a:extLst>
              <a:ext uri="{FF2B5EF4-FFF2-40B4-BE49-F238E27FC236}">
                <a16:creationId xmlns:a16="http://schemas.microsoft.com/office/drawing/2014/main" id="{35C50F04-6342-244B-A880-AE25724D0ACB}"/>
              </a:ext>
            </a:extLst>
          </p:cNvPr>
          <p:cNvSpPr txBox="1"/>
          <p:nvPr/>
        </p:nvSpPr>
        <p:spPr>
          <a:xfrm>
            <a:off x="330738" y="145914"/>
            <a:ext cx="9741412" cy="584775"/>
          </a:xfrm>
          <a:prstGeom prst="rect">
            <a:avLst/>
          </a:prstGeom>
          <a:noFill/>
        </p:spPr>
        <p:txBody>
          <a:bodyPr wrap="square" rtlCol="0">
            <a:spAutoFit/>
          </a:bodyPr>
          <a:lstStyle/>
          <a:p>
            <a:r>
              <a:rPr lang="en-US" sz="3200" b="1" dirty="0">
                <a:solidFill>
                  <a:schemeClr val="bg1"/>
                </a:solidFill>
              </a:rPr>
              <a:t>BREAKOUT ROOMS </a:t>
            </a:r>
          </a:p>
        </p:txBody>
      </p:sp>
      <p:pic>
        <p:nvPicPr>
          <p:cNvPr id="8" name="Picture 7" descr="Teamwork is dreamwork: pushing the boundaries in breakout roomsELT Learning  Journeys"/>
          <p:cNvPicPr/>
          <p:nvPr/>
        </p:nvPicPr>
        <p:blipFill rotWithShape="1">
          <a:blip r:embed="rId4">
            <a:extLst>
              <a:ext uri="{28A0092B-C50C-407E-A947-70E740481C1C}">
                <a14:useLocalDpi xmlns:a14="http://schemas.microsoft.com/office/drawing/2010/main" val="0"/>
              </a:ext>
            </a:extLst>
          </a:blip>
          <a:srcRect t="12848"/>
          <a:stretch/>
        </p:blipFill>
        <p:spPr bwMode="auto">
          <a:xfrm>
            <a:off x="849125" y="2231915"/>
            <a:ext cx="3018682" cy="25078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37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08022A-1198-D646-8D6F-F04EE8B9F22A}"/>
              </a:ext>
            </a:extLst>
          </p:cNvPr>
          <p:cNvSpPr/>
          <p:nvPr/>
        </p:nvSpPr>
        <p:spPr>
          <a:xfrm>
            <a:off x="0" y="0"/>
            <a:ext cx="12192000" cy="836579"/>
          </a:xfrm>
          <a:prstGeom prst="rect">
            <a:avLst/>
          </a:prstGeom>
          <a:solidFill>
            <a:srgbClr val="00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C00000"/>
              </a:solidFill>
            </a:endParaRPr>
          </a:p>
        </p:txBody>
      </p:sp>
      <p:sp>
        <p:nvSpPr>
          <p:cNvPr id="7" name="TextBox 6">
            <a:extLst>
              <a:ext uri="{FF2B5EF4-FFF2-40B4-BE49-F238E27FC236}">
                <a16:creationId xmlns:a16="http://schemas.microsoft.com/office/drawing/2014/main" id="{95CEE0C9-32D0-4D49-BF77-198005BE3365}"/>
              </a:ext>
            </a:extLst>
          </p:cNvPr>
          <p:cNvSpPr txBox="1"/>
          <p:nvPr/>
        </p:nvSpPr>
        <p:spPr>
          <a:xfrm>
            <a:off x="330738" y="145914"/>
            <a:ext cx="4027251" cy="584775"/>
          </a:xfrm>
          <a:prstGeom prst="rect">
            <a:avLst/>
          </a:prstGeom>
          <a:noFill/>
        </p:spPr>
        <p:txBody>
          <a:bodyPr wrap="square" rtlCol="0">
            <a:spAutoFit/>
          </a:bodyPr>
          <a:lstStyle/>
          <a:p>
            <a:r>
              <a:rPr lang="en-US" sz="3200" b="1" dirty="0">
                <a:solidFill>
                  <a:schemeClr val="bg1"/>
                </a:solidFill>
              </a:rPr>
              <a:t>WHAT’S COMING UP</a:t>
            </a:r>
          </a:p>
        </p:txBody>
      </p:sp>
      <p:pic>
        <p:nvPicPr>
          <p:cNvPr id="9" name="Picture 8">
            <a:extLst>
              <a:ext uri="{FF2B5EF4-FFF2-40B4-BE49-F238E27FC236}">
                <a16:creationId xmlns:a16="http://schemas.microsoft.com/office/drawing/2014/main" id="{1674D8A3-3FF9-5E4F-AC06-B37AF6290DB7}"/>
              </a:ext>
            </a:extLst>
          </p:cNvPr>
          <p:cNvPicPr>
            <a:picLocks noChangeAspect="1"/>
          </p:cNvPicPr>
          <p:nvPr/>
        </p:nvPicPr>
        <p:blipFill>
          <a:blip r:embed="rId3"/>
          <a:stretch>
            <a:fillRect/>
          </a:stretch>
        </p:blipFill>
        <p:spPr>
          <a:xfrm>
            <a:off x="-69391" y="1830333"/>
            <a:ext cx="5780662" cy="4089767"/>
          </a:xfrm>
          <a:prstGeom prst="rect">
            <a:avLst/>
          </a:prstGeom>
        </p:spPr>
      </p:pic>
      <p:grpSp>
        <p:nvGrpSpPr>
          <p:cNvPr id="4" name="Group 3"/>
          <p:cNvGrpSpPr/>
          <p:nvPr/>
        </p:nvGrpSpPr>
        <p:grpSpPr>
          <a:xfrm>
            <a:off x="5591499" y="1129611"/>
            <a:ext cx="6040920" cy="4816312"/>
            <a:chOff x="6095995" y="1219658"/>
            <a:chExt cx="6040920" cy="4816312"/>
          </a:xfrm>
        </p:grpSpPr>
        <p:sp>
          <p:nvSpPr>
            <p:cNvPr id="2" name="TextBox 1">
              <a:extLst>
                <a:ext uri="{FF2B5EF4-FFF2-40B4-BE49-F238E27FC236}">
                  <a16:creationId xmlns:a16="http://schemas.microsoft.com/office/drawing/2014/main" id="{72379396-109E-4C46-AA12-4AC913926870}"/>
                </a:ext>
              </a:extLst>
            </p:cNvPr>
            <p:cNvSpPr txBox="1"/>
            <p:nvPr/>
          </p:nvSpPr>
          <p:spPr>
            <a:xfrm>
              <a:off x="6111400" y="1219658"/>
              <a:ext cx="6025515" cy="830997"/>
            </a:xfrm>
            <a:prstGeom prst="rect">
              <a:avLst/>
            </a:prstGeom>
            <a:noFill/>
          </p:spPr>
          <p:txBody>
            <a:bodyPr wrap="square" rtlCol="0">
              <a:spAutoFit/>
            </a:bodyPr>
            <a:lstStyle/>
            <a:p>
              <a:r>
                <a:rPr lang="en-GB" sz="2400" dirty="0">
                  <a:solidFill>
                    <a:srgbClr val="E92E19"/>
                  </a:solidFill>
                </a:rPr>
                <a:t>Thursday 3 June </a:t>
              </a:r>
            </a:p>
            <a:p>
              <a:r>
                <a:rPr lang="en-GB" sz="2400" b="1" dirty="0"/>
                <a:t>Together again for children’s ministry</a:t>
              </a:r>
            </a:p>
          </p:txBody>
        </p:sp>
        <p:sp>
          <p:nvSpPr>
            <p:cNvPr id="11" name="TextBox 10">
              <a:extLst>
                <a:ext uri="{FF2B5EF4-FFF2-40B4-BE49-F238E27FC236}">
                  <a16:creationId xmlns:a16="http://schemas.microsoft.com/office/drawing/2014/main" id="{75B8338F-16DB-9444-A462-E9502F6C849D}"/>
                </a:ext>
              </a:extLst>
            </p:cNvPr>
            <p:cNvSpPr txBox="1"/>
            <p:nvPr/>
          </p:nvSpPr>
          <p:spPr>
            <a:xfrm>
              <a:off x="6095995" y="2522104"/>
              <a:ext cx="6025515" cy="830997"/>
            </a:xfrm>
            <a:prstGeom prst="rect">
              <a:avLst/>
            </a:prstGeom>
            <a:noFill/>
          </p:spPr>
          <p:txBody>
            <a:bodyPr wrap="square" rtlCol="0">
              <a:spAutoFit/>
            </a:bodyPr>
            <a:lstStyle/>
            <a:p>
              <a:r>
                <a:rPr lang="en-GB" sz="2400" dirty="0">
                  <a:solidFill>
                    <a:srgbClr val="E92E19"/>
                  </a:solidFill>
                </a:rPr>
                <a:t>Thursday 10 June </a:t>
              </a:r>
            </a:p>
            <a:p>
              <a:r>
                <a:rPr lang="en-GB" sz="2400" b="1" dirty="0"/>
                <a:t>Together again for youth ministry</a:t>
              </a:r>
            </a:p>
          </p:txBody>
        </p:sp>
        <p:sp>
          <p:nvSpPr>
            <p:cNvPr id="12" name="TextBox 11">
              <a:extLst>
                <a:ext uri="{FF2B5EF4-FFF2-40B4-BE49-F238E27FC236}">
                  <a16:creationId xmlns:a16="http://schemas.microsoft.com/office/drawing/2014/main" id="{99E4397D-A8DA-7C4C-81CD-E197EE739D96}"/>
                </a:ext>
              </a:extLst>
            </p:cNvPr>
            <p:cNvSpPr txBox="1"/>
            <p:nvPr/>
          </p:nvSpPr>
          <p:spPr>
            <a:xfrm>
              <a:off x="6095997" y="3864706"/>
              <a:ext cx="6025515" cy="830997"/>
            </a:xfrm>
            <a:prstGeom prst="rect">
              <a:avLst/>
            </a:prstGeom>
            <a:noFill/>
          </p:spPr>
          <p:txBody>
            <a:bodyPr wrap="square" rtlCol="0">
              <a:spAutoFit/>
            </a:bodyPr>
            <a:lstStyle/>
            <a:p>
              <a:r>
                <a:rPr lang="en-GB" sz="2400" dirty="0">
                  <a:solidFill>
                    <a:srgbClr val="E92E19"/>
                  </a:solidFill>
                </a:rPr>
                <a:t>Thursday 17 June </a:t>
              </a:r>
            </a:p>
            <a:p>
              <a:r>
                <a:rPr lang="en-GB" sz="2400" b="1" dirty="0"/>
                <a:t>Fanning the flame as kirk sessions</a:t>
              </a:r>
            </a:p>
          </p:txBody>
        </p:sp>
        <p:sp>
          <p:nvSpPr>
            <p:cNvPr id="13" name="TextBox 12">
              <a:extLst>
                <a:ext uri="{FF2B5EF4-FFF2-40B4-BE49-F238E27FC236}">
                  <a16:creationId xmlns:a16="http://schemas.microsoft.com/office/drawing/2014/main" id="{D22887B4-3557-1245-9AC0-CCCEA94D0694}"/>
                </a:ext>
              </a:extLst>
            </p:cNvPr>
            <p:cNvSpPr txBox="1"/>
            <p:nvPr/>
          </p:nvSpPr>
          <p:spPr>
            <a:xfrm>
              <a:off x="6095996" y="5204973"/>
              <a:ext cx="6025515" cy="830997"/>
            </a:xfrm>
            <a:prstGeom prst="rect">
              <a:avLst/>
            </a:prstGeom>
            <a:noFill/>
          </p:spPr>
          <p:txBody>
            <a:bodyPr wrap="square" rtlCol="0">
              <a:spAutoFit/>
            </a:bodyPr>
            <a:lstStyle/>
            <a:p>
              <a:r>
                <a:rPr lang="en-GB" sz="2400" dirty="0">
                  <a:solidFill>
                    <a:srgbClr val="E92E19"/>
                  </a:solidFill>
                </a:rPr>
                <a:t>Wednesday 23 June</a:t>
              </a:r>
            </a:p>
            <a:p>
              <a:r>
                <a:rPr lang="en-GB" sz="2400" b="1" dirty="0"/>
                <a:t>Growing our presence in the community</a:t>
              </a:r>
            </a:p>
          </p:txBody>
        </p:sp>
      </p:grpSp>
      <p:pic>
        <p:nvPicPr>
          <p:cNvPr id="3" name="Picture 2"/>
          <p:cNvPicPr>
            <a:picLocks noChangeAspect="1"/>
          </p:cNvPicPr>
          <p:nvPr/>
        </p:nvPicPr>
        <p:blipFill>
          <a:blip r:embed="rId4"/>
          <a:stretch>
            <a:fillRect/>
          </a:stretch>
        </p:blipFill>
        <p:spPr>
          <a:xfrm>
            <a:off x="330738" y="2107016"/>
            <a:ext cx="5050888" cy="1200329"/>
          </a:xfrm>
          <a:prstGeom prst="rect">
            <a:avLst/>
          </a:prstGeom>
        </p:spPr>
      </p:pic>
    </p:spTree>
    <p:extLst>
      <p:ext uri="{BB962C8B-B14F-4D97-AF65-F5344CB8AC3E}">
        <p14:creationId xmlns:p14="http://schemas.microsoft.com/office/powerpoint/2010/main" val="22262448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08022A-1198-D646-8D6F-F04EE8B9F22A}"/>
              </a:ext>
            </a:extLst>
          </p:cNvPr>
          <p:cNvSpPr/>
          <p:nvPr/>
        </p:nvSpPr>
        <p:spPr>
          <a:xfrm>
            <a:off x="0" y="-72190"/>
            <a:ext cx="12192000" cy="836579"/>
          </a:xfrm>
          <a:prstGeom prst="rect">
            <a:avLst/>
          </a:prstGeom>
          <a:solidFill>
            <a:srgbClr val="00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C00000"/>
              </a:solidFill>
            </a:endParaRPr>
          </a:p>
        </p:txBody>
      </p:sp>
      <p:sp>
        <p:nvSpPr>
          <p:cNvPr id="7" name="TextBox 6">
            <a:extLst>
              <a:ext uri="{FF2B5EF4-FFF2-40B4-BE49-F238E27FC236}">
                <a16:creationId xmlns:a16="http://schemas.microsoft.com/office/drawing/2014/main" id="{95CEE0C9-32D0-4D49-BF77-198005BE3365}"/>
              </a:ext>
            </a:extLst>
          </p:cNvPr>
          <p:cNvSpPr txBox="1"/>
          <p:nvPr/>
        </p:nvSpPr>
        <p:spPr>
          <a:xfrm>
            <a:off x="330738" y="145914"/>
            <a:ext cx="4027251" cy="584775"/>
          </a:xfrm>
          <a:prstGeom prst="rect">
            <a:avLst/>
          </a:prstGeom>
          <a:noFill/>
        </p:spPr>
        <p:txBody>
          <a:bodyPr wrap="square" rtlCol="0">
            <a:spAutoFit/>
          </a:bodyPr>
          <a:lstStyle/>
          <a:p>
            <a:r>
              <a:rPr lang="en-US" sz="3200" b="1" dirty="0">
                <a:solidFill>
                  <a:schemeClr val="bg1"/>
                </a:solidFill>
              </a:rPr>
              <a:t>WHAT’S COMING UP</a:t>
            </a:r>
          </a:p>
        </p:txBody>
      </p:sp>
      <p:pic>
        <p:nvPicPr>
          <p:cNvPr id="10" name="Picture 9">
            <a:extLst>
              <a:ext uri="{FF2B5EF4-FFF2-40B4-BE49-F238E27FC236}">
                <a16:creationId xmlns:a16="http://schemas.microsoft.com/office/drawing/2014/main" id="{098C4BAC-2639-2346-8D01-A46BC4F507E4}"/>
              </a:ext>
            </a:extLst>
          </p:cNvPr>
          <p:cNvPicPr>
            <a:picLocks noChangeAspect="1"/>
          </p:cNvPicPr>
          <p:nvPr/>
        </p:nvPicPr>
        <p:blipFill>
          <a:blip r:embed="rId3"/>
          <a:stretch>
            <a:fillRect/>
          </a:stretch>
        </p:blipFill>
        <p:spPr>
          <a:xfrm>
            <a:off x="190037" y="1967197"/>
            <a:ext cx="4749376" cy="3300931"/>
          </a:xfrm>
          <a:prstGeom prst="rect">
            <a:avLst/>
          </a:prstGeom>
        </p:spPr>
      </p:pic>
      <p:sp>
        <p:nvSpPr>
          <p:cNvPr id="13" name="TextBox 12">
            <a:extLst>
              <a:ext uri="{FF2B5EF4-FFF2-40B4-BE49-F238E27FC236}">
                <a16:creationId xmlns:a16="http://schemas.microsoft.com/office/drawing/2014/main" id="{121FD07E-203E-F247-8481-51CFF0C55ADE}"/>
              </a:ext>
            </a:extLst>
          </p:cNvPr>
          <p:cNvSpPr txBox="1"/>
          <p:nvPr/>
        </p:nvSpPr>
        <p:spPr>
          <a:xfrm>
            <a:off x="5408883" y="1760265"/>
            <a:ext cx="6025515" cy="830997"/>
          </a:xfrm>
          <a:prstGeom prst="rect">
            <a:avLst/>
          </a:prstGeom>
          <a:noFill/>
        </p:spPr>
        <p:txBody>
          <a:bodyPr wrap="square" rtlCol="0">
            <a:spAutoFit/>
          </a:bodyPr>
          <a:lstStyle/>
          <a:p>
            <a:r>
              <a:rPr lang="en-GB" sz="2400" dirty="0">
                <a:solidFill>
                  <a:srgbClr val="E92E19"/>
                </a:solidFill>
              </a:rPr>
              <a:t>Wednesday 19 May</a:t>
            </a:r>
          </a:p>
          <a:p>
            <a:r>
              <a:rPr lang="en-GB" sz="2400" b="1" dirty="0" smtClean="0"/>
              <a:t>The Church Recovery Guide</a:t>
            </a:r>
            <a:endParaRPr lang="en-US" sz="2400" dirty="0"/>
          </a:p>
        </p:txBody>
      </p:sp>
      <p:sp>
        <p:nvSpPr>
          <p:cNvPr id="14" name="TextBox 13">
            <a:extLst>
              <a:ext uri="{FF2B5EF4-FFF2-40B4-BE49-F238E27FC236}">
                <a16:creationId xmlns:a16="http://schemas.microsoft.com/office/drawing/2014/main" id="{C7B9F78D-70EA-0D4A-8383-E78AF14E4D27}"/>
              </a:ext>
            </a:extLst>
          </p:cNvPr>
          <p:cNvSpPr txBox="1"/>
          <p:nvPr/>
        </p:nvSpPr>
        <p:spPr>
          <a:xfrm>
            <a:off x="5408882" y="3171639"/>
            <a:ext cx="6025515" cy="830997"/>
          </a:xfrm>
          <a:prstGeom prst="rect">
            <a:avLst/>
          </a:prstGeom>
          <a:noFill/>
        </p:spPr>
        <p:txBody>
          <a:bodyPr wrap="square" rtlCol="0">
            <a:spAutoFit/>
          </a:bodyPr>
          <a:lstStyle/>
          <a:p>
            <a:r>
              <a:rPr lang="en-GB" sz="2400" dirty="0">
                <a:solidFill>
                  <a:srgbClr val="E92E19"/>
                </a:solidFill>
              </a:rPr>
              <a:t>Wednesday 9 June </a:t>
            </a:r>
          </a:p>
          <a:p>
            <a:r>
              <a:rPr lang="en-GB" sz="2400" b="1" dirty="0"/>
              <a:t>Reconnecting in the summer season</a:t>
            </a:r>
          </a:p>
        </p:txBody>
      </p:sp>
      <p:sp>
        <p:nvSpPr>
          <p:cNvPr id="15" name="TextBox 14">
            <a:extLst>
              <a:ext uri="{FF2B5EF4-FFF2-40B4-BE49-F238E27FC236}">
                <a16:creationId xmlns:a16="http://schemas.microsoft.com/office/drawing/2014/main" id="{E1C1492A-EC8D-274C-ABBA-DC1593EA44F5}"/>
              </a:ext>
            </a:extLst>
          </p:cNvPr>
          <p:cNvSpPr txBox="1"/>
          <p:nvPr/>
        </p:nvSpPr>
        <p:spPr>
          <a:xfrm>
            <a:off x="5408883" y="4583013"/>
            <a:ext cx="6355513" cy="830997"/>
          </a:xfrm>
          <a:prstGeom prst="rect">
            <a:avLst/>
          </a:prstGeom>
          <a:noFill/>
        </p:spPr>
        <p:txBody>
          <a:bodyPr wrap="square" rtlCol="0">
            <a:spAutoFit/>
          </a:bodyPr>
          <a:lstStyle/>
          <a:p>
            <a:r>
              <a:rPr lang="en-GB" sz="2400" dirty="0">
                <a:solidFill>
                  <a:srgbClr val="E92E19"/>
                </a:solidFill>
              </a:rPr>
              <a:t>Wednesday 23 June </a:t>
            </a:r>
          </a:p>
          <a:p>
            <a:r>
              <a:rPr lang="en-GB" sz="2400" b="1" dirty="0"/>
              <a:t>In conversation with PCI global mission workers</a:t>
            </a:r>
            <a:endParaRPr lang="en-US" sz="2400" dirty="0"/>
          </a:p>
        </p:txBody>
      </p:sp>
      <p:sp>
        <p:nvSpPr>
          <p:cNvPr id="2" name="TextBox 1">
            <a:extLst>
              <a:ext uri="{FF2B5EF4-FFF2-40B4-BE49-F238E27FC236}">
                <a16:creationId xmlns:a16="http://schemas.microsoft.com/office/drawing/2014/main" id="{C3B8A081-CC9A-4F64-AD10-696F3450DC3D}"/>
              </a:ext>
            </a:extLst>
          </p:cNvPr>
          <p:cNvSpPr txBox="1"/>
          <p:nvPr/>
        </p:nvSpPr>
        <p:spPr>
          <a:xfrm>
            <a:off x="5429907" y="1264628"/>
            <a:ext cx="6025515" cy="461665"/>
          </a:xfrm>
          <a:prstGeom prst="rect">
            <a:avLst/>
          </a:prstGeom>
          <a:noFill/>
        </p:spPr>
        <p:txBody>
          <a:bodyPr wrap="square" rtlCol="0">
            <a:spAutoFit/>
          </a:bodyPr>
          <a:lstStyle/>
          <a:p>
            <a:r>
              <a:rPr lang="en-US" sz="2400" dirty="0">
                <a:solidFill>
                  <a:srgbClr val="E92E19"/>
                </a:solidFill>
              </a:rPr>
              <a:t>Latest release</a:t>
            </a:r>
            <a:r>
              <a:rPr lang="en-US" sz="2400" dirty="0" smtClean="0">
                <a:solidFill>
                  <a:srgbClr val="E92E19"/>
                </a:solidFill>
              </a:rPr>
              <a:t>:</a:t>
            </a:r>
            <a:endParaRPr lang="en-US" sz="2400" dirty="0">
              <a:solidFill>
                <a:srgbClr val="E92E19"/>
              </a:solidFill>
            </a:endParaRPr>
          </a:p>
        </p:txBody>
      </p:sp>
    </p:spTree>
    <p:extLst>
      <p:ext uri="{BB962C8B-B14F-4D97-AF65-F5344CB8AC3E}">
        <p14:creationId xmlns:p14="http://schemas.microsoft.com/office/powerpoint/2010/main" val="21129381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08022A-1198-D646-8D6F-F04EE8B9F22A}"/>
              </a:ext>
            </a:extLst>
          </p:cNvPr>
          <p:cNvSpPr/>
          <p:nvPr/>
        </p:nvSpPr>
        <p:spPr>
          <a:xfrm>
            <a:off x="0" y="0"/>
            <a:ext cx="12192000" cy="836579"/>
          </a:xfrm>
          <a:prstGeom prst="rect">
            <a:avLst/>
          </a:prstGeom>
          <a:solidFill>
            <a:srgbClr val="00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C00000"/>
              </a:solidFill>
            </a:endParaRPr>
          </a:p>
        </p:txBody>
      </p:sp>
      <p:sp>
        <p:nvSpPr>
          <p:cNvPr id="7" name="TextBox 6">
            <a:extLst>
              <a:ext uri="{FF2B5EF4-FFF2-40B4-BE49-F238E27FC236}">
                <a16:creationId xmlns:a16="http://schemas.microsoft.com/office/drawing/2014/main" id="{95CEE0C9-32D0-4D49-BF77-198005BE3365}"/>
              </a:ext>
            </a:extLst>
          </p:cNvPr>
          <p:cNvSpPr txBox="1"/>
          <p:nvPr/>
        </p:nvSpPr>
        <p:spPr>
          <a:xfrm>
            <a:off x="330738" y="145914"/>
            <a:ext cx="4027251" cy="584775"/>
          </a:xfrm>
          <a:prstGeom prst="rect">
            <a:avLst/>
          </a:prstGeom>
          <a:noFill/>
        </p:spPr>
        <p:txBody>
          <a:bodyPr wrap="square" rtlCol="0">
            <a:spAutoFit/>
          </a:bodyPr>
          <a:lstStyle/>
          <a:p>
            <a:r>
              <a:rPr lang="en-US" sz="3200" b="1" dirty="0">
                <a:solidFill>
                  <a:schemeClr val="bg1"/>
                </a:solidFill>
              </a:rPr>
              <a:t>STAYING CONNECTED</a:t>
            </a:r>
          </a:p>
        </p:txBody>
      </p:sp>
      <p:pic>
        <p:nvPicPr>
          <p:cNvPr id="18" name="Picture 17">
            <a:extLst>
              <a:ext uri="{FF2B5EF4-FFF2-40B4-BE49-F238E27FC236}">
                <a16:creationId xmlns:a16="http://schemas.microsoft.com/office/drawing/2014/main" id="{BF1F2092-5384-0443-B725-C807F787ECE2}"/>
              </a:ext>
            </a:extLst>
          </p:cNvPr>
          <p:cNvPicPr>
            <a:picLocks noChangeAspect="1"/>
          </p:cNvPicPr>
          <p:nvPr/>
        </p:nvPicPr>
        <p:blipFill>
          <a:blip r:embed="rId3"/>
          <a:stretch>
            <a:fillRect/>
          </a:stretch>
        </p:blipFill>
        <p:spPr>
          <a:xfrm>
            <a:off x="1074766" y="2412515"/>
            <a:ext cx="3009552" cy="1931461"/>
          </a:xfrm>
          <a:prstGeom prst="rect">
            <a:avLst/>
          </a:prstGeom>
        </p:spPr>
      </p:pic>
      <p:pic>
        <p:nvPicPr>
          <p:cNvPr id="20" name="Picture 19">
            <a:extLst>
              <a:ext uri="{FF2B5EF4-FFF2-40B4-BE49-F238E27FC236}">
                <a16:creationId xmlns:a16="http://schemas.microsoft.com/office/drawing/2014/main" id="{C5E5DC4E-E3E0-4142-9617-760118FCB0D0}"/>
              </a:ext>
            </a:extLst>
          </p:cNvPr>
          <p:cNvPicPr>
            <a:picLocks noChangeAspect="1"/>
          </p:cNvPicPr>
          <p:nvPr/>
        </p:nvPicPr>
        <p:blipFill>
          <a:blip r:embed="rId4"/>
          <a:stretch>
            <a:fillRect/>
          </a:stretch>
        </p:blipFill>
        <p:spPr>
          <a:xfrm>
            <a:off x="4621092" y="2526341"/>
            <a:ext cx="2949815" cy="1703811"/>
          </a:xfrm>
          <a:prstGeom prst="rect">
            <a:avLst/>
          </a:prstGeom>
        </p:spPr>
      </p:pic>
      <p:pic>
        <p:nvPicPr>
          <p:cNvPr id="28" name="Picture 27">
            <a:extLst>
              <a:ext uri="{FF2B5EF4-FFF2-40B4-BE49-F238E27FC236}">
                <a16:creationId xmlns:a16="http://schemas.microsoft.com/office/drawing/2014/main" id="{71AEF6CC-FEDC-2141-AD4E-E1B22C41BB8D}"/>
              </a:ext>
            </a:extLst>
          </p:cNvPr>
          <p:cNvPicPr>
            <a:picLocks noChangeAspect="1"/>
          </p:cNvPicPr>
          <p:nvPr/>
        </p:nvPicPr>
        <p:blipFill>
          <a:blip r:embed="rId5"/>
          <a:stretch>
            <a:fillRect/>
          </a:stretch>
        </p:blipFill>
        <p:spPr>
          <a:xfrm>
            <a:off x="8354284" y="2405356"/>
            <a:ext cx="1986020" cy="2022477"/>
          </a:xfrm>
          <a:prstGeom prst="rect">
            <a:avLst/>
          </a:prstGeom>
        </p:spPr>
      </p:pic>
      <p:sp>
        <p:nvSpPr>
          <p:cNvPr id="29" name="TextBox 28">
            <a:extLst>
              <a:ext uri="{FF2B5EF4-FFF2-40B4-BE49-F238E27FC236}">
                <a16:creationId xmlns:a16="http://schemas.microsoft.com/office/drawing/2014/main" id="{987AB836-F84D-5B41-8056-5D55DBA824A0}"/>
              </a:ext>
            </a:extLst>
          </p:cNvPr>
          <p:cNvSpPr txBox="1"/>
          <p:nvPr/>
        </p:nvSpPr>
        <p:spPr>
          <a:xfrm>
            <a:off x="382359" y="1119492"/>
            <a:ext cx="9560294"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Keep up-to-date by following the PCI social media channels…</a:t>
            </a:r>
          </a:p>
        </p:txBody>
      </p:sp>
      <p:sp>
        <p:nvSpPr>
          <p:cNvPr id="30" name="TextBox 29">
            <a:extLst>
              <a:ext uri="{FF2B5EF4-FFF2-40B4-BE49-F238E27FC236}">
                <a16:creationId xmlns:a16="http://schemas.microsoft.com/office/drawing/2014/main" id="{5F3D03CB-884C-6541-A90C-D2CB5CF8B5C3}"/>
              </a:ext>
            </a:extLst>
          </p:cNvPr>
          <p:cNvSpPr txBox="1"/>
          <p:nvPr/>
        </p:nvSpPr>
        <p:spPr>
          <a:xfrm>
            <a:off x="5321041" y="5152423"/>
            <a:ext cx="2600051"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@pciassembly</a:t>
            </a:r>
          </a:p>
          <a:p>
            <a:r>
              <a:rPr lang="en-US" sz="1600" b="1" dirty="0">
                <a:latin typeface="Calibri" panose="020F0502020204030204" pitchFamily="34" charset="0"/>
                <a:cs typeface="Calibri" panose="020F0502020204030204" pitchFamily="34" charset="0"/>
              </a:rPr>
              <a:t>@pcimoderator</a:t>
            </a:r>
          </a:p>
        </p:txBody>
      </p:sp>
      <p:sp>
        <p:nvSpPr>
          <p:cNvPr id="31" name="TextBox 30">
            <a:extLst>
              <a:ext uri="{FF2B5EF4-FFF2-40B4-BE49-F238E27FC236}">
                <a16:creationId xmlns:a16="http://schemas.microsoft.com/office/drawing/2014/main" id="{4831D0E5-B0D5-0D4C-A9D0-36A13FBB9B63}"/>
              </a:ext>
            </a:extLst>
          </p:cNvPr>
          <p:cNvSpPr txBox="1"/>
          <p:nvPr/>
        </p:nvSpPr>
        <p:spPr>
          <a:xfrm>
            <a:off x="8514084" y="5119964"/>
            <a:ext cx="2600051"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@pciassembly</a:t>
            </a:r>
          </a:p>
        </p:txBody>
      </p:sp>
      <p:sp>
        <p:nvSpPr>
          <p:cNvPr id="32" name="TextBox 31">
            <a:extLst>
              <a:ext uri="{FF2B5EF4-FFF2-40B4-BE49-F238E27FC236}">
                <a16:creationId xmlns:a16="http://schemas.microsoft.com/office/drawing/2014/main" id="{6558B53C-90F5-8748-95C2-22B66D846907}"/>
              </a:ext>
            </a:extLst>
          </p:cNvPr>
          <p:cNvSpPr txBox="1"/>
          <p:nvPr/>
        </p:nvSpPr>
        <p:spPr>
          <a:xfrm>
            <a:off x="1658524" y="5144311"/>
            <a:ext cx="4628069" cy="1323439"/>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/pciassembly</a:t>
            </a:r>
          </a:p>
          <a:p>
            <a:r>
              <a:rPr lang="en-US" sz="1600" b="1" dirty="0">
                <a:latin typeface="Calibri" panose="020F0502020204030204" pitchFamily="34" charset="0"/>
                <a:cs typeface="Calibri" panose="020F0502020204030204" pitchFamily="34" charset="0"/>
              </a:rPr>
              <a:t>/</a:t>
            </a:r>
            <a:r>
              <a:rPr lang="en-US" sz="1600" b="1" dirty="0" err="1">
                <a:latin typeface="Calibri" panose="020F0502020204030204" pitchFamily="34" charset="0"/>
                <a:cs typeface="Calibri" panose="020F0502020204030204" pitchFamily="34" charset="0"/>
              </a:rPr>
              <a:t>PCIChildrensMinistry</a:t>
            </a:r>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/PCIYouthMinistry</a:t>
            </a:r>
          </a:p>
          <a:p>
            <a:r>
              <a:rPr lang="en-US" sz="1600" b="1" dirty="0">
                <a:latin typeface="Calibri" panose="020F0502020204030204" pitchFamily="34" charset="0"/>
                <a:cs typeface="Calibri" panose="020F0502020204030204" pitchFamily="34" charset="0"/>
              </a:rPr>
              <a:t>/</a:t>
            </a:r>
            <a:r>
              <a:rPr lang="en-US" sz="1600" b="1" dirty="0" err="1">
                <a:latin typeface="Calibri" panose="020F0502020204030204" pitchFamily="34" charset="0"/>
                <a:cs typeface="Calibri" panose="020F0502020204030204" pitchFamily="34" charset="0"/>
              </a:rPr>
              <a:t>PCIYoungAdults</a:t>
            </a:r>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a:t>
            </a:r>
            <a:r>
              <a:rPr lang="en-US" sz="1600" b="1" dirty="0" err="1">
                <a:latin typeface="Calibri" panose="020F0502020204030204" pitchFamily="34" charset="0"/>
                <a:cs typeface="Calibri" panose="020F0502020204030204" pitchFamily="34" charset="0"/>
              </a:rPr>
              <a:t>PresbyterianWomen</a:t>
            </a:r>
            <a:endParaRPr lang="en-US" sz="1600" b="1"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4831D0E5-B0D5-0D4C-A9D0-36A13FBB9B63}"/>
              </a:ext>
            </a:extLst>
          </p:cNvPr>
          <p:cNvSpPr txBox="1"/>
          <p:nvPr/>
        </p:nvSpPr>
        <p:spPr>
          <a:xfrm>
            <a:off x="1658524" y="4652070"/>
            <a:ext cx="2600051" cy="461665"/>
          </a:xfrm>
          <a:prstGeom prst="rect">
            <a:avLst/>
          </a:prstGeom>
          <a:noFill/>
        </p:spPr>
        <p:txBody>
          <a:bodyPr wrap="square" rtlCol="0">
            <a:spAutoFit/>
          </a:bodyPr>
          <a:lstStyle/>
          <a:p>
            <a:r>
              <a:rPr lang="en-US" sz="2400" b="1" dirty="0">
                <a:solidFill>
                  <a:srgbClr val="00141F"/>
                </a:solidFill>
                <a:latin typeface="Calibri" panose="020F0502020204030204" pitchFamily="34" charset="0"/>
                <a:cs typeface="Calibri" panose="020F0502020204030204" pitchFamily="34" charset="0"/>
              </a:rPr>
              <a:t>FACEBOOK</a:t>
            </a:r>
            <a:r>
              <a:rPr lang="en-US" sz="2400" dirty="0">
                <a:solidFill>
                  <a:srgbClr val="00141F"/>
                </a:solidFill>
                <a:latin typeface="Calibri" panose="020F0502020204030204" pitchFamily="34" charset="0"/>
                <a:cs typeface="Calibri" panose="020F0502020204030204" pitchFamily="34" charset="0"/>
              </a:rPr>
              <a:t> </a:t>
            </a:r>
          </a:p>
        </p:txBody>
      </p:sp>
      <p:sp>
        <p:nvSpPr>
          <p:cNvPr id="21" name="TextBox 20">
            <a:extLst>
              <a:ext uri="{FF2B5EF4-FFF2-40B4-BE49-F238E27FC236}">
                <a16:creationId xmlns:a16="http://schemas.microsoft.com/office/drawing/2014/main" id="{4831D0E5-B0D5-0D4C-A9D0-36A13FBB9B63}"/>
              </a:ext>
            </a:extLst>
          </p:cNvPr>
          <p:cNvSpPr txBox="1"/>
          <p:nvPr/>
        </p:nvSpPr>
        <p:spPr>
          <a:xfrm>
            <a:off x="5278836" y="4652072"/>
            <a:ext cx="2600051" cy="461665"/>
          </a:xfrm>
          <a:prstGeom prst="rect">
            <a:avLst/>
          </a:prstGeom>
          <a:noFill/>
        </p:spPr>
        <p:txBody>
          <a:bodyPr wrap="square" rtlCol="0">
            <a:spAutoFit/>
          </a:bodyPr>
          <a:lstStyle/>
          <a:p>
            <a:r>
              <a:rPr lang="en-US" sz="2400" b="1" dirty="0">
                <a:solidFill>
                  <a:srgbClr val="00141F"/>
                </a:solidFill>
                <a:latin typeface="Calibri" panose="020F0502020204030204" pitchFamily="34" charset="0"/>
                <a:cs typeface="Calibri" panose="020F0502020204030204" pitchFamily="34" charset="0"/>
              </a:rPr>
              <a:t>TWITTER</a:t>
            </a:r>
          </a:p>
        </p:txBody>
      </p:sp>
      <p:sp>
        <p:nvSpPr>
          <p:cNvPr id="22" name="TextBox 21">
            <a:extLst>
              <a:ext uri="{FF2B5EF4-FFF2-40B4-BE49-F238E27FC236}">
                <a16:creationId xmlns:a16="http://schemas.microsoft.com/office/drawing/2014/main" id="{4831D0E5-B0D5-0D4C-A9D0-36A13FBB9B63}"/>
              </a:ext>
            </a:extLst>
          </p:cNvPr>
          <p:cNvSpPr txBox="1"/>
          <p:nvPr/>
        </p:nvSpPr>
        <p:spPr>
          <a:xfrm>
            <a:off x="8524789" y="4652071"/>
            <a:ext cx="2600051" cy="461665"/>
          </a:xfrm>
          <a:prstGeom prst="rect">
            <a:avLst/>
          </a:prstGeom>
          <a:noFill/>
        </p:spPr>
        <p:txBody>
          <a:bodyPr wrap="square" rtlCol="0">
            <a:spAutoFit/>
          </a:bodyPr>
          <a:lstStyle/>
          <a:p>
            <a:r>
              <a:rPr lang="en-US" sz="2400" b="1" dirty="0">
                <a:solidFill>
                  <a:srgbClr val="00141F"/>
                </a:solidFill>
                <a:latin typeface="Calibri" panose="020F0502020204030204" pitchFamily="34" charset="0"/>
                <a:cs typeface="Calibri" panose="020F0502020204030204" pitchFamily="34" charset="0"/>
              </a:rPr>
              <a:t>INSTAGRAM</a:t>
            </a:r>
          </a:p>
        </p:txBody>
      </p:sp>
      <p:pic>
        <p:nvPicPr>
          <p:cNvPr id="24" name="Picture 23">
            <a:extLst>
              <a:ext uri="{FF2B5EF4-FFF2-40B4-BE49-F238E27FC236}">
                <a16:creationId xmlns:a16="http://schemas.microsoft.com/office/drawing/2014/main" id="{BD6E3CAC-59EE-8340-8094-9B767AB3EEB2}"/>
              </a:ext>
            </a:extLst>
          </p:cNvPr>
          <p:cNvPicPr>
            <a:picLocks noChangeAspect="1"/>
          </p:cNvPicPr>
          <p:nvPr/>
        </p:nvPicPr>
        <p:blipFill>
          <a:blip r:embed="rId6"/>
          <a:stretch>
            <a:fillRect/>
          </a:stretch>
        </p:blipFill>
        <p:spPr>
          <a:xfrm>
            <a:off x="10233060" y="5715426"/>
            <a:ext cx="1582824" cy="843169"/>
          </a:xfrm>
          <a:prstGeom prst="rect">
            <a:avLst/>
          </a:prstGeom>
        </p:spPr>
      </p:pic>
    </p:spTree>
    <p:extLst>
      <p:ext uri="{BB962C8B-B14F-4D97-AF65-F5344CB8AC3E}">
        <p14:creationId xmlns:p14="http://schemas.microsoft.com/office/powerpoint/2010/main" val="34862526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54132A-25F0-D948-B3FD-3E8B7CDF5423}"/>
              </a:ext>
            </a:extLst>
          </p:cNvPr>
          <p:cNvSpPr/>
          <p:nvPr/>
        </p:nvSpPr>
        <p:spPr>
          <a:xfrm>
            <a:off x="1" y="-1"/>
            <a:ext cx="12192000" cy="6858000"/>
          </a:xfrm>
          <a:prstGeom prst="rect">
            <a:avLst/>
          </a:prstGeom>
          <a:solidFill>
            <a:srgbClr val="0014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Rectangle 5">
            <a:extLst>
              <a:ext uri="{FF2B5EF4-FFF2-40B4-BE49-F238E27FC236}">
                <a16:creationId xmlns:a16="http://schemas.microsoft.com/office/drawing/2014/main" id="{835AD37E-40F7-0242-ACA0-157F50E2CAA0}"/>
              </a:ext>
            </a:extLst>
          </p:cNvPr>
          <p:cNvSpPr/>
          <p:nvPr/>
        </p:nvSpPr>
        <p:spPr>
          <a:xfrm>
            <a:off x="0" y="0"/>
            <a:ext cx="12192000" cy="836579"/>
          </a:xfrm>
          <a:prstGeom prst="rect">
            <a:avLst/>
          </a:prstGeom>
          <a:solidFill>
            <a:srgbClr val="FF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C00000"/>
              </a:solidFill>
            </a:endParaRPr>
          </a:p>
        </p:txBody>
      </p:sp>
      <p:sp>
        <p:nvSpPr>
          <p:cNvPr id="7" name="TextBox 6">
            <a:extLst>
              <a:ext uri="{FF2B5EF4-FFF2-40B4-BE49-F238E27FC236}">
                <a16:creationId xmlns:a16="http://schemas.microsoft.com/office/drawing/2014/main" id="{2408F1CD-F1AA-174E-8FEB-852658B824C4}"/>
              </a:ext>
            </a:extLst>
          </p:cNvPr>
          <p:cNvSpPr txBox="1"/>
          <p:nvPr/>
        </p:nvSpPr>
        <p:spPr>
          <a:xfrm>
            <a:off x="330738" y="145914"/>
            <a:ext cx="4027251" cy="584775"/>
          </a:xfrm>
          <a:prstGeom prst="rect">
            <a:avLst/>
          </a:prstGeom>
          <a:noFill/>
        </p:spPr>
        <p:txBody>
          <a:bodyPr wrap="square" rtlCol="0">
            <a:spAutoFit/>
          </a:bodyPr>
          <a:lstStyle/>
          <a:p>
            <a:r>
              <a:rPr lang="en-US" sz="3200" b="1" dirty="0">
                <a:solidFill>
                  <a:schemeClr val="bg1"/>
                </a:solidFill>
              </a:rPr>
              <a:t>CONTACT US</a:t>
            </a:r>
          </a:p>
        </p:txBody>
      </p:sp>
      <p:sp>
        <p:nvSpPr>
          <p:cNvPr id="8" name="TextBox 7">
            <a:extLst>
              <a:ext uri="{FF2B5EF4-FFF2-40B4-BE49-F238E27FC236}">
                <a16:creationId xmlns:a16="http://schemas.microsoft.com/office/drawing/2014/main" id="{493F1366-A799-FF44-98EC-D481166E9CF3}"/>
              </a:ext>
            </a:extLst>
          </p:cNvPr>
          <p:cNvSpPr txBox="1"/>
          <p:nvPr/>
        </p:nvSpPr>
        <p:spPr>
          <a:xfrm>
            <a:off x="747562" y="1806734"/>
            <a:ext cx="9295598" cy="584775"/>
          </a:xfrm>
          <a:prstGeom prst="rect">
            <a:avLst/>
          </a:prstGeom>
          <a:noFill/>
        </p:spPr>
        <p:txBody>
          <a:bodyPr wrap="square" rtlCol="0">
            <a:spAutoFit/>
          </a:bodyPr>
          <a:lstStyle/>
          <a:p>
            <a:r>
              <a:rPr lang="en-US" sz="3200" b="1" dirty="0">
                <a:solidFill>
                  <a:schemeClr val="bg1"/>
                </a:solidFill>
              </a:rPr>
              <a:t>www.presbyterianireland.org</a:t>
            </a:r>
          </a:p>
        </p:txBody>
      </p:sp>
      <p:sp>
        <p:nvSpPr>
          <p:cNvPr id="9" name="TextBox 8">
            <a:extLst>
              <a:ext uri="{FF2B5EF4-FFF2-40B4-BE49-F238E27FC236}">
                <a16:creationId xmlns:a16="http://schemas.microsoft.com/office/drawing/2014/main" id="{0438AF18-BE30-3744-A960-216BA9520758}"/>
              </a:ext>
            </a:extLst>
          </p:cNvPr>
          <p:cNvSpPr txBox="1"/>
          <p:nvPr/>
        </p:nvSpPr>
        <p:spPr>
          <a:xfrm>
            <a:off x="747562" y="2844225"/>
            <a:ext cx="9295598" cy="1077218"/>
          </a:xfrm>
          <a:prstGeom prst="rect">
            <a:avLst/>
          </a:prstGeom>
          <a:noFill/>
        </p:spPr>
        <p:txBody>
          <a:bodyPr wrap="square" rtlCol="0">
            <a:spAutoFit/>
          </a:bodyPr>
          <a:lstStyle/>
          <a:p>
            <a:r>
              <a:rPr lang="en-US" sz="3200" b="1" dirty="0">
                <a:solidFill>
                  <a:srgbClr val="FF9400"/>
                </a:solidFill>
              </a:rPr>
              <a:t>E.</a:t>
            </a:r>
            <a:r>
              <a:rPr lang="en-US" sz="3200" b="1" dirty="0">
                <a:solidFill>
                  <a:schemeClr val="bg1"/>
                </a:solidFill>
              </a:rPr>
              <a:t> clw@presbyterianireland.org</a:t>
            </a:r>
          </a:p>
          <a:p>
            <a:r>
              <a:rPr lang="en-US" sz="3200" b="1" dirty="0">
                <a:solidFill>
                  <a:srgbClr val="FF9400"/>
                </a:solidFill>
              </a:rPr>
              <a:t>T. </a:t>
            </a:r>
            <a:r>
              <a:rPr lang="en-US" sz="3200" b="1" dirty="0">
                <a:solidFill>
                  <a:schemeClr val="bg1"/>
                </a:solidFill>
              </a:rPr>
              <a:t>+44(0) 28 9032 2284</a:t>
            </a:r>
          </a:p>
        </p:txBody>
      </p:sp>
      <p:sp>
        <p:nvSpPr>
          <p:cNvPr id="10" name="TextBox 9">
            <a:extLst>
              <a:ext uri="{FF2B5EF4-FFF2-40B4-BE49-F238E27FC236}">
                <a16:creationId xmlns:a16="http://schemas.microsoft.com/office/drawing/2014/main" id="{DC385202-19FE-0B44-84D7-7440BEF6EEDC}"/>
              </a:ext>
            </a:extLst>
          </p:cNvPr>
          <p:cNvSpPr txBox="1"/>
          <p:nvPr/>
        </p:nvSpPr>
        <p:spPr>
          <a:xfrm>
            <a:off x="747562" y="4556455"/>
            <a:ext cx="9295598" cy="1569660"/>
          </a:xfrm>
          <a:prstGeom prst="rect">
            <a:avLst/>
          </a:prstGeom>
          <a:noFill/>
        </p:spPr>
        <p:txBody>
          <a:bodyPr wrap="square" rtlCol="0">
            <a:spAutoFit/>
          </a:bodyPr>
          <a:lstStyle/>
          <a:p>
            <a:r>
              <a:rPr lang="en-US" sz="3200" b="1" dirty="0">
                <a:solidFill>
                  <a:schemeClr val="bg1"/>
                </a:solidFill>
              </a:rPr>
              <a:t>Sign up to PCI E-</a:t>
            </a:r>
            <a:r>
              <a:rPr lang="en-US" sz="3200" b="1" i="1" dirty="0">
                <a:solidFill>
                  <a:schemeClr val="bg1"/>
                </a:solidFill>
              </a:rPr>
              <a:t>quip</a:t>
            </a:r>
            <a:r>
              <a:rPr lang="en-US" sz="3200" b="1" dirty="0">
                <a:solidFill>
                  <a:schemeClr val="bg1"/>
                </a:solidFill>
              </a:rPr>
              <a:t> to be kept up-to-date with future resources and events for your congregation.</a:t>
            </a:r>
          </a:p>
          <a:p>
            <a:r>
              <a:rPr lang="en-US" sz="3200" b="1" dirty="0">
                <a:solidFill>
                  <a:schemeClr val="bg1"/>
                </a:solidFill>
              </a:rPr>
              <a:t>www.presbyterianireland.org/e-quip</a:t>
            </a:r>
          </a:p>
        </p:txBody>
      </p:sp>
      <p:pic>
        <p:nvPicPr>
          <p:cNvPr id="1026" name="Picture 2" descr="https://www.presbyterianireland.org/getmedia/44a295ee-7851-423a-9bf5-99418a87b33a/Equip_Logo_page-banner.jpg.aspx?width=500&amp;height=161">
            <a:extLst>
              <a:ext uri="{FF2B5EF4-FFF2-40B4-BE49-F238E27FC236}">
                <a16:creationId xmlns:a16="http://schemas.microsoft.com/office/drawing/2014/main" id="{1CB02638-ED1F-4781-BDF9-0AE568CFA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786" y="2636692"/>
            <a:ext cx="47625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0799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6E3CAC-59EE-8340-8094-9B767AB3EEB2}"/>
              </a:ext>
            </a:extLst>
          </p:cNvPr>
          <p:cNvPicPr>
            <a:picLocks noChangeAspect="1"/>
          </p:cNvPicPr>
          <p:nvPr/>
        </p:nvPicPr>
        <p:blipFill>
          <a:blip r:embed="rId2"/>
          <a:stretch>
            <a:fillRect/>
          </a:stretch>
        </p:blipFill>
        <p:spPr>
          <a:xfrm>
            <a:off x="1999427" y="830779"/>
            <a:ext cx="8193141" cy="4364479"/>
          </a:xfrm>
          <a:prstGeom prst="rect">
            <a:avLst/>
          </a:prstGeom>
        </p:spPr>
      </p:pic>
      <p:pic>
        <p:nvPicPr>
          <p:cNvPr id="7" name="Picture 6">
            <a:extLst>
              <a:ext uri="{FF2B5EF4-FFF2-40B4-BE49-F238E27FC236}">
                <a16:creationId xmlns:a16="http://schemas.microsoft.com/office/drawing/2014/main" id="{4A551D82-A0FD-6A4E-86E3-79DC5B2BC180}"/>
              </a:ext>
            </a:extLst>
          </p:cNvPr>
          <p:cNvPicPr>
            <a:picLocks noChangeAspect="1"/>
          </p:cNvPicPr>
          <p:nvPr/>
        </p:nvPicPr>
        <p:blipFill>
          <a:blip r:embed="rId3"/>
          <a:stretch>
            <a:fillRect/>
          </a:stretch>
        </p:blipFill>
        <p:spPr>
          <a:xfrm>
            <a:off x="5243172" y="5327296"/>
            <a:ext cx="1705653" cy="591674"/>
          </a:xfrm>
          <a:prstGeom prst="rect">
            <a:avLst/>
          </a:prstGeom>
        </p:spPr>
      </p:pic>
    </p:spTree>
    <p:extLst>
      <p:ext uri="{BB962C8B-B14F-4D97-AF65-F5344CB8AC3E}">
        <p14:creationId xmlns:p14="http://schemas.microsoft.com/office/powerpoint/2010/main" val="218748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6E3CAC-59EE-8340-8094-9B767AB3EEB2}"/>
              </a:ext>
            </a:extLst>
          </p:cNvPr>
          <p:cNvPicPr>
            <a:picLocks noChangeAspect="1"/>
          </p:cNvPicPr>
          <p:nvPr/>
        </p:nvPicPr>
        <p:blipFill>
          <a:blip r:embed="rId2"/>
          <a:stretch>
            <a:fillRect/>
          </a:stretch>
        </p:blipFill>
        <p:spPr>
          <a:xfrm>
            <a:off x="10233060" y="5772648"/>
            <a:ext cx="1582824" cy="843169"/>
          </a:xfrm>
          <a:prstGeom prst="rect">
            <a:avLst/>
          </a:prstGeom>
        </p:spPr>
      </p:pic>
      <p:grpSp>
        <p:nvGrpSpPr>
          <p:cNvPr id="9" name="Group 8"/>
          <p:cNvGrpSpPr/>
          <p:nvPr/>
        </p:nvGrpSpPr>
        <p:grpSpPr>
          <a:xfrm>
            <a:off x="1400334" y="2282563"/>
            <a:ext cx="9391331" cy="2475160"/>
            <a:chOff x="967931" y="2736326"/>
            <a:chExt cx="9391331" cy="2475160"/>
          </a:xfrm>
        </p:grpSpPr>
        <p:pic>
          <p:nvPicPr>
            <p:cNvPr id="6" name="Picture 5" descr="How Long Will You Stay Lost without Consulting a Map? | Harrison Assessment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7298" y="2736326"/>
              <a:ext cx="3600474" cy="2460226"/>
            </a:xfrm>
            <a:prstGeom prst="rect">
              <a:avLst/>
            </a:prstGeom>
            <a:noFill/>
            <a:ln>
              <a:noFill/>
            </a:ln>
          </p:spPr>
        </p:pic>
        <p:pic>
          <p:nvPicPr>
            <p:cNvPr id="7" name="Picture 6" descr="Humans have an inbuilt compass - Cosmos Magazine"/>
            <p:cNvPicPr/>
            <p:nvPr/>
          </p:nvPicPr>
          <p:blipFill rotWithShape="1">
            <a:blip r:embed="rId4" cstate="print">
              <a:extLst>
                <a:ext uri="{28A0092B-C50C-407E-A947-70E740481C1C}">
                  <a14:useLocalDpi xmlns:a14="http://schemas.microsoft.com/office/drawing/2010/main" val="0"/>
                </a:ext>
              </a:extLst>
            </a:blip>
            <a:srcRect l="20384" r="25802"/>
            <a:stretch/>
          </p:blipFill>
          <p:spPr bwMode="auto">
            <a:xfrm>
              <a:off x="967931" y="2736326"/>
              <a:ext cx="2267336" cy="2460225"/>
            </a:xfrm>
            <a:prstGeom prst="rect">
              <a:avLst/>
            </a:prstGeom>
            <a:noFill/>
            <a:ln>
              <a:noFill/>
            </a:ln>
            <a:extLst>
              <a:ext uri="{53640926-AAD7-44D8-BBD7-CCE9431645EC}">
                <a14:shadowObscured xmlns:a14="http://schemas.microsoft.com/office/drawing/2010/main"/>
              </a:ext>
            </a:extLst>
          </p:spPr>
        </p:pic>
        <p:pic>
          <p:nvPicPr>
            <p:cNvPr id="8" name="Picture 7" descr="Support for Sat Nav and Dash Cam Products | Aguri"/>
            <p:cNvPicPr/>
            <p:nvPr/>
          </p:nvPicPr>
          <p:blipFill rotWithShape="1">
            <a:blip r:embed="rId5" cstate="print">
              <a:extLst>
                <a:ext uri="{28A0092B-C50C-407E-A947-70E740481C1C}">
                  <a14:useLocalDpi xmlns:a14="http://schemas.microsoft.com/office/drawing/2010/main" val="0"/>
                </a:ext>
              </a:extLst>
            </a:blip>
            <a:srcRect l="19148" r="29137"/>
            <a:stretch/>
          </p:blipFill>
          <p:spPr bwMode="auto">
            <a:xfrm>
              <a:off x="8039803" y="2736326"/>
              <a:ext cx="2319459" cy="2475160"/>
            </a:xfrm>
            <a:prstGeom prst="rect">
              <a:avLst/>
            </a:prstGeom>
            <a:noFill/>
            <a:ln>
              <a:noFill/>
            </a:ln>
            <a:extLst>
              <a:ext uri="{53640926-AAD7-44D8-BBD7-CCE9431645EC}">
                <a14:shadowObscured xmlns:a14="http://schemas.microsoft.com/office/drawing/2010/main"/>
              </a:ext>
            </a:extLst>
          </p:spPr>
        </p:pic>
      </p:grpSp>
      <p:sp>
        <p:nvSpPr>
          <p:cNvPr id="10" name="Rectangle 9">
            <a:extLst>
              <a:ext uri="{FF2B5EF4-FFF2-40B4-BE49-F238E27FC236}">
                <a16:creationId xmlns:a16="http://schemas.microsoft.com/office/drawing/2014/main" id="{587784CD-34C8-2041-8188-788B005D632A}"/>
              </a:ext>
            </a:extLst>
          </p:cNvPr>
          <p:cNvSpPr/>
          <p:nvPr/>
        </p:nvSpPr>
        <p:spPr>
          <a:xfrm>
            <a:off x="0" y="0"/>
            <a:ext cx="12192000" cy="836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11" name="TextBox 10">
            <a:extLst>
              <a:ext uri="{FF2B5EF4-FFF2-40B4-BE49-F238E27FC236}">
                <a16:creationId xmlns:a16="http://schemas.microsoft.com/office/drawing/2014/main" id="{35C50F04-6342-244B-A880-AE25724D0ACB}"/>
              </a:ext>
            </a:extLst>
          </p:cNvPr>
          <p:cNvSpPr txBox="1"/>
          <p:nvPr/>
        </p:nvSpPr>
        <p:spPr>
          <a:xfrm>
            <a:off x="254382" y="171145"/>
            <a:ext cx="12415860" cy="584775"/>
          </a:xfrm>
          <a:prstGeom prst="rect">
            <a:avLst/>
          </a:prstGeom>
          <a:noFill/>
        </p:spPr>
        <p:txBody>
          <a:bodyPr wrap="square" rtlCol="0">
            <a:spAutoFit/>
          </a:bodyPr>
          <a:lstStyle/>
          <a:p>
            <a:r>
              <a:rPr lang="en-US" sz="3200" b="1" dirty="0">
                <a:solidFill>
                  <a:schemeClr val="bg1"/>
                </a:solidFill>
              </a:rPr>
              <a:t>ANTICIPATING THE NEXT STAGES OF THE JOURNEY </a:t>
            </a:r>
          </a:p>
        </p:txBody>
      </p:sp>
    </p:spTree>
    <p:extLst>
      <p:ext uri="{BB962C8B-B14F-4D97-AF65-F5344CB8AC3E}">
        <p14:creationId xmlns:p14="http://schemas.microsoft.com/office/powerpoint/2010/main" val="273386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057A9-6A7F-D047-9374-2377C768DD09}"/>
              </a:ext>
            </a:extLst>
          </p:cNvPr>
          <p:cNvCxnSpPr>
            <a:cxnSpLocks/>
          </p:cNvCxnSpPr>
          <p:nvPr/>
        </p:nvCxnSpPr>
        <p:spPr>
          <a:xfrm>
            <a:off x="5102780" y="1709654"/>
            <a:ext cx="0" cy="3213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7784CD-34C8-2041-8188-788B005D632A}"/>
              </a:ext>
            </a:extLst>
          </p:cNvPr>
          <p:cNvSpPr/>
          <p:nvPr/>
        </p:nvSpPr>
        <p:spPr>
          <a:xfrm>
            <a:off x="0" y="0"/>
            <a:ext cx="12192000" cy="836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11" name="TextBox 10">
            <a:extLst>
              <a:ext uri="{FF2B5EF4-FFF2-40B4-BE49-F238E27FC236}">
                <a16:creationId xmlns:a16="http://schemas.microsoft.com/office/drawing/2014/main" id="{35C50F04-6342-244B-A880-AE25724D0ACB}"/>
              </a:ext>
            </a:extLst>
          </p:cNvPr>
          <p:cNvSpPr txBox="1"/>
          <p:nvPr/>
        </p:nvSpPr>
        <p:spPr>
          <a:xfrm>
            <a:off x="330738" y="145914"/>
            <a:ext cx="9933918" cy="584775"/>
          </a:xfrm>
          <a:prstGeom prst="rect">
            <a:avLst/>
          </a:prstGeom>
          <a:noFill/>
        </p:spPr>
        <p:txBody>
          <a:bodyPr wrap="square" rtlCol="0">
            <a:spAutoFit/>
          </a:bodyPr>
          <a:lstStyle/>
          <a:p>
            <a:r>
              <a:rPr lang="en-US" sz="3200" b="1" dirty="0">
                <a:solidFill>
                  <a:schemeClr val="bg1"/>
                </a:solidFill>
              </a:rPr>
              <a:t>ANTICIPATING THE NEXT STAGES OF THE JOURNEY </a:t>
            </a:r>
          </a:p>
        </p:txBody>
      </p:sp>
      <p:sp>
        <p:nvSpPr>
          <p:cNvPr id="12" name="TextBox 11">
            <a:extLst>
              <a:ext uri="{FF2B5EF4-FFF2-40B4-BE49-F238E27FC236}">
                <a16:creationId xmlns:a16="http://schemas.microsoft.com/office/drawing/2014/main" id="{65DB90E3-4A0F-8647-9866-69A11FF714A4}"/>
              </a:ext>
            </a:extLst>
          </p:cNvPr>
          <p:cNvSpPr txBox="1"/>
          <p:nvPr/>
        </p:nvSpPr>
        <p:spPr>
          <a:xfrm>
            <a:off x="5591910" y="1822735"/>
            <a:ext cx="5672632" cy="4318170"/>
          </a:xfrm>
          <a:prstGeom prst="rect">
            <a:avLst/>
          </a:prstGeom>
          <a:noFill/>
        </p:spPr>
        <p:txBody>
          <a:bodyPr wrap="square" rtlCol="0">
            <a:spAutoFit/>
          </a:bodyPr>
          <a:lstStyle/>
          <a:p>
            <a:pPr marL="457200">
              <a:lnSpc>
                <a:spcPct val="107000"/>
              </a:lnSpc>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Plan and prepare now to get ready to make the most of the gradual easing of restrictions, rather than waiting until they do.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sz="3600" dirty="0"/>
          </a:p>
          <a:p>
            <a:pPr marL="457200">
              <a:lnSpc>
                <a:spcPct val="107000"/>
              </a:lnSpc>
              <a:spcAft>
                <a:spcPts val="800"/>
              </a:spcAft>
            </a:pP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554896D-68E7-4042-95DF-3705F305C3A5}"/>
              </a:ext>
            </a:extLst>
          </p:cNvPr>
          <p:cNvPicPr>
            <a:picLocks noChangeAspect="1"/>
          </p:cNvPicPr>
          <p:nvPr/>
        </p:nvPicPr>
        <p:blipFill>
          <a:blip r:embed="rId3"/>
          <a:stretch>
            <a:fillRect/>
          </a:stretch>
        </p:blipFill>
        <p:spPr>
          <a:xfrm>
            <a:off x="56447" y="2011311"/>
            <a:ext cx="4738791" cy="2361023"/>
          </a:xfrm>
          <a:prstGeom prst="rect">
            <a:avLst/>
          </a:prstGeom>
        </p:spPr>
      </p:pic>
    </p:spTree>
    <p:extLst>
      <p:ext uri="{BB962C8B-B14F-4D97-AF65-F5344CB8AC3E}">
        <p14:creationId xmlns:p14="http://schemas.microsoft.com/office/powerpoint/2010/main" val="184495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057A9-6A7F-D047-9374-2377C768DD09}"/>
              </a:ext>
            </a:extLst>
          </p:cNvPr>
          <p:cNvCxnSpPr>
            <a:cxnSpLocks/>
          </p:cNvCxnSpPr>
          <p:nvPr/>
        </p:nvCxnSpPr>
        <p:spPr>
          <a:xfrm>
            <a:off x="3326074" y="1629508"/>
            <a:ext cx="0" cy="3406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7784CD-34C8-2041-8188-788B005D632A}"/>
              </a:ext>
            </a:extLst>
          </p:cNvPr>
          <p:cNvSpPr/>
          <p:nvPr/>
        </p:nvSpPr>
        <p:spPr>
          <a:xfrm>
            <a:off x="0" y="-21020"/>
            <a:ext cx="12192000" cy="836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11" name="TextBox 10">
            <a:extLst>
              <a:ext uri="{FF2B5EF4-FFF2-40B4-BE49-F238E27FC236}">
                <a16:creationId xmlns:a16="http://schemas.microsoft.com/office/drawing/2014/main" id="{35C50F04-6342-244B-A880-AE25724D0ACB}"/>
              </a:ext>
            </a:extLst>
          </p:cNvPr>
          <p:cNvSpPr txBox="1"/>
          <p:nvPr/>
        </p:nvSpPr>
        <p:spPr>
          <a:xfrm>
            <a:off x="330738" y="145914"/>
            <a:ext cx="9933918" cy="584775"/>
          </a:xfrm>
          <a:prstGeom prst="rect">
            <a:avLst/>
          </a:prstGeom>
          <a:noFill/>
        </p:spPr>
        <p:txBody>
          <a:bodyPr wrap="square" rtlCol="0">
            <a:spAutoFit/>
          </a:bodyPr>
          <a:lstStyle/>
          <a:p>
            <a:r>
              <a:rPr lang="en-US" sz="3200" b="1" dirty="0">
                <a:solidFill>
                  <a:schemeClr val="bg1"/>
                </a:solidFill>
              </a:rPr>
              <a:t>ANTICIPATING THE NEXT STAGES OF THE JOURNEY </a:t>
            </a:r>
          </a:p>
        </p:txBody>
      </p:sp>
      <p:sp>
        <p:nvSpPr>
          <p:cNvPr id="12" name="TextBox 11">
            <a:extLst>
              <a:ext uri="{FF2B5EF4-FFF2-40B4-BE49-F238E27FC236}">
                <a16:creationId xmlns:a16="http://schemas.microsoft.com/office/drawing/2014/main" id="{65DB90E3-4A0F-8647-9866-69A11FF714A4}"/>
              </a:ext>
            </a:extLst>
          </p:cNvPr>
          <p:cNvSpPr txBox="1"/>
          <p:nvPr/>
        </p:nvSpPr>
        <p:spPr>
          <a:xfrm>
            <a:off x="3669326" y="1526456"/>
            <a:ext cx="8112364" cy="3606821"/>
          </a:xfrm>
          <a:prstGeom prst="rect">
            <a:avLst/>
          </a:prstGeom>
          <a:noFill/>
        </p:spPr>
        <p:txBody>
          <a:bodyPr wrap="square" rtlCol="0">
            <a:spAutoFit/>
          </a:bodyPr>
          <a:lstStyle/>
          <a:p>
            <a:pPr marL="363538" indent="-363538">
              <a:lnSpc>
                <a:spcPct val="107000"/>
              </a:lnSpc>
              <a:spcAft>
                <a:spcPts val="1200"/>
              </a:spcAft>
            </a:pPr>
            <a:r>
              <a:rPr lang="en-US" sz="2800" dirty="0">
                <a:latin typeface="Calibri" panose="020F0502020204030204" pitchFamily="34" charset="0"/>
                <a:ea typeface="Calibri" panose="020F0502020204030204" pitchFamily="34" charset="0"/>
                <a:cs typeface="Times New Roman" panose="02020603050405020304" pitchFamily="18" charset="0"/>
              </a:rPr>
              <a:t>1. How do we continue to re-establish our worship service and strengthen connection with members of all ages in our congregation?</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63538" indent="-363538">
              <a:lnSpc>
                <a:spcPct val="107000"/>
              </a:lnSpc>
              <a:spcAft>
                <a:spcPts val="1200"/>
              </a:spcAft>
            </a:pPr>
            <a:r>
              <a:rPr lang="en-US" sz="2800" dirty="0">
                <a:latin typeface="Calibri" panose="020F0502020204030204" pitchFamily="34" charset="0"/>
                <a:ea typeface="Calibri" panose="020F0502020204030204" pitchFamily="34" charset="0"/>
                <a:cs typeface="Times New Roman" panose="02020603050405020304" pitchFamily="18" charset="0"/>
              </a:rPr>
              <a:t>2. What limited range of activities should we prioritise when restrictions on gathering begin to ease?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63538" indent="-363538">
              <a:lnSpc>
                <a:spcPct val="107000"/>
              </a:lnSpc>
              <a:spcAft>
                <a:spcPts val="1200"/>
              </a:spcAft>
            </a:pPr>
            <a:r>
              <a:rPr lang="en-US" sz="2800" dirty="0">
                <a:latin typeface="Calibri" panose="020F0502020204030204" pitchFamily="34" charset="0"/>
                <a:ea typeface="Calibri" panose="020F0502020204030204" pitchFamily="34" charset="0"/>
                <a:cs typeface="Times New Roman" panose="02020603050405020304" pitchFamily="18" charset="0"/>
              </a:rPr>
              <a:t>3. What lessons have we learned so far during the Covid-19 pandemic that can help us in this phase?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554896D-68E7-4042-95DF-3705F305C3A5}"/>
              </a:ext>
            </a:extLst>
          </p:cNvPr>
          <p:cNvPicPr>
            <a:picLocks noChangeAspect="1"/>
          </p:cNvPicPr>
          <p:nvPr/>
        </p:nvPicPr>
        <p:blipFill>
          <a:blip r:embed="rId3"/>
          <a:stretch>
            <a:fillRect/>
          </a:stretch>
        </p:blipFill>
        <p:spPr>
          <a:xfrm>
            <a:off x="-112705" y="2277136"/>
            <a:ext cx="3688361" cy="1837664"/>
          </a:xfrm>
          <a:prstGeom prst="rect">
            <a:avLst/>
          </a:prstGeom>
        </p:spPr>
      </p:pic>
    </p:spTree>
    <p:extLst>
      <p:ext uri="{BB962C8B-B14F-4D97-AF65-F5344CB8AC3E}">
        <p14:creationId xmlns:p14="http://schemas.microsoft.com/office/powerpoint/2010/main" val="104558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057A9-6A7F-D047-9374-2377C768DD09}"/>
              </a:ext>
            </a:extLst>
          </p:cNvPr>
          <p:cNvCxnSpPr>
            <a:cxnSpLocks/>
          </p:cNvCxnSpPr>
          <p:nvPr/>
        </p:nvCxnSpPr>
        <p:spPr>
          <a:xfrm>
            <a:off x="4608384" y="1822034"/>
            <a:ext cx="0" cy="36174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7784CD-34C8-2041-8188-788B005D632A}"/>
              </a:ext>
            </a:extLst>
          </p:cNvPr>
          <p:cNvSpPr/>
          <p:nvPr/>
        </p:nvSpPr>
        <p:spPr>
          <a:xfrm>
            <a:off x="0" y="0"/>
            <a:ext cx="12192000" cy="836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11" name="TextBox 10">
            <a:extLst>
              <a:ext uri="{FF2B5EF4-FFF2-40B4-BE49-F238E27FC236}">
                <a16:creationId xmlns:a16="http://schemas.microsoft.com/office/drawing/2014/main" id="{35C50F04-6342-244B-A880-AE25724D0ACB}"/>
              </a:ext>
            </a:extLst>
          </p:cNvPr>
          <p:cNvSpPr txBox="1"/>
          <p:nvPr/>
        </p:nvSpPr>
        <p:spPr>
          <a:xfrm>
            <a:off x="330738" y="145914"/>
            <a:ext cx="9933918" cy="584775"/>
          </a:xfrm>
          <a:prstGeom prst="rect">
            <a:avLst/>
          </a:prstGeom>
          <a:noFill/>
        </p:spPr>
        <p:txBody>
          <a:bodyPr wrap="square" rtlCol="0">
            <a:spAutoFit/>
          </a:bodyPr>
          <a:lstStyle/>
          <a:p>
            <a:r>
              <a:rPr lang="en-US" sz="3200" b="1" dirty="0">
                <a:solidFill>
                  <a:schemeClr val="bg1"/>
                </a:solidFill>
              </a:rPr>
              <a:t>ANTICIPATING THE NEXT STAGES OF THE JOURNEY </a:t>
            </a:r>
          </a:p>
        </p:txBody>
      </p:sp>
      <p:sp>
        <p:nvSpPr>
          <p:cNvPr id="12" name="TextBox 11">
            <a:extLst>
              <a:ext uri="{FF2B5EF4-FFF2-40B4-BE49-F238E27FC236}">
                <a16:creationId xmlns:a16="http://schemas.microsoft.com/office/drawing/2014/main" id="{65DB90E3-4A0F-8647-9866-69A11FF714A4}"/>
              </a:ext>
            </a:extLst>
          </p:cNvPr>
          <p:cNvSpPr txBox="1"/>
          <p:nvPr/>
        </p:nvSpPr>
        <p:spPr>
          <a:xfrm>
            <a:off x="5493276" y="3870726"/>
            <a:ext cx="4118238" cy="993926"/>
          </a:xfrm>
          <a:prstGeom prst="rect">
            <a:avLst/>
          </a:prstGeom>
          <a:noFill/>
        </p:spPr>
        <p:txBody>
          <a:bodyPr wrap="square" rtlCol="0">
            <a:spAutoFit/>
          </a:bodyPr>
          <a:lstStyle/>
          <a:p>
            <a:pPr>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Kirk session and others in formal leadership positions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554896D-68E7-4042-95DF-3705F305C3A5}"/>
              </a:ext>
            </a:extLst>
          </p:cNvPr>
          <p:cNvPicPr>
            <a:picLocks noChangeAspect="1"/>
          </p:cNvPicPr>
          <p:nvPr/>
        </p:nvPicPr>
        <p:blipFill>
          <a:blip r:embed="rId3"/>
          <a:stretch>
            <a:fillRect/>
          </a:stretch>
        </p:blipFill>
        <p:spPr>
          <a:xfrm>
            <a:off x="0" y="2248488"/>
            <a:ext cx="4738791" cy="2361023"/>
          </a:xfrm>
          <a:prstGeom prst="rect">
            <a:avLst/>
          </a:prstGeom>
        </p:spPr>
      </p:pic>
      <p:pic>
        <p:nvPicPr>
          <p:cNvPr id="7" name="Picture 6" descr="http://platecompany.org/wp-content/uploads/2017/10/Key-People-300x153.png"/>
          <p:cNvPicPr/>
          <p:nvPr/>
        </p:nvPicPr>
        <p:blipFill>
          <a:blip r:embed="rId4">
            <a:extLst>
              <a:ext uri="{28A0092B-C50C-407E-A947-70E740481C1C}">
                <a14:useLocalDpi xmlns:a14="http://schemas.microsoft.com/office/drawing/2010/main" val="0"/>
              </a:ext>
            </a:extLst>
          </a:blip>
          <a:srcRect/>
          <a:stretch>
            <a:fillRect/>
          </a:stretch>
        </p:blipFill>
        <p:spPr bwMode="auto">
          <a:xfrm>
            <a:off x="5541402" y="2345625"/>
            <a:ext cx="2970081" cy="1552605"/>
          </a:xfrm>
          <a:prstGeom prst="rect">
            <a:avLst/>
          </a:prstGeom>
          <a:noFill/>
          <a:ln>
            <a:noFill/>
          </a:ln>
        </p:spPr>
      </p:pic>
    </p:spTree>
    <p:extLst>
      <p:ext uri="{BB962C8B-B14F-4D97-AF65-F5344CB8AC3E}">
        <p14:creationId xmlns:p14="http://schemas.microsoft.com/office/powerpoint/2010/main" val="414772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057A9-6A7F-D047-9374-2377C768DD09}"/>
              </a:ext>
            </a:extLst>
          </p:cNvPr>
          <p:cNvCxnSpPr/>
          <p:nvPr/>
        </p:nvCxnSpPr>
        <p:spPr>
          <a:xfrm>
            <a:off x="4429655" y="2063093"/>
            <a:ext cx="0" cy="3213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7784CD-34C8-2041-8188-788B005D632A}"/>
              </a:ext>
            </a:extLst>
          </p:cNvPr>
          <p:cNvSpPr/>
          <p:nvPr/>
        </p:nvSpPr>
        <p:spPr>
          <a:xfrm>
            <a:off x="0" y="0"/>
            <a:ext cx="12192000" cy="836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11" name="TextBox 10">
            <a:extLst>
              <a:ext uri="{FF2B5EF4-FFF2-40B4-BE49-F238E27FC236}">
                <a16:creationId xmlns:a16="http://schemas.microsoft.com/office/drawing/2014/main" id="{35C50F04-6342-244B-A880-AE25724D0ACB}"/>
              </a:ext>
            </a:extLst>
          </p:cNvPr>
          <p:cNvSpPr txBox="1"/>
          <p:nvPr/>
        </p:nvSpPr>
        <p:spPr>
          <a:xfrm>
            <a:off x="330738" y="145914"/>
            <a:ext cx="9933918" cy="584775"/>
          </a:xfrm>
          <a:prstGeom prst="rect">
            <a:avLst/>
          </a:prstGeom>
          <a:noFill/>
        </p:spPr>
        <p:txBody>
          <a:bodyPr wrap="square" rtlCol="0">
            <a:spAutoFit/>
          </a:bodyPr>
          <a:lstStyle/>
          <a:p>
            <a:r>
              <a:rPr lang="en-US" sz="3200" b="1" dirty="0">
                <a:solidFill>
                  <a:schemeClr val="bg1"/>
                </a:solidFill>
              </a:rPr>
              <a:t>ANTICIPATING THE NEXT STAGES OF THE JOURNEY </a:t>
            </a:r>
          </a:p>
        </p:txBody>
      </p:sp>
      <p:sp>
        <p:nvSpPr>
          <p:cNvPr id="12" name="TextBox 11">
            <a:extLst>
              <a:ext uri="{FF2B5EF4-FFF2-40B4-BE49-F238E27FC236}">
                <a16:creationId xmlns:a16="http://schemas.microsoft.com/office/drawing/2014/main" id="{65DB90E3-4A0F-8647-9866-69A11FF714A4}"/>
              </a:ext>
            </a:extLst>
          </p:cNvPr>
          <p:cNvSpPr txBox="1"/>
          <p:nvPr/>
        </p:nvSpPr>
        <p:spPr>
          <a:xfrm>
            <a:off x="4885186" y="1562268"/>
            <a:ext cx="6754508" cy="4215578"/>
          </a:xfrm>
          <a:prstGeom prst="rect">
            <a:avLst/>
          </a:prstGeom>
          <a:noFill/>
        </p:spPr>
        <p:txBody>
          <a:bodyPr wrap="square" rtlCol="0">
            <a:spAutoFit/>
          </a:bodyPr>
          <a:lstStyle/>
          <a:p>
            <a:pPr>
              <a:lnSpc>
                <a:spcPct val="107000"/>
              </a:lnSpc>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As restrictions ease further and we begin to gather a little more momentum in our church life, there will come a moment of greater opportunity to physically get together to renew our relationships.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1A3ECE3B-C79A-944E-B6FE-CA4D6BD69196}"/>
              </a:ext>
            </a:extLst>
          </p:cNvPr>
          <p:cNvPicPr>
            <a:picLocks noChangeAspect="1"/>
          </p:cNvPicPr>
          <p:nvPr/>
        </p:nvPicPr>
        <p:blipFill>
          <a:blip r:embed="rId3"/>
          <a:stretch>
            <a:fillRect/>
          </a:stretch>
        </p:blipFill>
        <p:spPr>
          <a:xfrm>
            <a:off x="0" y="2305222"/>
            <a:ext cx="4511053" cy="2247556"/>
          </a:xfrm>
          <a:prstGeom prst="rect">
            <a:avLst/>
          </a:prstGeom>
        </p:spPr>
      </p:pic>
    </p:spTree>
    <p:extLst>
      <p:ext uri="{BB962C8B-B14F-4D97-AF65-F5344CB8AC3E}">
        <p14:creationId xmlns:p14="http://schemas.microsoft.com/office/powerpoint/2010/main" val="293736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057A9-6A7F-D047-9374-2377C768DD09}"/>
              </a:ext>
            </a:extLst>
          </p:cNvPr>
          <p:cNvCxnSpPr>
            <a:cxnSpLocks/>
          </p:cNvCxnSpPr>
          <p:nvPr/>
        </p:nvCxnSpPr>
        <p:spPr>
          <a:xfrm>
            <a:off x="3290817" y="1359877"/>
            <a:ext cx="0" cy="45115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7784CD-34C8-2041-8188-788B005D632A}"/>
              </a:ext>
            </a:extLst>
          </p:cNvPr>
          <p:cNvSpPr/>
          <p:nvPr/>
        </p:nvSpPr>
        <p:spPr>
          <a:xfrm>
            <a:off x="0" y="0"/>
            <a:ext cx="12192000" cy="836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11" name="TextBox 10">
            <a:extLst>
              <a:ext uri="{FF2B5EF4-FFF2-40B4-BE49-F238E27FC236}">
                <a16:creationId xmlns:a16="http://schemas.microsoft.com/office/drawing/2014/main" id="{35C50F04-6342-244B-A880-AE25724D0ACB}"/>
              </a:ext>
            </a:extLst>
          </p:cNvPr>
          <p:cNvSpPr txBox="1"/>
          <p:nvPr/>
        </p:nvSpPr>
        <p:spPr>
          <a:xfrm>
            <a:off x="330738" y="145914"/>
            <a:ext cx="9933918" cy="584775"/>
          </a:xfrm>
          <a:prstGeom prst="rect">
            <a:avLst/>
          </a:prstGeom>
          <a:noFill/>
        </p:spPr>
        <p:txBody>
          <a:bodyPr wrap="square" rtlCol="0">
            <a:spAutoFit/>
          </a:bodyPr>
          <a:lstStyle/>
          <a:p>
            <a:r>
              <a:rPr lang="en-US" sz="3200" b="1" dirty="0">
                <a:solidFill>
                  <a:schemeClr val="bg1"/>
                </a:solidFill>
              </a:rPr>
              <a:t>ANTICIPATING THE NEXT STAGES OF THE JOURNEY </a:t>
            </a:r>
          </a:p>
        </p:txBody>
      </p:sp>
      <p:sp>
        <p:nvSpPr>
          <p:cNvPr id="12" name="TextBox 11">
            <a:extLst>
              <a:ext uri="{FF2B5EF4-FFF2-40B4-BE49-F238E27FC236}">
                <a16:creationId xmlns:a16="http://schemas.microsoft.com/office/drawing/2014/main" id="{65DB90E3-4A0F-8647-9866-69A11FF714A4}"/>
              </a:ext>
            </a:extLst>
          </p:cNvPr>
          <p:cNvSpPr txBox="1"/>
          <p:nvPr/>
        </p:nvSpPr>
        <p:spPr>
          <a:xfrm>
            <a:off x="3411415" y="1160585"/>
            <a:ext cx="8346831" cy="4836004"/>
          </a:xfrm>
          <a:prstGeom prst="rect">
            <a:avLst/>
          </a:prstGeom>
          <a:noFill/>
        </p:spPr>
        <p:txBody>
          <a:bodyPr wrap="square" rtlCol="0">
            <a:spAutoFit/>
          </a:bodyPr>
          <a:lstStyle/>
          <a:p>
            <a:pPr marL="446088" indent="-446088">
              <a:lnSpc>
                <a:spcPct val="107000"/>
              </a:lnSpc>
              <a:spcAft>
                <a:spcPts val="600"/>
              </a:spcAft>
            </a:pPr>
            <a:r>
              <a:rPr lang="en-US" sz="2800" dirty="0">
                <a:latin typeface="Calibri" panose="020F0502020204030204" pitchFamily="34" charset="0"/>
                <a:ea typeface="Calibri" panose="020F0502020204030204" pitchFamily="34" charset="0"/>
                <a:cs typeface="Times New Roman" panose="02020603050405020304" pitchFamily="18" charset="0"/>
              </a:rPr>
              <a:t>1. 	How can we bring different groups of people together within current guidelines with an emphasis on building community, rather than all the normal ministry content of gatherings?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600"/>
              </a:spcAft>
            </a:pPr>
            <a:r>
              <a:rPr lang="en-US" sz="2800" dirty="0">
                <a:latin typeface="Calibri" panose="020F0502020204030204" pitchFamily="34" charset="0"/>
                <a:ea typeface="Calibri" panose="020F0502020204030204" pitchFamily="34" charset="0"/>
                <a:cs typeface="Times New Roman" panose="02020603050405020304" pitchFamily="18" charset="0"/>
              </a:rPr>
              <a:t>2. 	How might we </a:t>
            </a:r>
            <a:r>
              <a:rPr lang="en-US" sz="2800" dirty="0" err="1">
                <a:latin typeface="Calibri" panose="020F0502020204030204" pitchFamily="34" charset="0"/>
                <a:ea typeface="Calibri" panose="020F0502020204030204" pitchFamily="34" charset="0"/>
                <a:cs typeface="Times New Roman" panose="02020603050405020304" pitchFamily="18" charset="0"/>
              </a:rPr>
              <a:t>maximise</a:t>
            </a:r>
            <a:r>
              <a:rPr lang="en-US" sz="2800" dirty="0">
                <a:latin typeface="Calibri" panose="020F0502020204030204" pitchFamily="34" charset="0"/>
                <a:ea typeface="Calibri" panose="020F0502020204030204" pitchFamily="34" charset="0"/>
                <a:cs typeface="Times New Roman" panose="02020603050405020304" pitchFamily="18" charset="0"/>
              </a:rPr>
              <a:t> the lighter nights and better weather to be together with a ‘holiday feel’?</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446088" indent="-446088">
              <a:lnSpc>
                <a:spcPct val="107000"/>
              </a:lnSpc>
              <a:spcAft>
                <a:spcPts val="600"/>
              </a:spcAft>
            </a:pPr>
            <a:r>
              <a:rPr lang="en-US" sz="2800" dirty="0">
                <a:latin typeface="Calibri" panose="020F0502020204030204" pitchFamily="34" charset="0"/>
                <a:ea typeface="Calibri" panose="020F0502020204030204" pitchFamily="34" charset="0"/>
                <a:cs typeface="Times New Roman" panose="02020603050405020304" pitchFamily="18" charset="0"/>
              </a:rPr>
              <a:t>3. 	How can we gather organisational leadership teams socially to quickly gauge who is coming back again and who might not be and, where necessary, to begin to recruit new and emerging leaders?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A3ECE3B-C79A-944E-B6FE-CA4D6BD69196}"/>
              </a:ext>
            </a:extLst>
          </p:cNvPr>
          <p:cNvPicPr>
            <a:picLocks noChangeAspect="1"/>
          </p:cNvPicPr>
          <p:nvPr/>
        </p:nvPicPr>
        <p:blipFill>
          <a:blip r:embed="rId3"/>
          <a:stretch>
            <a:fillRect/>
          </a:stretch>
        </p:blipFill>
        <p:spPr>
          <a:xfrm>
            <a:off x="-215811" y="2645504"/>
            <a:ext cx="3745566" cy="1866165"/>
          </a:xfrm>
          <a:prstGeom prst="rect">
            <a:avLst/>
          </a:prstGeom>
        </p:spPr>
      </p:pic>
    </p:spTree>
    <p:extLst>
      <p:ext uri="{BB962C8B-B14F-4D97-AF65-F5344CB8AC3E}">
        <p14:creationId xmlns:p14="http://schemas.microsoft.com/office/powerpoint/2010/main" val="273412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057A9-6A7F-D047-9374-2377C768DD09}"/>
              </a:ext>
            </a:extLst>
          </p:cNvPr>
          <p:cNvCxnSpPr/>
          <p:nvPr/>
        </p:nvCxnSpPr>
        <p:spPr>
          <a:xfrm>
            <a:off x="4566516" y="1912379"/>
            <a:ext cx="0" cy="3563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7784CD-34C8-2041-8188-788B005D632A}"/>
              </a:ext>
            </a:extLst>
          </p:cNvPr>
          <p:cNvSpPr/>
          <p:nvPr/>
        </p:nvSpPr>
        <p:spPr>
          <a:xfrm>
            <a:off x="0" y="0"/>
            <a:ext cx="12192000" cy="836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11" name="TextBox 10">
            <a:extLst>
              <a:ext uri="{FF2B5EF4-FFF2-40B4-BE49-F238E27FC236}">
                <a16:creationId xmlns:a16="http://schemas.microsoft.com/office/drawing/2014/main" id="{35C50F04-6342-244B-A880-AE25724D0ACB}"/>
              </a:ext>
            </a:extLst>
          </p:cNvPr>
          <p:cNvSpPr txBox="1"/>
          <p:nvPr/>
        </p:nvSpPr>
        <p:spPr>
          <a:xfrm>
            <a:off x="330738" y="145914"/>
            <a:ext cx="9933918" cy="584775"/>
          </a:xfrm>
          <a:prstGeom prst="rect">
            <a:avLst/>
          </a:prstGeom>
          <a:noFill/>
        </p:spPr>
        <p:txBody>
          <a:bodyPr wrap="square" rtlCol="0">
            <a:spAutoFit/>
          </a:bodyPr>
          <a:lstStyle/>
          <a:p>
            <a:r>
              <a:rPr lang="en-US" sz="3200" b="1" dirty="0">
                <a:solidFill>
                  <a:schemeClr val="bg1"/>
                </a:solidFill>
              </a:rPr>
              <a:t>ANTICIPATING THE NEXT STAGES OF THE JOURNEY </a:t>
            </a:r>
          </a:p>
        </p:txBody>
      </p:sp>
      <p:sp>
        <p:nvSpPr>
          <p:cNvPr id="12" name="TextBox 11">
            <a:extLst>
              <a:ext uri="{FF2B5EF4-FFF2-40B4-BE49-F238E27FC236}">
                <a16:creationId xmlns:a16="http://schemas.microsoft.com/office/drawing/2014/main" id="{65DB90E3-4A0F-8647-9866-69A11FF714A4}"/>
              </a:ext>
            </a:extLst>
          </p:cNvPr>
          <p:cNvSpPr txBox="1"/>
          <p:nvPr/>
        </p:nvSpPr>
        <p:spPr>
          <a:xfrm>
            <a:off x="5005138" y="3694187"/>
            <a:ext cx="4701570" cy="1454950"/>
          </a:xfrm>
          <a:prstGeom prst="rect">
            <a:avLst/>
          </a:prstGeom>
          <a:noFill/>
        </p:spPr>
        <p:txBody>
          <a:bodyPr wrap="square" rtlCol="0">
            <a:spAutoFit/>
          </a:bodyPr>
          <a:lstStyle/>
          <a:p>
            <a:pPr marL="457200">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Kirk session and leaders of organisations and activities and ‘pied pipers’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http://platecompany.org/wp-content/uploads/2017/10/Key-People-300x153.png"/>
          <p:cNvPicPr/>
          <p:nvPr/>
        </p:nvPicPr>
        <p:blipFill>
          <a:blip r:embed="rId3">
            <a:extLst>
              <a:ext uri="{28A0092B-C50C-407E-A947-70E740481C1C}">
                <a14:useLocalDpi xmlns:a14="http://schemas.microsoft.com/office/drawing/2010/main" val="0"/>
              </a:ext>
            </a:extLst>
          </a:blip>
          <a:srcRect/>
          <a:stretch>
            <a:fillRect/>
          </a:stretch>
        </p:blipFill>
        <p:spPr bwMode="auto">
          <a:xfrm>
            <a:off x="5541402" y="2150354"/>
            <a:ext cx="2970081" cy="1552605"/>
          </a:xfrm>
          <a:prstGeom prst="rect">
            <a:avLst/>
          </a:prstGeom>
          <a:noFill/>
          <a:ln>
            <a:noFill/>
          </a:ln>
        </p:spPr>
      </p:pic>
      <p:pic>
        <p:nvPicPr>
          <p:cNvPr id="13" name="Picture 12">
            <a:extLst>
              <a:ext uri="{FF2B5EF4-FFF2-40B4-BE49-F238E27FC236}">
                <a16:creationId xmlns:a16="http://schemas.microsoft.com/office/drawing/2014/main" id="{1A3ECE3B-C79A-944E-B6FE-CA4D6BD69196}"/>
              </a:ext>
            </a:extLst>
          </p:cNvPr>
          <p:cNvPicPr>
            <a:picLocks noChangeAspect="1"/>
          </p:cNvPicPr>
          <p:nvPr/>
        </p:nvPicPr>
        <p:blipFill>
          <a:blip r:embed="rId4"/>
          <a:stretch>
            <a:fillRect/>
          </a:stretch>
        </p:blipFill>
        <p:spPr>
          <a:xfrm>
            <a:off x="55463" y="2579181"/>
            <a:ext cx="4511053" cy="2247556"/>
          </a:xfrm>
          <a:prstGeom prst="rect">
            <a:avLst/>
          </a:prstGeom>
        </p:spPr>
      </p:pic>
    </p:spTree>
    <p:extLst>
      <p:ext uri="{BB962C8B-B14F-4D97-AF65-F5344CB8AC3E}">
        <p14:creationId xmlns:p14="http://schemas.microsoft.com/office/powerpoint/2010/main" val="368599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057A9-6A7F-D047-9374-2377C768DD09}"/>
              </a:ext>
            </a:extLst>
          </p:cNvPr>
          <p:cNvCxnSpPr/>
          <p:nvPr/>
        </p:nvCxnSpPr>
        <p:spPr>
          <a:xfrm>
            <a:off x="4419183" y="1842550"/>
            <a:ext cx="0" cy="39257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7784CD-34C8-2041-8188-788B005D632A}"/>
              </a:ext>
            </a:extLst>
          </p:cNvPr>
          <p:cNvSpPr/>
          <p:nvPr/>
        </p:nvSpPr>
        <p:spPr>
          <a:xfrm>
            <a:off x="0" y="0"/>
            <a:ext cx="12192000" cy="836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9300"/>
              </a:solidFill>
            </a:endParaRPr>
          </a:p>
        </p:txBody>
      </p:sp>
      <p:sp>
        <p:nvSpPr>
          <p:cNvPr id="11" name="TextBox 10">
            <a:extLst>
              <a:ext uri="{FF2B5EF4-FFF2-40B4-BE49-F238E27FC236}">
                <a16:creationId xmlns:a16="http://schemas.microsoft.com/office/drawing/2014/main" id="{35C50F04-6342-244B-A880-AE25724D0ACB}"/>
              </a:ext>
            </a:extLst>
          </p:cNvPr>
          <p:cNvSpPr txBox="1"/>
          <p:nvPr/>
        </p:nvSpPr>
        <p:spPr>
          <a:xfrm>
            <a:off x="330738" y="145914"/>
            <a:ext cx="9933918" cy="584775"/>
          </a:xfrm>
          <a:prstGeom prst="rect">
            <a:avLst/>
          </a:prstGeom>
          <a:noFill/>
        </p:spPr>
        <p:txBody>
          <a:bodyPr wrap="square" rtlCol="0">
            <a:spAutoFit/>
          </a:bodyPr>
          <a:lstStyle/>
          <a:p>
            <a:r>
              <a:rPr lang="en-US" sz="3200" b="1" dirty="0">
                <a:solidFill>
                  <a:schemeClr val="bg1"/>
                </a:solidFill>
              </a:rPr>
              <a:t>ANTICIPATING THE NEXT STAGES OF THE JOURNEY </a:t>
            </a:r>
          </a:p>
        </p:txBody>
      </p:sp>
      <p:sp>
        <p:nvSpPr>
          <p:cNvPr id="12" name="TextBox 11">
            <a:extLst>
              <a:ext uri="{FF2B5EF4-FFF2-40B4-BE49-F238E27FC236}">
                <a16:creationId xmlns:a16="http://schemas.microsoft.com/office/drawing/2014/main" id="{65DB90E3-4A0F-8647-9866-69A11FF714A4}"/>
              </a:ext>
            </a:extLst>
          </p:cNvPr>
          <p:cNvSpPr txBox="1"/>
          <p:nvPr/>
        </p:nvSpPr>
        <p:spPr>
          <a:xfrm>
            <a:off x="4885186" y="1709752"/>
            <a:ext cx="6754508" cy="4215578"/>
          </a:xfrm>
          <a:prstGeom prst="rect">
            <a:avLst/>
          </a:prstGeom>
          <a:noFill/>
        </p:spPr>
        <p:txBody>
          <a:bodyPr wrap="square" rtlCol="0">
            <a:spAutoFit/>
          </a:bodyPr>
          <a:lstStyle/>
          <a:p>
            <a:pPr>
              <a:lnSpc>
                <a:spcPct val="107000"/>
              </a:lnSpc>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Having worked on getting ready and getting the fabric of relationships in your congregation back together again, there will be a moment to restore more coordinated activity on a more regular basis.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5A580A0-A95F-864E-B248-DEE42A9F0AB3}"/>
              </a:ext>
            </a:extLst>
          </p:cNvPr>
          <p:cNvPicPr>
            <a:picLocks noChangeAspect="1"/>
          </p:cNvPicPr>
          <p:nvPr/>
        </p:nvPicPr>
        <p:blipFill>
          <a:blip r:embed="rId3"/>
          <a:stretch>
            <a:fillRect/>
          </a:stretch>
        </p:blipFill>
        <p:spPr>
          <a:xfrm>
            <a:off x="274738" y="2396550"/>
            <a:ext cx="4144445" cy="2064900"/>
          </a:xfrm>
          <a:prstGeom prst="rect">
            <a:avLst/>
          </a:prstGeom>
        </p:spPr>
      </p:pic>
    </p:spTree>
    <p:extLst>
      <p:ext uri="{BB962C8B-B14F-4D97-AF65-F5344CB8AC3E}">
        <p14:creationId xmlns:p14="http://schemas.microsoft.com/office/powerpoint/2010/main" val="332273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10453</TotalTime>
  <Words>638</Words>
  <Application>Microsoft Office PowerPoint</Application>
  <PresentationFormat>Widescreen</PresentationFormat>
  <Paragraphs>84</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McCormick</dc:creator>
  <cp:lastModifiedBy>Lynne Herbison</cp:lastModifiedBy>
  <cp:revision>120</cp:revision>
  <dcterms:created xsi:type="dcterms:W3CDTF">2021-04-12T11:00:50Z</dcterms:created>
  <dcterms:modified xsi:type="dcterms:W3CDTF">2021-05-26T12:25:43Z</dcterms:modified>
</cp:coreProperties>
</file>