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7" r:id="rId2"/>
    <p:sldId id="262" r:id="rId3"/>
    <p:sldId id="263" r:id="rId4"/>
    <p:sldId id="265" r:id="rId5"/>
    <p:sldId id="264" r:id="rId6"/>
    <p:sldId id="266" r:id="rId7"/>
    <p:sldId id="269" r:id="rId8"/>
    <p:sldId id="270" r:id="rId9"/>
    <p:sldId id="268" r:id="rId10"/>
    <p:sldId id="267" r:id="rId11"/>
    <p:sldId id="271" r:id="rId12"/>
    <p:sldId id="272" r:id="rId13"/>
    <p:sldId id="275" r:id="rId14"/>
    <p:sldId id="274" r:id="rId15"/>
    <p:sldId id="276" r:id="rId1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691"/>
    <a:srgbClr val="C5AFAF"/>
    <a:srgbClr val="1891B0"/>
    <a:srgbClr val="2A7D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041"/>
  </p:normalViewPr>
  <p:slideViewPr>
    <p:cSldViewPr snapToGrid="0" snapToObjects="1">
      <p:cViewPr>
        <p:scale>
          <a:sx n="100" d="100"/>
          <a:sy n="100"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8BC57E6-F36F-411E-8515-C18325F156F6}" type="datetimeFigureOut">
              <a:rPr lang="en-GB" smtClean="0"/>
              <a:t>21/08/2017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4465536-36CB-44F0-BE33-5B01659AF9B7}" type="slidenum">
              <a:rPr lang="en-GB" smtClean="0"/>
              <a:t>‹#›</a:t>
            </a:fld>
            <a:endParaRPr lang="en-GB"/>
          </a:p>
        </p:txBody>
      </p:sp>
    </p:spTree>
    <p:extLst>
      <p:ext uri="{BB962C8B-B14F-4D97-AF65-F5344CB8AC3E}">
        <p14:creationId xmlns:p14="http://schemas.microsoft.com/office/powerpoint/2010/main" val="22692349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174039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109114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36952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273319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311835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323555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167472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125165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174000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144285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63DE697-1969-4142-B052-208B94FFB404}" type="datetimeFigureOut">
              <a:rPr lang="en-US" smtClean="0"/>
              <a:t>8/21/2017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6B850A2-4811-AE4F-88B9-AD9E0EFA6FA8}" type="slidenum">
              <a:rPr lang="en-US" smtClean="0"/>
              <a:t>‹#›</a:t>
            </a:fld>
            <a:endParaRPr lang="en-US"/>
          </a:p>
        </p:txBody>
      </p:sp>
    </p:spTree>
    <p:extLst>
      <p:ext uri="{BB962C8B-B14F-4D97-AF65-F5344CB8AC3E}">
        <p14:creationId xmlns:p14="http://schemas.microsoft.com/office/powerpoint/2010/main" val="410711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829300"/>
            <a:ext cx="9144000" cy="1028700"/>
            <a:chOff x="0" y="5829300"/>
            <a:chExt cx="9144000" cy="1028700"/>
          </a:xfrm>
        </p:grpSpPr>
        <p:sp>
          <p:nvSpPr>
            <p:cNvPr id="8" name="Rectangle 7"/>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EverydayDisciples_name.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0" name="Picture 9" descr="PCI Logo Rev.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3430979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771468" y="1289119"/>
            <a:ext cx="7021116" cy="2308324"/>
          </a:xfrm>
          <a:prstGeom prst="rect">
            <a:avLst/>
          </a:prstGeom>
          <a:noFill/>
        </p:spPr>
        <p:txBody>
          <a:bodyPr wrap="square" rtlCol="0">
            <a:spAutoFit/>
          </a:bodyPr>
          <a:lstStyle/>
          <a:p>
            <a:r>
              <a:rPr lang="en-US" sz="7200" i="1" dirty="0" smtClean="0">
                <a:solidFill>
                  <a:schemeClr val="bg1"/>
                </a:solidFill>
                <a:latin typeface="Garamond"/>
                <a:cs typeface="Garamond"/>
              </a:rPr>
              <a:t>Disciples who work and play</a:t>
            </a:r>
            <a:endParaRPr lang="en-US" sz="7200" i="1" dirty="0">
              <a:solidFill>
                <a:schemeClr val="bg1"/>
              </a:solidFill>
              <a:latin typeface="Garamond"/>
              <a:cs typeface="Garamond"/>
            </a:endParaRPr>
          </a:p>
        </p:txBody>
      </p:sp>
      <p:sp>
        <p:nvSpPr>
          <p:cNvPr id="8" name="TextBox 7"/>
          <p:cNvSpPr txBox="1"/>
          <p:nvPr/>
        </p:nvSpPr>
        <p:spPr>
          <a:xfrm>
            <a:off x="936568" y="3682970"/>
            <a:ext cx="7940732" cy="923330"/>
          </a:xfrm>
          <a:prstGeom prst="rect">
            <a:avLst/>
          </a:prstGeom>
          <a:noFill/>
        </p:spPr>
        <p:txBody>
          <a:bodyPr wrap="square" rtlCol="0">
            <a:spAutoFit/>
          </a:bodyPr>
          <a:lstStyle/>
          <a:p>
            <a:r>
              <a:rPr lang="en-US" sz="5400" b="1" dirty="0" err="1" smtClean="0">
                <a:solidFill>
                  <a:schemeClr val="bg1"/>
                </a:solidFill>
                <a:latin typeface="+mj-lt"/>
                <a:cs typeface="Garamond"/>
              </a:rPr>
              <a:t>Christoph</a:t>
            </a:r>
            <a:r>
              <a:rPr lang="en-US" sz="5400" b="1" dirty="0" smtClean="0">
                <a:solidFill>
                  <a:schemeClr val="bg1"/>
                </a:solidFill>
                <a:latin typeface="+mj-lt"/>
                <a:cs typeface="Garamond"/>
              </a:rPr>
              <a:t> </a:t>
            </a:r>
            <a:r>
              <a:rPr lang="en-US" sz="5400" b="1" dirty="0" err="1" smtClean="0">
                <a:solidFill>
                  <a:schemeClr val="bg1"/>
                </a:solidFill>
                <a:latin typeface="+mj-lt"/>
                <a:cs typeface="Garamond"/>
              </a:rPr>
              <a:t>Ebbinghaus</a:t>
            </a:r>
            <a:endParaRPr lang="en-US" sz="5400" b="1" dirty="0">
              <a:solidFill>
                <a:schemeClr val="bg1"/>
              </a:solidFill>
              <a:latin typeface="+mj-lt"/>
              <a:cs typeface="Garamond"/>
            </a:endParaRPr>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cxnSp>
        <p:nvCxnSpPr>
          <p:cNvPr id="13" name="Straight Connector 12"/>
          <p:cNvCxnSpPr/>
          <p:nvPr/>
        </p:nvCxnSpPr>
        <p:spPr>
          <a:xfrm>
            <a:off x="873068" y="3886200"/>
            <a:ext cx="0" cy="66930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4318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8" y="479494"/>
            <a:ext cx="8008671" cy="3970318"/>
          </a:xfrm>
          <a:prstGeom prst="rect">
            <a:avLst/>
          </a:prstGeom>
          <a:noFill/>
        </p:spPr>
        <p:txBody>
          <a:bodyPr wrap="square" rtlCol="0">
            <a:spAutoFit/>
          </a:bodyPr>
          <a:lstStyle/>
          <a:p>
            <a:r>
              <a:rPr lang="en-GB" sz="3600" dirty="0" smtClean="0">
                <a:solidFill>
                  <a:schemeClr val="accent1"/>
                </a:solidFill>
              </a:rPr>
              <a:t>“</a:t>
            </a:r>
            <a:r>
              <a:rPr lang="en-GB" sz="3600" dirty="0">
                <a:solidFill>
                  <a:schemeClr val="accent1"/>
                </a:solidFill>
              </a:rPr>
              <a:t>the Church exists for nothing else but to draw men into Christ, to make them little Christs. If they are not doing that, all the cathedrals, clergy, missions, sermons, even the Bible itself, are simply a waste of time. God became Man for no other purpose.” </a:t>
            </a:r>
          </a:p>
        </p:txBody>
      </p:sp>
      <p:sp>
        <p:nvSpPr>
          <p:cNvPr id="8" name="TextBox 7"/>
          <p:cNvSpPr txBox="1"/>
          <p:nvPr/>
        </p:nvSpPr>
        <p:spPr>
          <a:xfrm>
            <a:off x="771467" y="4887524"/>
            <a:ext cx="7940732" cy="769441"/>
          </a:xfrm>
          <a:prstGeom prst="rect">
            <a:avLst/>
          </a:prstGeom>
          <a:noFill/>
        </p:spPr>
        <p:txBody>
          <a:bodyPr wrap="square" rtlCol="0">
            <a:spAutoFit/>
          </a:bodyPr>
          <a:lstStyle/>
          <a:p>
            <a:pPr algn="r"/>
            <a:r>
              <a:rPr lang="en-US" sz="4400" b="1" dirty="0" smtClean="0">
                <a:solidFill>
                  <a:schemeClr val="bg1">
                    <a:lumMod val="50000"/>
                  </a:schemeClr>
                </a:solidFill>
                <a:latin typeface="+mj-lt"/>
                <a:cs typeface="Garamond"/>
              </a:rPr>
              <a:t>CS Lewis, </a:t>
            </a:r>
            <a:r>
              <a:rPr lang="en-US" sz="4400" b="1" i="1" dirty="0" smtClean="0">
                <a:solidFill>
                  <a:schemeClr val="bg1">
                    <a:lumMod val="50000"/>
                  </a:schemeClr>
                </a:solidFill>
                <a:latin typeface="+mj-lt"/>
                <a:cs typeface="Garamond"/>
              </a:rPr>
              <a:t>Mere Christianity</a:t>
            </a: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2313873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7" y="230534"/>
            <a:ext cx="8008671" cy="1446550"/>
          </a:xfrm>
          <a:prstGeom prst="rect">
            <a:avLst/>
          </a:prstGeom>
          <a:noFill/>
        </p:spPr>
        <p:txBody>
          <a:bodyPr wrap="square" rtlCol="0">
            <a:spAutoFit/>
          </a:bodyPr>
          <a:lstStyle/>
          <a:p>
            <a:r>
              <a:rPr lang="en-US" sz="4400" dirty="0" smtClean="0">
                <a:solidFill>
                  <a:srgbClr val="2A7DB0"/>
                </a:solidFill>
                <a:cs typeface="Garamond"/>
              </a:rPr>
              <a:t>The Whole-Life Disciple Making Church: This is Possible</a:t>
            </a: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2135119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7" y="230534"/>
            <a:ext cx="8008671" cy="1446550"/>
          </a:xfrm>
          <a:prstGeom prst="rect">
            <a:avLst/>
          </a:prstGeom>
          <a:noFill/>
        </p:spPr>
        <p:txBody>
          <a:bodyPr wrap="square" rtlCol="0">
            <a:spAutoFit/>
          </a:bodyPr>
          <a:lstStyle/>
          <a:p>
            <a:r>
              <a:rPr lang="en-US" sz="4400" dirty="0" smtClean="0">
                <a:solidFill>
                  <a:srgbClr val="2A7DB0"/>
                </a:solidFill>
                <a:cs typeface="Garamond"/>
              </a:rPr>
              <a:t>The Whole-Life Disciple Making Church: A New Reformation?</a:t>
            </a: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
        <p:nvSpPr>
          <p:cNvPr id="8" name="TextBox 7"/>
          <p:cNvSpPr txBox="1"/>
          <p:nvPr/>
        </p:nvSpPr>
        <p:spPr>
          <a:xfrm>
            <a:off x="601634" y="1677084"/>
            <a:ext cx="7940732" cy="3970318"/>
          </a:xfrm>
          <a:prstGeom prst="rect">
            <a:avLst/>
          </a:prstGeom>
          <a:noFill/>
        </p:spPr>
        <p:txBody>
          <a:bodyPr wrap="square" rtlCol="0">
            <a:spAutoFit/>
          </a:bodyPr>
          <a:lstStyle/>
          <a:p>
            <a:r>
              <a:rPr lang="en-US" sz="3600" b="1" dirty="0" smtClean="0">
                <a:solidFill>
                  <a:schemeClr val="bg1">
                    <a:lumMod val="50000"/>
                  </a:schemeClr>
                </a:solidFill>
                <a:latin typeface="+mj-lt"/>
                <a:cs typeface="Garamond"/>
              </a:rPr>
              <a:t>Wrong ideas that need to be challenged:</a:t>
            </a:r>
          </a:p>
          <a:p>
            <a:endParaRPr lang="en-US" sz="3600" b="1" dirty="0" smtClean="0">
              <a:solidFill>
                <a:schemeClr val="bg1">
                  <a:lumMod val="50000"/>
                </a:schemeClr>
              </a:solidFill>
              <a:latin typeface="+mj-lt"/>
              <a:cs typeface="Garamond"/>
            </a:endParaRP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God isn’t vitally interested in every aspect of people’s lives</a:t>
            </a:r>
            <a:endParaRPr lang="en-US" sz="3600" b="1" dirty="0">
              <a:solidFill>
                <a:schemeClr val="bg1">
                  <a:lumMod val="50000"/>
                </a:schemeClr>
              </a:solidFill>
              <a:latin typeface="+mj-lt"/>
              <a:cs typeface="Garamond"/>
            </a:endParaRP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Ordained Christians and missionaries are more significant to God that Christians who aren’t ordained</a:t>
            </a:r>
          </a:p>
        </p:txBody>
      </p:sp>
    </p:spTree>
    <p:extLst>
      <p:ext uri="{BB962C8B-B14F-4D97-AF65-F5344CB8AC3E}">
        <p14:creationId xmlns:p14="http://schemas.microsoft.com/office/powerpoint/2010/main" val="383756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7" y="230534"/>
            <a:ext cx="8008671" cy="1446550"/>
          </a:xfrm>
          <a:prstGeom prst="rect">
            <a:avLst/>
          </a:prstGeom>
          <a:noFill/>
        </p:spPr>
        <p:txBody>
          <a:bodyPr wrap="square" rtlCol="0">
            <a:spAutoFit/>
          </a:bodyPr>
          <a:lstStyle/>
          <a:p>
            <a:r>
              <a:rPr lang="en-US" sz="4400" dirty="0" smtClean="0">
                <a:solidFill>
                  <a:srgbClr val="2A7DB0"/>
                </a:solidFill>
                <a:cs typeface="Garamond"/>
              </a:rPr>
              <a:t>The Whole-Life Disciple Making Church: A New Reformation?</a:t>
            </a: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
        <p:nvSpPr>
          <p:cNvPr id="8" name="TextBox 7"/>
          <p:cNvSpPr txBox="1"/>
          <p:nvPr/>
        </p:nvSpPr>
        <p:spPr>
          <a:xfrm>
            <a:off x="601634" y="2277248"/>
            <a:ext cx="7940732" cy="1446550"/>
          </a:xfrm>
          <a:prstGeom prst="rect">
            <a:avLst/>
          </a:prstGeom>
          <a:noFill/>
        </p:spPr>
        <p:txBody>
          <a:bodyPr wrap="square" rtlCol="0">
            <a:spAutoFit/>
          </a:bodyPr>
          <a:lstStyle/>
          <a:p>
            <a:pPr algn="ctr"/>
            <a:r>
              <a:rPr lang="en-US" sz="4400" b="1" dirty="0" smtClean="0">
                <a:solidFill>
                  <a:schemeClr val="bg1">
                    <a:lumMod val="50000"/>
                  </a:schemeClr>
                </a:solidFill>
                <a:latin typeface="+mj-lt"/>
                <a:cs typeface="Garamond"/>
              </a:rPr>
              <a:t>Are you ready to lead the new reformation?</a:t>
            </a:r>
            <a:endParaRPr lang="en-US" sz="4400" b="1" dirty="0" smtClean="0">
              <a:solidFill>
                <a:schemeClr val="bg1">
                  <a:lumMod val="50000"/>
                </a:schemeClr>
              </a:solidFill>
              <a:latin typeface="+mj-lt"/>
              <a:cs typeface="Garamond"/>
            </a:endParaRPr>
          </a:p>
        </p:txBody>
      </p:sp>
    </p:spTree>
    <p:extLst>
      <p:ext uri="{BB962C8B-B14F-4D97-AF65-F5344CB8AC3E}">
        <p14:creationId xmlns:p14="http://schemas.microsoft.com/office/powerpoint/2010/main" val="300916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7" y="230534"/>
            <a:ext cx="8008671" cy="769441"/>
          </a:xfrm>
          <a:prstGeom prst="rect">
            <a:avLst/>
          </a:prstGeom>
          <a:noFill/>
        </p:spPr>
        <p:txBody>
          <a:bodyPr wrap="square" rtlCol="0">
            <a:spAutoFit/>
          </a:bodyPr>
          <a:lstStyle/>
          <a:p>
            <a:pPr algn="ctr"/>
            <a:r>
              <a:rPr lang="en-US" sz="4400" dirty="0" smtClean="0">
                <a:solidFill>
                  <a:srgbClr val="2A7DB0"/>
                </a:solidFill>
                <a:cs typeface="Garamond"/>
              </a:rPr>
              <a:t>Disciples Who Work and Play</a:t>
            </a:r>
            <a:endParaRPr lang="en-US" sz="4400" dirty="0" smtClean="0">
              <a:solidFill>
                <a:srgbClr val="2A7DB0"/>
              </a:solidFill>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
        <p:nvSpPr>
          <p:cNvPr id="8" name="TextBox 7"/>
          <p:cNvSpPr txBox="1"/>
          <p:nvPr/>
        </p:nvSpPr>
        <p:spPr>
          <a:xfrm>
            <a:off x="771467" y="999975"/>
            <a:ext cx="7940732" cy="3477875"/>
          </a:xfrm>
          <a:prstGeom prst="rect">
            <a:avLst/>
          </a:prstGeom>
          <a:noFill/>
        </p:spPr>
        <p:txBody>
          <a:bodyPr wrap="square" rtlCol="0">
            <a:spAutoFit/>
          </a:bodyPr>
          <a:lstStyle/>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What’s struck you in this seminar?</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What questions do you have? </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What are you going to do differently? </a:t>
            </a:r>
            <a:endParaRPr lang="en-US" sz="4400" b="1" dirty="0" smtClean="0">
              <a:solidFill>
                <a:schemeClr val="bg1">
                  <a:lumMod val="50000"/>
                </a:schemeClr>
              </a:solidFill>
              <a:latin typeface="+mj-lt"/>
              <a:cs typeface="Garamond"/>
            </a:endParaRPr>
          </a:p>
        </p:txBody>
      </p:sp>
    </p:spTree>
    <p:extLst>
      <p:ext uri="{BB962C8B-B14F-4D97-AF65-F5344CB8AC3E}">
        <p14:creationId xmlns:p14="http://schemas.microsoft.com/office/powerpoint/2010/main" val="6558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7" y="230534"/>
            <a:ext cx="8008671" cy="769441"/>
          </a:xfrm>
          <a:prstGeom prst="rect">
            <a:avLst/>
          </a:prstGeom>
          <a:noFill/>
        </p:spPr>
        <p:txBody>
          <a:bodyPr wrap="square" rtlCol="0">
            <a:spAutoFit/>
          </a:bodyPr>
          <a:lstStyle/>
          <a:p>
            <a:pPr algn="ctr"/>
            <a:r>
              <a:rPr lang="en-US" sz="4400" dirty="0" smtClean="0">
                <a:solidFill>
                  <a:srgbClr val="2A7DB0"/>
                </a:solidFill>
                <a:cs typeface="Garamond"/>
              </a:rPr>
              <a:t>Resources</a:t>
            </a:r>
            <a:endParaRPr lang="en-US" sz="4400" dirty="0" smtClean="0">
              <a:solidFill>
                <a:srgbClr val="2A7DB0"/>
              </a:solidFill>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
        <p:nvSpPr>
          <p:cNvPr id="8" name="TextBox 7"/>
          <p:cNvSpPr txBox="1"/>
          <p:nvPr/>
        </p:nvSpPr>
        <p:spPr>
          <a:xfrm>
            <a:off x="771467" y="999975"/>
            <a:ext cx="7940732" cy="4401205"/>
          </a:xfrm>
          <a:prstGeom prst="rect">
            <a:avLst/>
          </a:prstGeom>
          <a:noFill/>
        </p:spPr>
        <p:txBody>
          <a:bodyPr wrap="square" rtlCol="0">
            <a:spAutoFit/>
          </a:bodyPr>
          <a:lstStyle/>
          <a:p>
            <a:r>
              <a:rPr lang="en-US" sz="2800" b="1" dirty="0" smtClean="0">
                <a:solidFill>
                  <a:schemeClr val="bg1">
                    <a:lumMod val="50000"/>
                  </a:schemeClr>
                </a:solidFill>
                <a:latin typeface="+mj-lt"/>
                <a:cs typeface="Garamond"/>
              </a:rPr>
              <a:t>Books</a:t>
            </a:r>
          </a:p>
          <a:p>
            <a:pPr marL="457200" indent="-457200">
              <a:buFont typeface="Arial" panose="020B0604020202020204" pitchFamily="34" charset="0"/>
              <a:buChar char="•"/>
            </a:pPr>
            <a:r>
              <a:rPr lang="en-US" sz="2800" b="1" dirty="0" smtClean="0">
                <a:solidFill>
                  <a:schemeClr val="bg1">
                    <a:lumMod val="50000"/>
                  </a:schemeClr>
                </a:solidFill>
                <a:latin typeface="+mj-lt"/>
                <a:cs typeface="Garamond"/>
              </a:rPr>
              <a:t>Mark Greene, </a:t>
            </a:r>
            <a:r>
              <a:rPr lang="en-US" sz="2800" b="1" i="1" dirty="0" smtClean="0">
                <a:solidFill>
                  <a:schemeClr val="bg1">
                    <a:lumMod val="50000"/>
                  </a:schemeClr>
                </a:solidFill>
                <a:latin typeface="+mj-lt"/>
                <a:cs typeface="Garamond"/>
              </a:rPr>
              <a:t>Thank God it’s Monday, Fruitfulness on the Frontline</a:t>
            </a:r>
          </a:p>
          <a:p>
            <a:pPr marL="457200" indent="-457200">
              <a:buFont typeface="Arial" panose="020B0604020202020204" pitchFamily="34" charset="0"/>
              <a:buChar char="•"/>
            </a:pPr>
            <a:r>
              <a:rPr lang="en-US" sz="2800" b="1" dirty="0" smtClean="0">
                <a:solidFill>
                  <a:schemeClr val="bg1">
                    <a:lumMod val="50000"/>
                  </a:schemeClr>
                </a:solidFill>
                <a:latin typeface="+mj-lt"/>
                <a:cs typeface="Garamond"/>
              </a:rPr>
              <a:t>Tim Keller, </a:t>
            </a:r>
            <a:r>
              <a:rPr lang="en-US" sz="2800" b="1" i="1" dirty="0" smtClean="0">
                <a:solidFill>
                  <a:schemeClr val="bg1">
                    <a:lumMod val="50000"/>
                  </a:schemeClr>
                </a:solidFill>
                <a:latin typeface="+mj-lt"/>
                <a:cs typeface="Garamond"/>
              </a:rPr>
              <a:t>Every Good Endeavour</a:t>
            </a:r>
          </a:p>
          <a:p>
            <a:endParaRPr lang="en-US" sz="2800" b="1" dirty="0" smtClean="0">
              <a:solidFill>
                <a:schemeClr val="bg1">
                  <a:lumMod val="50000"/>
                </a:schemeClr>
              </a:solidFill>
              <a:latin typeface="+mj-lt"/>
              <a:cs typeface="Garamond"/>
            </a:endParaRPr>
          </a:p>
          <a:p>
            <a:r>
              <a:rPr lang="en-US" sz="2800" b="1" dirty="0" smtClean="0">
                <a:solidFill>
                  <a:schemeClr val="bg1">
                    <a:lumMod val="50000"/>
                  </a:schemeClr>
                </a:solidFill>
                <a:latin typeface="+mj-lt"/>
                <a:cs typeface="Garamond"/>
              </a:rPr>
              <a:t>Courses </a:t>
            </a:r>
          </a:p>
          <a:p>
            <a:pPr marL="457200" indent="-457200">
              <a:buFont typeface="Arial" panose="020B0604020202020204" pitchFamily="34" charset="0"/>
              <a:buChar char="•"/>
            </a:pPr>
            <a:r>
              <a:rPr lang="en-US" sz="2800" b="1" dirty="0" smtClean="0">
                <a:solidFill>
                  <a:schemeClr val="bg1">
                    <a:lumMod val="50000"/>
                  </a:schemeClr>
                </a:solidFill>
                <a:latin typeface="+mj-lt"/>
                <a:cs typeface="Garamond"/>
              </a:rPr>
              <a:t>PCI, </a:t>
            </a:r>
            <a:r>
              <a:rPr lang="en-US" sz="2800" b="1" i="1" dirty="0" smtClean="0">
                <a:solidFill>
                  <a:schemeClr val="bg1">
                    <a:lumMod val="50000"/>
                  </a:schemeClr>
                </a:solidFill>
                <a:latin typeface="+mj-lt"/>
                <a:cs typeface="Garamond"/>
              </a:rPr>
              <a:t>Essentials</a:t>
            </a:r>
          </a:p>
          <a:p>
            <a:pPr marL="457200" indent="-457200">
              <a:buFont typeface="Arial" panose="020B0604020202020204" pitchFamily="34" charset="0"/>
              <a:buChar char="•"/>
            </a:pPr>
            <a:r>
              <a:rPr lang="en-US" sz="2800" b="1" dirty="0" smtClean="0">
                <a:solidFill>
                  <a:schemeClr val="bg1">
                    <a:lumMod val="50000"/>
                  </a:schemeClr>
                </a:solidFill>
                <a:latin typeface="+mj-lt"/>
                <a:cs typeface="Garamond"/>
              </a:rPr>
              <a:t>LICC</a:t>
            </a:r>
            <a:r>
              <a:rPr lang="en-US" sz="2800" b="1" i="1" dirty="0" smtClean="0">
                <a:solidFill>
                  <a:schemeClr val="bg1">
                    <a:lumMod val="50000"/>
                  </a:schemeClr>
                </a:solidFill>
                <a:latin typeface="+mj-lt"/>
                <a:cs typeface="Garamond"/>
              </a:rPr>
              <a:t>, Life on the Frontline</a:t>
            </a:r>
          </a:p>
          <a:p>
            <a:pPr marL="457200" indent="-457200">
              <a:buFont typeface="Arial" panose="020B0604020202020204" pitchFamily="34" charset="0"/>
              <a:buChar char="•"/>
            </a:pPr>
            <a:r>
              <a:rPr lang="en-US" sz="2800" b="1" dirty="0" smtClean="0">
                <a:solidFill>
                  <a:schemeClr val="bg1">
                    <a:lumMod val="50000"/>
                  </a:schemeClr>
                </a:solidFill>
                <a:latin typeface="+mj-lt"/>
                <a:cs typeface="Garamond"/>
              </a:rPr>
              <a:t>LICC, </a:t>
            </a:r>
            <a:r>
              <a:rPr lang="en-US" sz="2800" b="1" i="1" dirty="0" smtClean="0">
                <a:solidFill>
                  <a:schemeClr val="bg1">
                    <a:lumMod val="50000"/>
                  </a:schemeClr>
                </a:solidFill>
                <a:latin typeface="+mj-lt"/>
                <a:cs typeface="Garamond"/>
              </a:rPr>
              <a:t>Fruitfulness on the Frontline</a:t>
            </a:r>
          </a:p>
          <a:p>
            <a:pPr marL="457200" indent="-457200">
              <a:buFont typeface="Arial" panose="020B0604020202020204" pitchFamily="34" charset="0"/>
              <a:buChar char="•"/>
            </a:pPr>
            <a:r>
              <a:rPr lang="en-US" sz="2800" b="1" dirty="0" smtClean="0">
                <a:solidFill>
                  <a:schemeClr val="bg1">
                    <a:lumMod val="50000"/>
                  </a:schemeClr>
                </a:solidFill>
                <a:latin typeface="+mj-lt"/>
                <a:cs typeface="Garamond"/>
              </a:rPr>
              <a:t>LICC, </a:t>
            </a:r>
            <a:r>
              <a:rPr lang="en-US" sz="2800" b="1" i="1" dirty="0" smtClean="0">
                <a:solidFill>
                  <a:schemeClr val="bg1">
                    <a:lumMod val="50000"/>
                  </a:schemeClr>
                </a:solidFill>
                <a:latin typeface="+mj-lt"/>
                <a:cs typeface="Garamond"/>
              </a:rPr>
              <a:t>Whole Life Worship</a:t>
            </a:r>
            <a:endParaRPr lang="en-US" sz="2800" b="1" dirty="0" smtClean="0">
              <a:solidFill>
                <a:schemeClr val="bg1">
                  <a:lumMod val="50000"/>
                </a:schemeClr>
              </a:solidFill>
              <a:latin typeface="+mj-lt"/>
              <a:cs typeface="Garamond"/>
            </a:endParaRPr>
          </a:p>
        </p:txBody>
      </p:sp>
    </p:spTree>
    <p:extLst>
      <p:ext uri="{BB962C8B-B14F-4D97-AF65-F5344CB8AC3E}">
        <p14:creationId xmlns:p14="http://schemas.microsoft.com/office/powerpoint/2010/main" val="310968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8" y="344159"/>
            <a:ext cx="8008671" cy="5016758"/>
          </a:xfrm>
          <a:prstGeom prst="rect">
            <a:avLst/>
          </a:prstGeom>
          <a:noFill/>
        </p:spPr>
        <p:txBody>
          <a:bodyPr wrap="square" rtlCol="0">
            <a:spAutoFit/>
          </a:bodyPr>
          <a:lstStyle/>
          <a:p>
            <a:r>
              <a:rPr lang="en-US" sz="4000" dirty="0" smtClean="0">
                <a:solidFill>
                  <a:srgbClr val="2A7DB0"/>
                </a:solidFill>
                <a:cs typeface="Garamond"/>
              </a:rPr>
              <a:t>So here’s what I want you to do, God helping you:</a:t>
            </a:r>
          </a:p>
          <a:p>
            <a:r>
              <a:rPr lang="en-US" sz="4000" dirty="0" smtClean="0">
                <a:solidFill>
                  <a:srgbClr val="2A7DB0"/>
                </a:solidFill>
                <a:cs typeface="Garamond"/>
              </a:rPr>
              <a:t>Take your everyday, ordinary life – your sleeping, eating, going-to-work and walking around life – </a:t>
            </a:r>
          </a:p>
          <a:p>
            <a:r>
              <a:rPr lang="en-US" sz="4000" dirty="0" smtClean="0">
                <a:solidFill>
                  <a:srgbClr val="2A7DB0"/>
                </a:solidFill>
                <a:cs typeface="Garamond"/>
              </a:rPr>
              <a:t>and place it before God as an offering. </a:t>
            </a:r>
          </a:p>
          <a:p>
            <a:endParaRPr lang="en-US" sz="4000" dirty="0">
              <a:solidFill>
                <a:srgbClr val="2A7DB0"/>
              </a:solidFill>
              <a:cs typeface="Garamond"/>
            </a:endParaRPr>
          </a:p>
        </p:txBody>
      </p:sp>
      <p:sp>
        <p:nvSpPr>
          <p:cNvPr id="8" name="TextBox 7"/>
          <p:cNvSpPr txBox="1"/>
          <p:nvPr/>
        </p:nvSpPr>
        <p:spPr>
          <a:xfrm>
            <a:off x="839407" y="4533083"/>
            <a:ext cx="7940732" cy="769441"/>
          </a:xfrm>
          <a:prstGeom prst="rect">
            <a:avLst/>
          </a:prstGeom>
          <a:noFill/>
        </p:spPr>
        <p:txBody>
          <a:bodyPr wrap="square" rtlCol="0">
            <a:spAutoFit/>
          </a:bodyPr>
          <a:lstStyle/>
          <a:p>
            <a:pPr algn="r"/>
            <a:r>
              <a:rPr lang="en-US" sz="4400" b="1" dirty="0" smtClean="0">
                <a:solidFill>
                  <a:schemeClr val="bg1">
                    <a:lumMod val="50000"/>
                  </a:schemeClr>
                </a:solidFill>
                <a:latin typeface="+mj-lt"/>
                <a:cs typeface="Garamond"/>
              </a:rPr>
              <a:t>Romans 12:1 </a:t>
            </a:r>
            <a:r>
              <a:rPr lang="en-US" sz="4400" b="1" dirty="0" err="1" smtClean="0">
                <a:solidFill>
                  <a:schemeClr val="bg1">
                    <a:lumMod val="50000"/>
                  </a:schemeClr>
                </a:solidFill>
                <a:latin typeface="+mj-lt"/>
                <a:cs typeface="Garamond"/>
              </a:rPr>
              <a:t>Msg</a:t>
            </a: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1157610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8" y="2757129"/>
            <a:ext cx="8008671" cy="769441"/>
          </a:xfrm>
          <a:prstGeom prst="rect">
            <a:avLst/>
          </a:prstGeom>
          <a:noFill/>
        </p:spPr>
        <p:txBody>
          <a:bodyPr wrap="square" rtlCol="0">
            <a:spAutoFit/>
          </a:bodyPr>
          <a:lstStyle/>
          <a:p>
            <a:r>
              <a:rPr lang="en-US" sz="4400" dirty="0" smtClean="0">
                <a:solidFill>
                  <a:srgbClr val="2A7DB0"/>
                </a:solidFill>
                <a:cs typeface="Garamond"/>
              </a:rPr>
              <a:t>The glory of God is man fully alive</a:t>
            </a:r>
            <a:endParaRPr lang="en-US" sz="4400" dirty="0">
              <a:solidFill>
                <a:srgbClr val="2A7DB0"/>
              </a:solidFill>
              <a:cs typeface="Garamond"/>
            </a:endParaRPr>
          </a:p>
        </p:txBody>
      </p:sp>
      <p:sp>
        <p:nvSpPr>
          <p:cNvPr id="8" name="TextBox 7"/>
          <p:cNvSpPr txBox="1"/>
          <p:nvPr/>
        </p:nvSpPr>
        <p:spPr>
          <a:xfrm>
            <a:off x="771467" y="3759445"/>
            <a:ext cx="7940732" cy="769441"/>
          </a:xfrm>
          <a:prstGeom prst="rect">
            <a:avLst/>
          </a:prstGeom>
          <a:noFill/>
        </p:spPr>
        <p:txBody>
          <a:bodyPr wrap="square" rtlCol="0">
            <a:spAutoFit/>
          </a:bodyPr>
          <a:lstStyle/>
          <a:p>
            <a:pPr algn="r"/>
            <a:r>
              <a:rPr lang="en-US" sz="4400" b="1" dirty="0" smtClean="0">
                <a:solidFill>
                  <a:schemeClr val="bg1">
                    <a:lumMod val="50000"/>
                  </a:schemeClr>
                </a:solidFill>
                <a:latin typeface="+mj-lt"/>
                <a:cs typeface="Garamond"/>
              </a:rPr>
              <a:t>Irenaeus</a:t>
            </a: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214270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6" y="431869"/>
            <a:ext cx="8008671" cy="4832092"/>
          </a:xfrm>
          <a:prstGeom prst="rect">
            <a:avLst/>
          </a:prstGeom>
          <a:noFill/>
        </p:spPr>
        <p:txBody>
          <a:bodyPr wrap="square" rtlCol="0">
            <a:spAutoFit/>
          </a:bodyPr>
          <a:lstStyle/>
          <a:p>
            <a:r>
              <a:rPr lang="en-US" sz="4400" dirty="0" smtClean="0">
                <a:solidFill>
                  <a:srgbClr val="2A7DB0"/>
                </a:solidFill>
                <a:cs typeface="Garamond"/>
              </a:rPr>
              <a:t>You’ve got nothing to offer…</a:t>
            </a:r>
          </a:p>
          <a:p>
            <a:r>
              <a:rPr lang="en-US" sz="4400" dirty="0" smtClean="0">
                <a:solidFill>
                  <a:srgbClr val="2A7DB0"/>
                </a:solidFill>
                <a:cs typeface="Garamond"/>
              </a:rPr>
              <a:t>You’ve got no poetry, you’ve got no light…</a:t>
            </a:r>
          </a:p>
          <a:p>
            <a:r>
              <a:rPr lang="en-US" sz="4400" dirty="0" smtClean="0">
                <a:solidFill>
                  <a:srgbClr val="2A7DB0"/>
                </a:solidFill>
                <a:cs typeface="Garamond"/>
              </a:rPr>
              <a:t>you’ve got no-one looking at you saying…damn – look at [that guy] I want some of what he’s got. </a:t>
            </a:r>
          </a:p>
          <a:p>
            <a:endParaRPr lang="en-US" sz="4400" dirty="0">
              <a:solidFill>
                <a:srgbClr val="2A7DB0"/>
              </a:solidFill>
              <a:cs typeface="Garamond"/>
            </a:endParaRPr>
          </a:p>
        </p:txBody>
      </p:sp>
      <p:sp>
        <p:nvSpPr>
          <p:cNvPr id="8" name="TextBox 7"/>
          <p:cNvSpPr txBox="1"/>
          <p:nvPr/>
        </p:nvSpPr>
        <p:spPr>
          <a:xfrm>
            <a:off x="771466" y="4947025"/>
            <a:ext cx="7940732" cy="769441"/>
          </a:xfrm>
          <a:prstGeom prst="rect">
            <a:avLst/>
          </a:prstGeom>
          <a:noFill/>
        </p:spPr>
        <p:txBody>
          <a:bodyPr wrap="square" rtlCol="0">
            <a:spAutoFit/>
          </a:bodyPr>
          <a:lstStyle/>
          <a:p>
            <a:pPr algn="r"/>
            <a:r>
              <a:rPr lang="en-US" sz="4400" b="1" i="1" dirty="0" smtClean="0">
                <a:solidFill>
                  <a:schemeClr val="bg1">
                    <a:lumMod val="50000"/>
                  </a:schemeClr>
                </a:solidFill>
                <a:latin typeface="+mj-lt"/>
                <a:cs typeface="Garamond"/>
              </a:rPr>
              <a:t>Bobby, </a:t>
            </a:r>
            <a:r>
              <a:rPr lang="en-US" sz="4400" b="1" dirty="0" err="1" smtClean="0">
                <a:solidFill>
                  <a:schemeClr val="bg1">
                    <a:lumMod val="50000"/>
                  </a:schemeClr>
                </a:solidFill>
                <a:latin typeface="+mj-lt"/>
                <a:cs typeface="Garamond"/>
              </a:rPr>
              <a:t>Emelio</a:t>
            </a:r>
            <a:r>
              <a:rPr lang="en-US" sz="4400" b="1" dirty="0" smtClean="0">
                <a:solidFill>
                  <a:schemeClr val="bg1">
                    <a:lumMod val="50000"/>
                  </a:schemeClr>
                </a:solidFill>
                <a:latin typeface="+mj-lt"/>
                <a:cs typeface="Garamond"/>
              </a:rPr>
              <a:t> Estevez</a:t>
            </a: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1559144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7" y="230534"/>
            <a:ext cx="8008671" cy="2123658"/>
          </a:xfrm>
          <a:prstGeom prst="rect">
            <a:avLst/>
          </a:prstGeom>
          <a:noFill/>
        </p:spPr>
        <p:txBody>
          <a:bodyPr wrap="square" rtlCol="0">
            <a:spAutoFit/>
          </a:bodyPr>
          <a:lstStyle/>
          <a:p>
            <a:r>
              <a:rPr lang="en-US" sz="4400" dirty="0" smtClean="0">
                <a:solidFill>
                  <a:srgbClr val="2A7DB0"/>
                </a:solidFill>
                <a:cs typeface="Garamond"/>
              </a:rPr>
              <a:t>The Whole-Life Disciple Making Church: Three Things Must Change</a:t>
            </a:r>
            <a:endParaRPr lang="en-US" sz="4400" dirty="0">
              <a:solidFill>
                <a:srgbClr val="2A7DB0"/>
              </a:solidFill>
              <a:cs typeface="Garamond"/>
            </a:endParaRPr>
          </a:p>
        </p:txBody>
      </p:sp>
      <p:sp>
        <p:nvSpPr>
          <p:cNvPr id="8" name="TextBox 7"/>
          <p:cNvSpPr txBox="1"/>
          <p:nvPr/>
        </p:nvSpPr>
        <p:spPr>
          <a:xfrm>
            <a:off x="756194" y="2830124"/>
            <a:ext cx="7940732" cy="2123658"/>
          </a:xfrm>
          <a:prstGeom prst="rect">
            <a:avLst/>
          </a:prstGeom>
          <a:noFill/>
        </p:spPr>
        <p:txBody>
          <a:bodyPr wrap="square" rtlCol="0">
            <a:spAutoFit/>
          </a:bodyPr>
          <a:lstStyle/>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Preaching</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Sunday Services</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Church Life</a:t>
            </a: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378217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6" y="384244"/>
            <a:ext cx="8008671" cy="1446550"/>
          </a:xfrm>
          <a:prstGeom prst="rect">
            <a:avLst/>
          </a:prstGeom>
          <a:noFill/>
        </p:spPr>
        <p:txBody>
          <a:bodyPr wrap="square" rtlCol="0">
            <a:spAutoFit/>
          </a:bodyPr>
          <a:lstStyle/>
          <a:p>
            <a:r>
              <a:rPr lang="en-US" sz="4400" dirty="0" smtClean="0">
                <a:solidFill>
                  <a:srgbClr val="2A7DB0"/>
                </a:solidFill>
                <a:cs typeface="Garamond"/>
              </a:rPr>
              <a:t>Preaching </a:t>
            </a:r>
            <a:r>
              <a:rPr lang="en-US" sz="4400" dirty="0">
                <a:solidFill>
                  <a:srgbClr val="2A7DB0"/>
                </a:solidFill>
                <a:cs typeface="Garamond"/>
              </a:rPr>
              <a:t>in the </a:t>
            </a:r>
            <a:r>
              <a:rPr lang="en-US" sz="4400" dirty="0" smtClean="0">
                <a:solidFill>
                  <a:srgbClr val="2A7DB0"/>
                </a:solidFill>
                <a:cs typeface="Garamond"/>
              </a:rPr>
              <a:t>Whole-Life </a:t>
            </a:r>
            <a:r>
              <a:rPr lang="en-US" sz="4400" dirty="0">
                <a:solidFill>
                  <a:srgbClr val="2A7DB0"/>
                </a:solidFill>
                <a:cs typeface="Garamond"/>
              </a:rPr>
              <a:t>Disciple Making </a:t>
            </a:r>
            <a:r>
              <a:rPr lang="en-US" sz="4400" dirty="0" smtClean="0">
                <a:solidFill>
                  <a:srgbClr val="2A7DB0"/>
                </a:solidFill>
                <a:cs typeface="Garamond"/>
              </a:rPr>
              <a:t>Church</a:t>
            </a:r>
            <a:endParaRPr lang="en-US" sz="4400" dirty="0">
              <a:solidFill>
                <a:srgbClr val="2A7DB0"/>
              </a:solidFill>
              <a:cs typeface="Garamond"/>
            </a:endParaRPr>
          </a:p>
        </p:txBody>
      </p:sp>
      <p:sp>
        <p:nvSpPr>
          <p:cNvPr id="8" name="TextBox 7"/>
          <p:cNvSpPr txBox="1"/>
          <p:nvPr/>
        </p:nvSpPr>
        <p:spPr>
          <a:xfrm>
            <a:off x="771467" y="2191949"/>
            <a:ext cx="7940732" cy="3477875"/>
          </a:xfrm>
          <a:prstGeom prst="rect">
            <a:avLst/>
          </a:prstGeom>
          <a:noFill/>
        </p:spPr>
        <p:txBody>
          <a:bodyPr wrap="square" rtlCol="0">
            <a:spAutoFit/>
          </a:bodyPr>
          <a:lstStyle/>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Nature of church e.g. Eph. 4</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God at Work series</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Bible Characters – Joseph, </a:t>
            </a:r>
            <a:r>
              <a:rPr lang="en-US" sz="4400" b="1" dirty="0" err="1" smtClean="0">
                <a:solidFill>
                  <a:schemeClr val="bg1">
                    <a:lumMod val="50000"/>
                  </a:schemeClr>
                </a:solidFill>
                <a:latin typeface="+mj-lt"/>
                <a:cs typeface="Garamond"/>
              </a:rPr>
              <a:t>Namaan’s</a:t>
            </a:r>
            <a:r>
              <a:rPr lang="en-US" sz="4400" b="1" dirty="0" smtClean="0">
                <a:solidFill>
                  <a:schemeClr val="bg1">
                    <a:lumMod val="50000"/>
                  </a:schemeClr>
                </a:solidFill>
                <a:latin typeface="+mj-lt"/>
                <a:cs typeface="Garamond"/>
              </a:rPr>
              <a:t> servant girl etc.</a:t>
            </a:r>
          </a:p>
          <a:p>
            <a:pPr marL="571500" indent="-571500">
              <a:buFont typeface="Arial" panose="020B0604020202020204" pitchFamily="34" charset="0"/>
              <a:buChar char="•"/>
            </a:pP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395797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6" y="384244"/>
            <a:ext cx="8008671" cy="1446550"/>
          </a:xfrm>
          <a:prstGeom prst="rect">
            <a:avLst/>
          </a:prstGeom>
          <a:noFill/>
        </p:spPr>
        <p:txBody>
          <a:bodyPr wrap="square" rtlCol="0">
            <a:spAutoFit/>
          </a:bodyPr>
          <a:lstStyle/>
          <a:p>
            <a:r>
              <a:rPr lang="en-US" sz="4400" dirty="0" smtClean="0">
                <a:solidFill>
                  <a:srgbClr val="2A7DB0"/>
                </a:solidFill>
                <a:cs typeface="Garamond"/>
              </a:rPr>
              <a:t>Sunday services in </a:t>
            </a:r>
            <a:r>
              <a:rPr lang="en-US" sz="4400" dirty="0">
                <a:solidFill>
                  <a:srgbClr val="2A7DB0"/>
                </a:solidFill>
                <a:cs typeface="Garamond"/>
              </a:rPr>
              <a:t>the </a:t>
            </a:r>
            <a:r>
              <a:rPr lang="en-US" sz="4400" dirty="0" smtClean="0">
                <a:solidFill>
                  <a:srgbClr val="2A7DB0"/>
                </a:solidFill>
                <a:cs typeface="Garamond"/>
              </a:rPr>
              <a:t>Whole-Life </a:t>
            </a:r>
            <a:r>
              <a:rPr lang="en-US" sz="4400" dirty="0">
                <a:solidFill>
                  <a:srgbClr val="2A7DB0"/>
                </a:solidFill>
                <a:cs typeface="Garamond"/>
              </a:rPr>
              <a:t>Disciple Making </a:t>
            </a:r>
            <a:r>
              <a:rPr lang="en-US" sz="4400" dirty="0" smtClean="0">
                <a:solidFill>
                  <a:srgbClr val="2A7DB0"/>
                </a:solidFill>
                <a:cs typeface="Garamond"/>
              </a:rPr>
              <a:t>Church</a:t>
            </a:r>
            <a:endParaRPr lang="en-US" sz="4400" dirty="0">
              <a:solidFill>
                <a:srgbClr val="2A7DB0"/>
              </a:solidFill>
              <a:cs typeface="Garamond"/>
            </a:endParaRPr>
          </a:p>
        </p:txBody>
      </p:sp>
      <p:sp>
        <p:nvSpPr>
          <p:cNvPr id="8" name="TextBox 7"/>
          <p:cNvSpPr txBox="1"/>
          <p:nvPr/>
        </p:nvSpPr>
        <p:spPr>
          <a:xfrm>
            <a:off x="771467" y="2191949"/>
            <a:ext cx="7940732" cy="2800767"/>
          </a:xfrm>
          <a:prstGeom prst="rect">
            <a:avLst/>
          </a:prstGeom>
          <a:noFill/>
        </p:spPr>
        <p:txBody>
          <a:bodyPr wrap="square" rtlCol="0">
            <a:spAutoFit/>
          </a:bodyPr>
          <a:lstStyle/>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This Time Tomorrow</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12 Again</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Connecting Church</a:t>
            </a:r>
          </a:p>
          <a:p>
            <a:pPr marL="571500" indent="-571500">
              <a:buFont typeface="Arial" panose="020B0604020202020204" pitchFamily="34" charset="0"/>
              <a:buChar char="•"/>
            </a:pPr>
            <a:r>
              <a:rPr lang="en-US" sz="4400" b="1" dirty="0" smtClean="0">
                <a:solidFill>
                  <a:schemeClr val="bg1">
                    <a:lumMod val="50000"/>
                  </a:schemeClr>
                </a:solidFill>
                <a:latin typeface="+mj-lt"/>
                <a:cs typeface="Garamond"/>
              </a:rPr>
              <a:t>LICC </a:t>
            </a:r>
            <a:r>
              <a:rPr lang="en-US" sz="4400" b="1" i="1" dirty="0" smtClean="0">
                <a:solidFill>
                  <a:schemeClr val="bg1">
                    <a:lumMod val="50000"/>
                  </a:schemeClr>
                </a:solidFill>
                <a:latin typeface="+mj-lt"/>
                <a:cs typeface="Garamond"/>
              </a:rPr>
              <a:t>Whole Life Worship</a:t>
            </a:r>
            <a:endParaRPr lang="en-US" sz="4400" b="1" dirty="0" smtClean="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203601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6" y="384244"/>
            <a:ext cx="8008671" cy="1446550"/>
          </a:xfrm>
          <a:prstGeom prst="rect">
            <a:avLst/>
          </a:prstGeom>
          <a:noFill/>
        </p:spPr>
        <p:txBody>
          <a:bodyPr wrap="square" rtlCol="0">
            <a:spAutoFit/>
          </a:bodyPr>
          <a:lstStyle/>
          <a:p>
            <a:r>
              <a:rPr lang="en-US" sz="4400" dirty="0" smtClean="0">
                <a:solidFill>
                  <a:srgbClr val="2A7DB0"/>
                </a:solidFill>
                <a:cs typeface="Garamond"/>
              </a:rPr>
              <a:t>Church life in </a:t>
            </a:r>
            <a:r>
              <a:rPr lang="en-US" sz="4400" dirty="0">
                <a:solidFill>
                  <a:srgbClr val="2A7DB0"/>
                </a:solidFill>
                <a:cs typeface="Garamond"/>
              </a:rPr>
              <a:t>the </a:t>
            </a:r>
            <a:r>
              <a:rPr lang="en-US" sz="4400" dirty="0" smtClean="0">
                <a:solidFill>
                  <a:srgbClr val="2A7DB0"/>
                </a:solidFill>
                <a:cs typeface="Garamond"/>
              </a:rPr>
              <a:t>Whole-Life </a:t>
            </a:r>
            <a:r>
              <a:rPr lang="en-US" sz="4400" dirty="0">
                <a:solidFill>
                  <a:srgbClr val="2A7DB0"/>
                </a:solidFill>
                <a:cs typeface="Garamond"/>
              </a:rPr>
              <a:t>Disciple Making </a:t>
            </a:r>
            <a:r>
              <a:rPr lang="en-US" sz="4400" dirty="0" smtClean="0">
                <a:solidFill>
                  <a:srgbClr val="2A7DB0"/>
                </a:solidFill>
                <a:cs typeface="Garamond"/>
              </a:rPr>
              <a:t>Church</a:t>
            </a:r>
            <a:endParaRPr lang="en-US" sz="4400" dirty="0">
              <a:solidFill>
                <a:srgbClr val="2A7DB0"/>
              </a:solidFill>
              <a:cs typeface="Garamond"/>
            </a:endParaRPr>
          </a:p>
        </p:txBody>
      </p:sp>
      <p:sp>
        <p:nvSpPr>
          <p:cNvPr id="8" name="TextBox 7"/>
          <p:cNvSpPr txBox="1"/>
          <p:nvPr/>
        </p:nvSpPr>
        <p:spPr>
          <a:xfrm>
            <a:off x="771467" y="2191949"/>
            <a:ext cx="7940732" cy="3416320"/>
          </a:xfrm>
          <a:prstGeom prst="rect">
            <a:avLst/>
          </a:prstGeom>
          <a:noFill/>
        </p:spPr>
        <p:txBody>
          <a:bodyPr wrap="square" numCol="2" rtlCol="0">
            <a:spAutoFit/>
          </a:bodyPr>
          <a:lstStyle/>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Teaching</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Scripture</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Practice</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Retreat</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Observation</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Hospitality</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Meals</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Wasting Time</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Companionship</a:t>
            </a: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Simplicity</a:t>
            </a:r>
            <a:endParaRPr lang="en-US" sz="4400" b="1" dirty="0">
              <a:solidFill>
                <a:schemeClr val="bg1">
                  <a:lumMod val="50000"/>
                </a:schemeClr>
              </a:solidFill>
              <a:latin typeface="+mj-lt"/>
              <a:cs typeface="Garamond"/>
            </a:endParaRP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The poor</a:t>
            </a:r>
            <a:endParaRPr lang="en-US" sz="3600" b="1" dirty="0">
              <a:solidFill>
                <a:schemeClr val="bg1">
                  <a:lumMod val="50000"/>
                </a:schemeClr>
              </a:solidFill>
              <a:latin typeface="+mj-lt"/>
              <a:cs typeface="Garamond"/>
            </a:endParaRPr>
          </a:p>
          <a:p>
            <a:pPr marL="571500" indent="-571500">
              <a:buFont typeface="Arial" panose="020B0604020202020204" pitchFamily="34" charset="0"/>
              <a:buChar char="•"/>
            </a:pPr>
            <a:r>
              <a:rPr lang="en-US" sz="3600" b="1" dirty="0" smtClean="0">
                <a:solidFill>
                  <a:schemeClr val="bg1">
                    <a:lumMod val="50000"/>
                  </a:schemeClr>
                </a:solidFill>
                <a:latin typeface="+mj-lt"/>
                <a:cs typeface="Garamond"/>
              </a:rPr>
              <a:t>Jesus</a:t>
            </a: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Tree>
    <p:extLst>
      <p:ext uri="{BB962C8B-B14F-4D97-AF65-F5344CB8AC3E}">
        <p14:creationId xmlns:p14="http://schemas.microsoft.com/office/powerpoint/2010/main" val="421226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1466" y="522922"/>
            <a:ext cx="8008671" cy="1446550"/>
          </a:xfrm>
          <a:prstGeom prst="rect">
            <a:avLst/>
          </a:prstGeom>
          <a:noFill/>
        </p:spPr>
        <p:txBody>
          <a:bodyPr wrap="square" rtlCol="0">
            <a:spAutoFit/>
          </a:bodyPr>
          <a:lstStyle/>
          <a:p>
            <a:r>
              <a:rPr lang="en-US" sz="4400" dirty="0" smtClean="0">
                <a:solidFill>
                  <a:srgbClr val="2A7DB0"/>
                </a:solidFill>
                <a:cs typeface="Garamond"/>
              </a:rPr>
              <a:t>Discipleship as “following Jesus in the here and now”</a:t>
            </a:r>
            <a:endParaRPr lang="en-US" sz="4400" dirty="0">
              <a:solidFill>
                <a:srgbClr val="2A7DB0"/>
              </a:solidFill>
              <a:cs typeface="Garamond"/>
            </a:endParaRPr>
          </a:p>
        </p:txBody>
      </p:sp>
      <p:sp>
        <p:nvSpPr>
          <p:cNvPr id="8" name="TextBox 7"/>
          <p:cNvSpPr txBox="1"/>
          <p:nvPr/>
        </p:nvSpPr>
        <p:spPr>
          <a:xfrm>
            <a:off x="771467" y="2191949"/>
            <a:ext cx="7940732" cy="769441"/>
          </a:xfrm>
          <a:prstGeom prst="rect">
            <a:avLst/>
          </a:prstGeom>
          <a:noFill/>
        </p:spPr>
        <p:txBody>
          <a:bodyPr wrap="square" rtlCol="0">
            <a:spAutoFit/>
          </a:bodyPr>
          <a:lstStyle/>
          <a:p>
            <a:r>
              <a:rPr lang="en-US" sz="4400" b="1" dirty="0" smtClean="0">
                <a:solidFill>
                  <a:schemeClr val="bg1">
                    <a:lumMod val="50000"/>
                  </a:schemeClr>
                </a:solidFill>
                <a:latin typeface="+mj-lt"/>
                <a:cs typeface="Garamond"/>
              </a:rPr>
              <a:t>Faith Academy</a:t>
            </a:r>
            <a:endParaRPr lang="en-US" sz="4400" b="1" dirty="0">
              <a:solidFill>
                <a:schemeClr val="bg1">
                  <a:lumMod val="50000"/>
                </a:schemeClr>
              </a:solidFill>
              <a:latin typeface="+mj-lt"/>
              <a:cs typeface="Garamond"/>
            </a:endParaRPr>
          </a:p>
        </p:txBody>
      </p:sp>
      <p:grpSp>
        <p:nvGrpSpPr>
          <p:cNvPr id="2" name="Group 1"/>
          <p:cNvGrpSpPr/>
          <p:nvPr/>
        </p:nvGrpSpPr>
        <p:grpSpPr>
          <a:xfrm>
            <a:off x="0" y="5829300"/>
            <a:ext cx="9144000" cy="1028700"/>
            <a:chOff x="0" y="5829300"/>
            <a:chExt cx="9144000" cy="1028700"/>
          </a:xfrm>
        </p:grpSpPr>
        <p:sp>
          <p:nvSpPr>
            <p:cNvPr id="6" name="Rectangle 5"/>
            <p:cNvSpPr/>
            <p:nvPr/>
          </p:nvSpPr>
          <p:spPr>
            <a:xfrm>
              <a:off x="0" y="5829300"/>
              <a:ext cx="9144000" cy="1028700"/>
            </a:xfrm>
            <a:prstGeom prst="rect">
              <a:avLst/>
            </a:prstGeom>
            <a:solidFill>
              <a:srgbClr val="3E76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EverydayDisciples_nam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96" y="6338423"/>
              <a:ext cx="1996585" cy="230375"/>
            </a:xfrm>
            <a:prstGeom prst="rect">
              <a:avLst/>
            </a:prstGeom>
          </p:spPr>
        </p:pic>
        <p:pic>
          <p:nvPicPr>
            <p:cNvPr id="11" name="Picture 10" descr="PCI Logo Re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987" y="6084830"/>
              <a:ext cx="1453152" cy="507185"/>
            </a:xfrm>
            <a:prstGeom prst="rect">
              <a:avLst/>
            </a:prstGeom>
          </p:spPr>
        </p:pic>
      </p:grpSp>
      <p:sp>
        <p:nvSpPr>
          <p:cNvPr id="9" name="TextBox 8"/>
          <p:cNvSpPr txBox="1"/>
          <p:nvPr/>
        </p:nvSpPr>
        <p:spPr>
          <a:xfrm>
            <a:off x="771467" y="2998330"/>
            <a:ext cx="7940732" cy="2800767"/>
          </a:xfrm>
          <a:prstGeom prst="rect">
            <a:avLst/>
          </a:prstGeom>
          <a:noFill/>
        </p:spPr>
        <p:txBody>
          <a:bodyPr wrap="square" rtlCol="0">
            <a:spAutoFit/>
          </a:bodyPr>
          <a:lstStyle/>
          <a:p>
            <a:pPr marL="571500" indent="-571500">
              <a:buFont typeface="Arial" panose="020B0604020202020204" pitchFamily="34" charset="0"/>
              <a:buChar char="•"/>
            </a:pPr>
            <a:r>
              <a:rPr lang="en-US" sz="4400" i="1" dirty="0" smtClean="0">
                <a:latin typeface="Garamond"/>
                <a:cs typeface="Garamond"/>
              </a:rPr>
              <a:t>God at Work</a:t>
            </a:r>
          </a:p>
          <a:p>
            <a:pPr marL="571500" indent="-571500">
              <a:buFont typeface="Arial" panose="020B0604020202020204" pitchFamily="34" charset="0"/>
              <a:buChar char="•"/>
            </a:pPr>
            <a:r>
              <a:rPr lang="en-US" sz="4400" i="1" dirty="0" smtClean="0">
                <a:latin typeface="Garamond"/>
                <a:cs typeface="Garamond"/>
              </a:rPr>
              <a:t>School’s Out</a:t>
            </a:r>
          </a:p>
          <a:p>
            <a:pPr marL="571500" indent="-571500">
              <a:buFont typeface="Arial" panose="020B0604020202020204" pitchFamily="34" charset="0"/>
              <a:buChar char="•"/>
            </a:pPr>
            <a:r>
              <a:rPr lang="en-US" sz="4400" i="1" dirty="0" smtClean="0">
                <a:latin typeface="Garamond"/>
                <a:cs typeface="Garamond"/>
              </a:rPr>
              <a:t>Parenting Teenagers</a:t>
            </a:r>
          </a:p>
          <a:p>
            <a:pPr marL="571500" indent="-571500">
              <a:buFont typeface="Arial" panose="020B0604020202020204" pitchFamily="34" charset="0"/>
              <a:buChar char="•"/>
            </a:pPr>
            <a:r>
              <a:rPr lang="en-US" sz="4400" i="1" dirty="0" smtClean="0">
                <a:latin typeface="Garamond"/>
                <a:cs typeface="Garamond"/>
              </a:rPr>
              <a:t>Rich in Years (Retirement) </a:t>
            </a:r>
            <a:endParaRPr lang="en-US" sz="4400" i="1" dirty="0">
              <a:latin typeface="Garamond"/>
              <a:cs typeface="Garamond"/>
            </a:endParaRPr>
          </a:p>
        </p:txBody>
      </p:sp>
    </p:spTree>
    <p:extLst>
      <p:ext uri="{BB962C8B-B14F-4D97-AF65-F5344CB8AC3E}">
        <p14:creationId xmlns:p14="http://schemas.microsoft.com/office/powerpoint/2010/main" val="307628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241</TotalTime>
  <Words>411</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McCormick</dc:creator>
  <cp:lastModifiedBy>Christoph and Claire Ebbinghaus</cp:lastModifiedBy>
  <cp:revision>14</cp:revision>
  <cp:lastPrinted>2017-08-21T11:17:43Z</cp:lastPrinted>
  <dcterms:created xsi:type="dcterms:W3CDTF">2017-08-10T15:21:38Z</dcterms:created>
  <dcterms:modified xsi:type="dcterms:W3CDTF">2017-08-21T12:22:55Z</dcterms:modified>
</cp:coreProperties>
</file>