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5" r:id="rId2"/>
  </p:sldMasterIdLst>
  <p:notesMasterIdLst>
    <p:notesMasterId r:id="rId30"/>
  </p:notesMasterIdLst>
  <p:handoutMasterIdLst>
    <p:handoutMasterId r:id="rId31"/>
  </p:handoutMasterIdLst>
  <p:sldIdLst>
    <p:sldId id="257" r:id="rId3"/>
    <p:sldId id="305" r:id="rId4"/>
    <p:sldId id="276" r:id="rId5"/>
    <p:sldId id="259" r:id="rId6"/>
    <p:sldId id="260" r:id="rId7"/>
    <p:sldId id="280" r:id="rId8"/>
    <p:sldId id="289" r:id="rId9"/>
    <p:sldId id="281" r:id="rId10"/>
    <p:sldId id="278" r:id="rId11"/>
    <p:sldId id="267" r:id="rId12"/>
    <p:sldId id="273" r:id="rId13"/>
    <p:sldId id="282" r:id="rId14"/>
    <p:sldId id="283" r:id="rId15"/>
    <p:sldId id="262" r:id="rId16"/>
    <p:sldId id="284" r:id="rId17"/>
    <p:sldId id="285" r:id="rId18"/>
    <p:sldId id="290" r:id="rId19"/>
    <p:sldId id="288" r:id="rId20"/>
    <p:sldId id="263" r:id="rId21"/>
    <p:sldId id="302" r:id="rId22"/>
    <p:sldId id="291" r:id="rId23"/>
    <p:sldId id="306" r:id="rId24"/>
    <p:sldId id="270" r:id="rId25"/>
    <p:sldId id="269" r:id="rId26"/>
    <p:sldId id="293" r:id="rId27"/>
    <p:sldId id="279" r:id="rId28"/>
    <p:sldId id="307"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67"/>
    <a:srgbClr val="E9F13A"/>
    <a:srgbClr val="FFF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3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103B39E-29A7-423B-80AD-9AB2A0B5DC3E}" type="datetime1">
              <a:rPr lang="en-US" altLang="en-US"/>
              <a:pPr/>
              <a:t>1/25/2017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4AE230-4295-4BE4-8983-98D7CB2C398D}" type="slidenum">
              <a:rPr lang="en-US" altLang="en-US"/>
              <a:pPr/>
              <a:t>‹#›</a:t>
            </a:fld>
            <a:endParaRPr lang="en-US" altLang="en-US"/>
          </a:p>
        </p:txBody>
      </p:sp>
    </p:spTree>
    <p:extLst>
      <p:ext uri="{BB962C8B-B14F-4D97-AF65-F5344CB8AC3E}">
        <p14:creationId xmlns:p14="http://schemas.microsoft.com/office/powerpoint/2010/main" val="147065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D37DDBA-4F29-4253-BBFD-504E361C9496}" type="datetime1">
              <a:rPr lang="en-US" altLang="en-US"/>
              <a:pPr/>
              <a:t>1/25/2017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9B3AEE-A5D7-47FC-B5AC-C03C7B34D5A5}" type="slidenum">
              <a:rPr lang="en-US" altLang="en-US"/>
              <a:pPr/>
              <a:t>‹#›</a:t>
            </a:fld>
            <a:endParaRPr lang="en-US" altLang="en-US"/>
          </a:p>
        </p:txBody>
      </p:sp>
    </p:spTree>
    <p:extLst>
      <p:ext uri="{BB962C8B-B14F-4D97-AF65-F5344CB8AC3E}">
        <p14:creationId xmlns:p14="http://schemas.microsoft.com/office/powerpoint/2010/main" val="1471921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ＭＳ Ｐゴシック" pitchFamily="-10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3CFA9E-8D52-4B48-91DD-48F5B38813BE}" type="slidenum">
              <a:rPr lang="en-US" altLang="en-US" sz="1200">
                <a:latin typeface="Tahoma" panose="020B0604030504040204" pitchFamily="34" charset="0"/>
              </a:rPr>
              <a:pPr eaLnBrk="1" hangingPunct="1"/>
              <a:t>1</a:t>
            </a:fld>
            <a:endParaRPr lang="en-US" altLang="en-US" sz="1200">
              <a:latin typeface="Tahoma" panose="020B0604030504040204" pitchFamily="34" charset="0"/>
            </a:endParaRPr>
          </a:p>
        </p:txBody>
      </p:sp>
    </p:spTree>
    <p:extLst>
      <p:ext uri="{BB962C8B-B14F-4D97-AF65-F5344CB8AC3E}">
        <p14:creationId xmlns:p14="http://schemas.microsoft.com/office/powerpoint/2010/main" val="45480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80DB5F5-F713-4275-8E89-E014F269C924}"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16111-0714-4262-B6B0-EC9D0CA40F24}" type="slidenum">
              <a:rPr lang="en-US" altLang="en-US"/>
              <a:pPr/>
              <a:t>‹#›</a:t>
            </a:fld>
            <a:endParaRPr lang="en-US" altLang="en-US"/>
          </a:p>
        </p:txBody>
      </p:sp>
    </p:spTree>
    <p:extLst>
      <p:ext uri="{BB962C8B-B14F-4D97-AF65-F5344CB8AC3E}">
        <p14:creationId xmlns:p14="http://schemas.microsoft.com/office/powerpoint/2010/main" val="378514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80F6ABC-35DA-4989-8A34-515AF6C3BDE2}"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B15D3B-9160-48D4-9ADD-D0A2CE0BC76D}" type="slidenum">
              <a:rPr lang="en-US" altLang="en-US"/>
              <a:pPr/>
              <a:t>‹#›</a:t>
            </a:fld>
            <a:endParaRPr lang="en-US" altLang="en-US"/>
          </a:p>
        </p:txBody>
      </p:sp>
    </p:spTree>
    <p:extLst>
      <p:ext uri="{BB962C8B-B14F-4D97-AF65-F5344CB8AC3E}">
        <p14:creationId xmlns:p14="http://schemas.microsoft.com/office/powerpoint/2010/main" val="236607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FD3A95FA-3EF3-4B70-96B0-E8B736494BBA}"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3A7F76-2E87-479D-96DB-BC80F17195A6}" type="slidenum">
              <a:rPr lang="en-US" altLang="en-US"/>
              <a:pPr/>
              <a:t>‹#›</a:t>
            </a:fld>
            <a:endParaRPr lang="en-US" altLang="en-US"/>
          </a:p>
        </p:txBody>
      </p:sp>
    </p:spTree>
    <p:extLst>
      <p:ext uri="{BB962C8B-B14F-4D97-AF65-F5344CB8AC3E}">
        <p14:creationId xmlns:p14="http://schemas.microsoft.com/office/powerpoint/2010/main" val="171316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3E86256-18BB-4E12-B008-C6EB5EA263E6}" type="slidenum">
              <a:rPr lang="en-US" altLang="en-US"/>
              <a:pPr/>
              <a:t>‹#›</a:t>
            </a:fld>
            <a:endParaRPr lang="en-US" altLang="en-US"/>
          </a:p>
        </p:txBody>
      </p:sp>
    </p:spTree>
    <p:extLst>
      <p:ext uri="{BB962C8B-B14F-4D97-AF65-F5344CB8AC3E}">
        <p14:creationId xmlns:p14="http://schemas.microsoft.com/office/powerpoint/2010/main" val="402519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E5DB6012-DB04-494B-853D-CFD440D8C32D}"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5200C2-8444-498D-9663-71D85377999F}" type="slidenum">
              <a:rPr lang="en-US" altLang="en-US"/>
              <a:pPr/>
              <a:t>‹#›</a:t>
            </a:fld>
            <a:endParaRPr lang="en-US" altLang="en-US"/>
          </a:p>
        </p:txBody>
      </p:sp>
    </p:spTree>
    <p:extLst>
      <p:ext uri="{BB962C8B-B14F-4D97-AF65-F5344CB8AC3E}">
        <p14:creationId xmlns:p14="http://schemas.microsoft.com/office/powerpoint/2010/main" val="167721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C2CD8CE8-05A5-418B-A71D-72C105B00C36}"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E4AFA6-15C8-4B12-8FC3-1251A283E983}" type="slidenum">
              <a:rPr lang="en-US" altLang="en-US"/>
              <a:pPr/>
              <a:t>‹#›</a:t>
            </a:fld>
            <a:endParaRPr lang="en-US" altLang="en-US"/>
          </a:p>
        </p:txBody>
      </p:sp>
    </p:spTree>
    <p:extLst>
      <p:ext uri="{BB962C8B-B14F-4D97-AF65-F5344CB8AC3E}">
        <p14:creationId xmlns:p14="http://schemas.microsoft.com/office/powerpoint/2010/main" val="97728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6E08729A-F354-401E-A11D-C884F445AA93}" type="datetime1">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40D986-3974-45F4-B35A-BC7AEF849245}" type="slidenum">
              <a:rPr lang="en-US" altLang="en-US"/>
              <a:pPr/>
              <a:t>‹#›</a:t>
            </a:fld>
            <a:endParaRPr lang="en-US" altLang="en-US"/>
          </a:p>
        </p:txBody>
      </p:sp>
    </p:spTree>
    <p:extLst>
      <p:ext uri="{BB962C8B-B14F-4D97-AF65-F5344CB8AC3E}">
        <p14:creationId xmlns:p14="http://schemas.microsoft.com/office/powerpoint/2010/main" val="9591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774887E9-0429-43CE-ACBA-05EE832D9806}" type="datetime1">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68A716F-FFB2-4FB2-965D-C05988D82508}" type="slidenum">
              <a:rPr lang="en-US" altLang="en-US"/>
              <a:pPr/>
              <a:t>‹#›</a:t>
            </a:fld>
            <a:endParaRPr lang="en-US" altLang="en-US"/>
          </a:p>
        </p:txBody>
      </p:sp>
    </p:spTree>
    <p:extLst>
      <p:ext uri="{BB962C8B-B14F-4D97-AF65-F5344CB8AC3E}">
        <p14:creationId xmlns:p14="http://schemas.microsoft.com/office/powerpoint/2010/main" val="146257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1BDC00AD-9E01-482F-AC53-5C2B9B76BF1C}" type="datetime1">
              <a:rPr lang="en-US" altLang="en-US"/>
              <a:pPr/>
              <a:t>1/25/2017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F091760-4932-4A98-8505-D9C465262FFB}" type="slidenum">
              <a:rPr lang="en-US" altLang="en-US"/>
              <a:pPr/>
              <a:t>‹#›</a:t>
            </a:fld>
            <a:endParaRPr lang="en-US" altLang="en-US"/>
          </a:p>
        </p:txBody>
      </p:sp>
    </p:spTree>
    <p:extLst>
      <p:ext uri="{BB962C8B-B14F-4D97-AF65-F5344CB8AC3E}">
        <p14:creationId xmlns:p14="http://schemas.microsoft.com/office/powerpoint/2010/main" val="50024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BA6DA7F-4CEE-46F2-B6B7-2643C6C0F50A}" type="datetime1">
              <a:rPr lang="en-US" altLang="en-US"/>
              <a:pPr/>
              <a:t>1/25/2017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C20410-40AC-4025-B7E1-697137663671}" type="slidenum">
              <a:rPr lang="en-US" altLang="en-US"/>
              <a:pPr/>
              <a:t>‹#›</a:t>
            </a:fld>
            <a:endParaRPr lang="en-US" altLang="en-US"/>
          </a:p>
        </p:txBody>
      </p:sp>
    </p:spTree>
    <p:extLst>
      <p:ext uri="{BB962C8B-B14F-4D97-AF65-F5344CB8AC3E}">
        <p14:creationId xmlns:p14="http://schemas.microsoft.com/office/powerpoint/2010/main" val="14205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8C7867-FEB2-47D2-9CA9-8DDE2AE1BFB1}" type="datetime1">
              <a:rPr lang="en-US" altLang="en-US"/>
              <a:pPr/>
              <a:t>1/25/2017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28C452F-F8D7-45F4-A97E-C263828D69AB}" type="slidenum">
              <a:rPr lang="en-US" altLang="en-US"/>
              <a:pPr/>
              <a:t>‹#›</a:t>
            </a:fld>
            <a:endParaRPr lang="en-US" altLang="en-US"/>
          </a:p>
        </p:txBody>
      </p:sp>
    </p:spTree>
    <p:extLst>
      <p:ext uri="{BB962C8B-B14F-4D97-AF65-F5344CB8AC3E}">
        <p14:creationId xmlns:p14="http://schemas.microsoft.com/office/powerpoint/2010/main" val="3666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49D3FB3-6836-4545-BAA2-4F6B129B0F10}" type="datetime1">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C620DF-47E2-4186-8DBA-E5A542DBAE19}" type="slidenum">
              <a:rPr lang="en-US" altLang="en-US"/>
              <a:pPr/>
              <a:t>‹#›</a:t>
            </a:fld>
            <a:endParaRPr lang="en-US" altLang="en-US"/>
          </a:p>
        </p:txBody>
      </p:sp>
    </p:spTree>
    <p:extLst>
      <p:ext uri="{BB962C8B-B14F-4D97-AF65-F5344CB8AC3E}">
        <p14:creationId xmlns:p14="http://schemas.microsoft.com/office/powerpoint/2010/main" val="104936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625FA4F7-7BD1-44F2-8357-76E2AF96FFEF}" type="datetime1">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7180EE-A2DB-417F-ACAD-952C7B7F6646}" type="slidenum">
              <a:rPr lang="en-US" altLang="en-US"/>
              <a:pPr/>
              <a:t>‹#›</a:t>
            </a:fld>
            <a:endParaRPr lang="en-US" altLang="en-US"/>
          </a:p>
        </p:txBody>
      </p:sp>
    </p:spTree>
    <p:extLst>
      <p:ext uri="{BB962C8B-B14F-4D97-AF65-F5344CB8AC3E}">
        <p14:creationId xmlns:p14="http://schemas.microsoft.com/office/powerpoint/2010/main" val="185606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45B78DFB-C5FF-4D35-9BA7-0BEE07271403}" type="datetime1">
              <a:rPr lang="en-US" altLang="en-US"/>
              <a:pPr/>
              <a:t>1/25/2017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9FDBC16-84D6-464E-88FB-2D619FC667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3" charset="-128"/>
          <a:cs typeface="ＭＳ Ｐゴシック" pitchFamily="-103" charset="-128"/>
        </a:defRPr>
      </a:lvl1pPr>
      <a:lvl2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2pPr>
      <a:lvl3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3pPr>
      <a:lvl4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4pPr>
      <a:lvl5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5pPr>
      <a:lvl6pPr marL="4572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6pPr>
      <a:lvl7pPr marL="9144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7pPr>
      <a:lvl8pPr marL="13716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8pPr>
      <a:lvl9pPr marL="18288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3" charset="-128"/>
          <a:cs typeface="ＭＳ Ｐゴシック" pitchFamily="-10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924E419-CBC4-45F5-87D5-07EB6D271191}" type="datetime1">
              <a:rPr lang="en-US" altLang="en-US"/>
              <a:pPr/>
              <a:t>1/25/2017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E17F652-BFB6-482E-A5F9-AA09349DFF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3" charset="-128"/>
          <a:cs typeface="ＭＳ Ｐゴシック" pitchFamily="-103" charset="-128"/>
        </a:defRPr>
      </a:lvl1pPr>
      <a:lvl2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2pPr>
      <a:lvl3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3pPr>
      <a:lvl4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4pPr>
      <a:lvl5pPr algn="ctr" defTabSz="457200" rtl="0" eaLnBrk="0" fontAlgn="base" hangingPunct="0">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5pPr>
      <a:lvl6pPr marL="4572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6pPr>
      <a:lvl7pPr marL="9144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7pPr>
      <a:lvl8pPr marL="13716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8pPr>
      <a:lvl9pPr marL="1828800" algn="ctr" defTabSz="457200" rtl="0" fontAlgn="base">
        <a:spcBef>
          <a:spcPct val="0"/>
        </a:spcBef>
        <a:spcAft>
          <a:spcPct val="0"/>
        </a:spcAft>
        <a:defRPr sz="4400">
          <a:solidFill>
            <a:schemeClr val="tx1"/>
          </a:solidFill>
          <a:latin typeface="Calibri" pitchFamily="-103" charset="0"/>
          <a:ea typeface="ＭＳ Ｐゴシック" pitchFamily="-103" charset="-128"/>
          <a:cs typeface="ＭＳ Ｐゴシック" pitchFamily="-10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3" charset="-128"/>
          <a:cs typeface="ＭＳ Ｐゴシック" pitchFamily="-10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3725"/>
            <a:ext cx="7772400" cy="2530475"/>
          </a:xfrm>
        </p:spPr>
        <p:txBody>
          <a:bodyPr>
            <a:normAutofit/>
          </a:bodyPr>
          <a:lstStyle/>
          <a:p>
            <a:pPr eaLnBrk="1" hangingPunct="1"/>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z="4000" smtClean="0">
                <a:solidFill>
                  <a:srgbClr val="0000FF"/>
                </a:solidFill>
                <a:ea typeface="ＭＳ Ｐゴシック" panose="020B0600070205080204" pitchFamily="34" charset="-128"/>
              </a:rPr>
              <a:t>Maintaining Healthy Congregations</a:t>
            </a:r>
          </a:p>
        </p:txBody>
      </p:sp>
      <p:sp>
        <p:nvSpPr>
          <p:cNvPr id="3" name="Subtitle 2"/>
          <p:cNvSpPr>
            <a:spLocks noGrp="1"/>
          </p:cNvSpPr>
          <p:nvPr>
            <p:ph type="subTitle" idx="1"/>
          </p:nvPr>
        </p:nvSpPr>
        <p:spPr>
          <a:xfrm>
            <a:off x="1371600" y="3657600"/>
            <a:ext cx="6400800" cy="1981200"/>
          </a:xfrm>
        </p:spPr>
        <p:txBody>
          <a:bodyPr>
            <a:normAutofit/>
          </a:bodyPr>
          <a:lstStyle/>
          <a:p>
            <a:pPr eaLnBrk="1" hangingPunct="1">
              <a:lnSpc>
                <a:spcPct val="80000"/>
              </a:lnSpc>
              <a:buFont typeface="Wingdings" panose="05000000000000000000" pitchFamily="2" charset="2"/>
              <a:buNone/>
            </a:pPr>
            <a:r>
              <a:rPr lang="en-US" altLang="en-US" b="1" smtClean="0">
                <a:solidFill>
                  <a:srgbClr val="0000FF"/>
                </a:solidFill>
                <a:effectLst>
                  <a:outerShdw blurRad="38100" dist="38100" dir="2700000" algn="tl">
                    <a:srgbClr val="C0C0C0"/>
                  </a:outerShdw>
                </a:effectLst>
                <a:ea typeface="ＭＳ Ｐゴシック" panose="020B0600070205080204" pitchFamily="34" charset="-128"/>
              </a:rPr>
              <a:t>Bible Study - Philippians 2:1-4</a:t>
            </a:r>
          </a:p>
          <a:p>
            <a:pPr eaLnBrk="1" hangingPunct="1">
              <a:lnSpc>
                <a:spcPct val="80000"/>
              </a:lnSpc>
              <a:buFont typeface="Wingdings" panose="05000000000000000000" pitchFamily="2" charset="2"/>
              <a:buNone/>
            </a:pPr>
            <a:endParaRPr lang="en-US" altLang="en-US" sz="2700" b="1" smtClean="0">
              <a:solidFill>
                <a:srgbClr val="0000FF"/>
              </a:solidFill>
              <a:effectLst>
                <a:outerShdw blurRad="38100" dist="38100" dir="2700000" algn="tl">
                  <a:srgbClr val="C0C0C0"/>
                </a:outerShdw>
              </a:effectLst>
              <a:ea typeface="ＭＳ Ｐゴシック" panose="020B0600070205080204" pitchFamily="34" charset="-128"/>
            </a:endParaRPr>
          </a:p>
          <a:p>
            <a:pPr eaLnBrk="1" hangingPunct="1">
              <a:lnSpc>
                <a:spcPct val="80000"/>
              </a:lnSpc>
              <a:buFont typeface="Wingdings" panose="05000000000000000000" pitchFamily="2" charset="2"/>
              <a:buNone/>
            </a:pPr>
            <a:r>
              <a:rPr lang="en-US" altLang="en-US" sz="3600" b="1" smtClean="0">
                <a:solidFill>
                  <a:srgbClr val="0000FF"/>
                </a:solidFill>
                <a:effectLst>
                  <a:outerShdw blurRad="38100" dist="38100" dir="2700000" algn="tl">
                    <a:srgbClr val="C0C0C0"/>
                  </a:outerShdw>
                </a:effectLst>
                <a:ea typeface="ＭＳ Ｐゴシック" panose="020B0600070205080204" pitchFamily="34" charset="-128"/>
              </a:rPr>
              <a:t>Healthy Decision-making</a:t>
            </a:r>
          </a:p>
          <a:p>
            <a:pPr eaLnBrk="1" hangingPunct="1">
              <a:lnSpc>
                <a:spcPct val="80000"/>
              </a:lnSpc>
              <a:buFont typeface="Wingdings" panose="05000000000000000000" pitchFamily="2" charset="2"/>
              <a:buNone/>
            </a:pPr>
            <a:endParaRPr lang="en-US" altLang="en-US" sz="2000" b="1" smtClean="0">
              <a:solidFill>
                <a:srgbClr val="0000FF"/>
              </a:solidFill>
              <a:effectLst>
                <a:outerShdw blurRad="38100" dist="38100" dir="2700000" algn="tl">
                  <a:srgbClr val="C0C0C0"/>
                </a:outerShdw>
              </a:effectLst>
              <a:ea typeface="ＭＳ Ｐゴシック" panose="020B0600070205080204" pitchFamily="34" charset="-128"/>
            </a:endParaRP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76288"/>
            <a:ext cx="271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600200"/>
          <a:ext cx="8229600" cy="1951038"/>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Individuals react defensively</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Individuals react thoughtfully</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276225" y="700088"/>
          <a:ext cx="8670925" cy="5640387"/>
        </p:xfrm>
        <a:graphic>
          <a:graphicData uri="http://schemas.openxmlformats.org/drawingml/2006/table">
            <a:tbl>
              <a:tblPr/>
              <a:tblGrid>
                <a:gridCol w="4211638"/>
                <a:gridCol w="4459287"/>
              </a:tblGrid>
              <a:tr h="8715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a:t>
                      </a:r>
                      <a:r>
                        <a:rPr kumimoji="0" lang="en-US" altLang="en-US" sz="40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688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There is low tolerance of uncertainty and so discussion quickly focuses on the </a:t>
                      </a:r>
                      <a:r>
                        <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Willing to move calmly through uncertainty as all options are considered and  discussion focuses on the </a:t>
                      </a:r>
                      <a:r>
                        <a:rPr kumimoji="0" lang="en-US" altLang="en-US" sz="36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process by which the decision will be explored and decided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sp>
        <p:nvSpPr>
          <p:cNvPr id="30723" name="Content Placeholder 2"/>
          <p:cNvSpPr>
            <a:spLocks noGrp="1"/>
          </p:cNvSpPr>
          <p:nvPr>
            <p:ph idx="1"/>
          </p:nvPr>
        </p:nvSpPr>
        <p:spPr/>
        <p:txBody>
          <a:bodyPr/>
          <a:lstStyle/>
          <a:p>
            <a:pPr algn="ctr" eaLnBrk="1" hangingPunct="1">
              <a:buFont typeface="Arial" panose="020B0604020202020204" pitchFamily="34" charset="0"/>
              <a:buNone/>
            </a:pPr>
            <a:r>
              <a:rPr lang="en-US" altLang="en-US" sz="4000" smtClean="0">
                <a:ea typeface="ＭＳ Ｐゴシック" panose="020B0600070205080204" pitchFamily="34" charset="-128"/>
              </a:rPr>
              <a:t>Most people can live with a </a:t>
            </a:r>
            <a:r>
              <a:rPr lang="en-US" altLang="en-US" sz="4000" u="sng" smtClean="0">
                <a:ea typeface="ＭＳ Ｐゴシック" panose="020B0600070205080204" pitchFamily="34" charset="-128"/>
              </a:rPr>
              <a:t>decision</a:t>
            </a:r>
            <a:r>
              <a:rPr lang="en-US" altLang="en-US" sz="4000" smtClean="0">
                <a:ea typeface="ＭＳ Ｐゴシック" panose="020B0600070205080204" pitchFamily="34" charset="-128"/>
              </a:rPr>
              <a:t> </a:t>
            </a:r>
          </a:p>
          <a:p>
            <a:pPr algn="ctr" eaLnBrk="1" hangingPunct="1">
              <a:buFont typeface="Arial" panose="020B0604020202020204" pitchFamily="34" charset="0"/>
              <a:buNone/>
            </a:pPr>
            <a:r>
              <a:rPr lang="en-US" altLang="en-US" sz="4000" smtClean="0">
                <a:ea typeface="ＭＳ Ｐゴシック" panose="020B0600070205080204" pitchFamily="34" charset="-128"/>
              </a:rPr>
              <a:t>they </a:t>
            </a:r>
            <a:r>
              <a:rPr lang="en-US" altLang="en-US" sz="4000" u="sng" smtClean="0">
                <a:ea typeface="ＭＳ Ｐゴシック" panose="020B0600070205080204" pitchFamily="34" charset="-128"/>
              </a:rPr>
              <a:t>don’t</a:t>
            </a:r>
            <a:r>
              <a:rPr lang="en-US" altLang="en-US" sz="4000" smtClean="0">
                <a:ea typeface="ＭＳ Ｐゴシック" panose="020B0600070205080204" pitchFamily="34" charset="-128"/>
              </a:rPr>
              <a:t> like </a:t>
            </a:r>
          </a:p>
          <a:p>
            <a:pPr algn="ctr" eaLnBrk="1" hangingPunct="1">
              <a:buFont typeface="Arial" panose="020B0604020202020204" pitchFamily="34" charset="0"/>
              <a:buNone/>
            </a:pPr>
            <a:r>
              <a:rPr lang="en-US" altLang="en-US" sz="4000" smtClean="0">
                <a:ea typeface="ＭＳ Ｐゴシック" panose="020B0600070205080204" pitchFamily="34" charset="-128"/>
              </a:rPr>
              <a:t>if they feel ok about the </a:t>
            </a:r>
            <a:r>
              <a:rPr lang="en-US" altLang="en-US" sz="4000" u="sng" smtClean="0">
                <a:ea typeface="ＭＳ Ｐゴシック" panose="020B0600070205080204" pitchFamily="34" charset="-128"/>
              </a:rPr>
              <a:t>process</a:t>
            </a:r>
            <a:r>
              <a:rPr lang="en-US" altLang="en-US" sz="4000" smtClean="0">
                <a:ea typeface="ＭＳ Ｐゴシック" panose="020B0600070205080204" pitchFamily="34" charset="-128"/>
              </a:rPr>
              <a:t> </a:t>
            </a:r>
          </a:p>
          <a:p>
            <a:pPr algn="ctr" eaLnBrk="1" hangingPunct="1">
              <a:buFont typeface="Arial" panose="020B0604020202020204" pitchFamily="34" charset="0"/>
              <a:buNone/>
            </a:pPr>
            <a:r>
              <a:rPr lang="en-US" altLang="en-US" sz="4000" smtClean="0">
                <a:ea typeface="ＭＳ Ｐゴシック" panose="020B0600070205080204" pitchFamily="34" charset="-128"/>
              </a:rPr>
              <a:t>by which the decision was made.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C1A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altLang="en-US" sz="4000" smtClean="0">
                <a:ea typeface="ＭＳ Ｐゴシック" panose="020B0600070205080204" pitchFamily="34" charset="-128"/>
              </a:rPr>
              <a:t>What helps </a:t>
            </a:r>
            <a:r>
              <a:rPr lang="en-US" altLang="en-US" sz="4000" u="sng" smtClean="0">
                <a:ea typeface="ＭＳ Ｐゴシック" panose="020B0600070205080204" pitchFamily="34" charset="-128"/>
              </a:rPr>
              <a:t>you</a:t>
            </a:r>
            <a:r>
              <a:rPr lang="en-US" altLang="en-US" sz="4000" smtClean="0">
                <a:ea typeface="ＭＳ Ｐゴシック" panose="020B0600070205080204" pitchFamily="34" charset="-128"/>
              </a:rPr>
              <a:t> to feel ok about a process by which a decision is made?</a:t>
            </a:r>
          </a:p>
        </p:txBody>
      </p:sp>
      <p:sp>
        <p:nvSpPr>
          <p:cNvPr id="3" name="Content Placeholder 2"/>
          <p:cNvSpPr>
            <a:spLocks noGrp="1"/>
          </p:cNvSpPr>
          <p:nvPr>
            <p:ph idx="1"/>
          </p:nvPr>
        </p:nvSpPr>
        <p:spPr>
          <a:xfrm>
            <a:off x="457200" y="1846263"/>
            <a:ext cx="8229600" cy="4279900"/>
          </a:xfrm>
        </p:spPr>
        <p:txBody>
          <a:bodyPr/>
          <a:lstStyle/>
          <a:p>
            <a:pPr eaLnBrk="1" hangingPunct="1"/>
            <a:r>
              <a:rPr lang="en-US" altLang="en-US" smtClean="0">
                <a:ea typeface="ＭＳ Ｐゴシック" panose="020B0600070205080204" pitchFamily="34" charset="-128"/>
              </a:rPr>
              <a:t>I trust those leading the process</a:t>
            </a:r>
          </a:p>
          <a:p>
            <a:pPr eaLnBrk="1" hangingPunct="1"/>
            <a:r>
              <a:rPr lang="en-US" altLang="en-US" smtClean="0">
                <a:ea typeface="ＭＳ Ｐゴシック" panose="020B0600070205080204" pitchFamily="34" charset="-128"/>
              </a:rPr>
              <a:t>I was heard</a:t>
            </a:r>
          </a:p>
          <a:p>
            <a:pPr eaLnBrk="1" hangingPunct="1"/>
            <a:r>
              <a:rPr lang="en-US" altLang="en-US" smtClean="0">
                <a:ea typeface="ＭＳ Ｐゴシック" panose="020B0600070205080204" pitchFamily="34" charset="-128"/>
              </a:rPr>
              <a:t>Others were heard</a:t>
            </a:r>
          </a:p>
          <a:p>
            <a:pPr eaLnBrk="1" hangingPunct="1"/>
            <a:r>
              <a:rPr lang="en-US" altLang="en-US" smtClean="0">
                <a:ea typeface="ＭＳ Ｐゴシック" panose="020B0600070205080204" pitchFamily="34" charset="-128"/>
              </a:rPr>
              <a:t>There is an opportunity to ask questions</a:t>
            </a:r>
          </a:p>
          <a:p>
            <a:pPr eaLnBrk="1" hangingPunct="1"/>
            <a:r>
              <a:rPr lang="en-US" altLang="en-US" smtClean="0">
                <a:ea typeface="ＭＳ Ｐゴシック" panose="020B0600070205080204" pitchFamily="34" charset="-128"/>
              </a:rPr>
              <a:t>There is  transparency</a:t>
            </a:r>
          </a:p>
          <a:p>
            <a:pPr eaLnBrk="1" hangingPunct="1"/>
            <a:r>
              <a:rPr lang="en-US" altLang="en-US" smtClean="0">
                <a:ea typeface="ＭＳ Ｐゴシック" panose="020B0600070205080204" pitchFamily="34" charset="-128"/>
              </a:rPr>
              <a:t>There is a good level of consensus about the decision reached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673100"/>
          </a:xfrm>
        </p:spPr>
        <p:txBody>
          <a:bodyPr/>
          <a:lstStyle/>
          <a:p>
            <a:pPr eaLnBrk="1" hangingPunct="1"/>
            <a:r>
              <a:rPr lang="en-GB" altLang="en-US" sz="3200" smtClean="0">
                <a:ea typeface="ＭＳ Ｐゴシック" panose="020B0600070205080204" pitchFamily="34" charset="-128"/>
              </a:rPr>
              <a:t>Understanding Positions and Interests</a:t>
            </a:r>
            <a:endParaRPr lang="en-US" altLang="en-US" sz="3200" smtClean="0">
              <a:ea typeface="ＭＳ Ｐゴシック" panose="020B0600070205080204" pitchFamily="34" charset="-128"/>
            </a:endParaRPr>
          </a:p>
        </p:txBody>
      </p:sp>
      <p:pic>
        <p:nvPicPr>
          <p:cNvPr id="32771" name="Picture 3" descr="Scan01172008_0842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48183" t="10748" r="15698" b="71355"/>
          <a:stretch>
            <a:fillRect/>
          </a:stretch>
        </p:blipFill>
        <p:spPr>
          <a:xfrm>
            <a:off x="2051050" y="1412875"/>
            <a:ext cx="4789488" cy="3937000"/>
          </a:xfrm>
        </p:spPr>
      </p:pic>
      <p:sp>
        <p:nvSpPr>
          <p:cNvPr id="32772" name="Text Box 4"/>
          <p:cNvSpPr txBox="1">
            <a:spLocks noChangeArrowheads="1"/>
          </p:cNvSpPr>
          <p:nvPr/>
        </p:nvSpPr>
        <p:spPr bwMode="auto">
          <a:xfrm>
            <a:off x="1187450" y="530066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1800">
              <a:latin typeface="Calibri" panose="020F0502020204030204" pitchFamily="34" charset="0"/>
            </a:endParaRPr>
          </a:p>
        </p:txBody>
      </p:sp>
      <p:sp>
        <p:nvSpPr>
          <p:cNvPr id="32773" name="Text Box 5"/>
          <p:cNvSpPr txBox="1">
            <a:spLocks noChangeArrowheads="1"/>
          </p:cNvSpPr>
          <p:nvPr/>
        </p:nvSpPr>
        <p:spPr bwMode="auto">
          <a:xfrm>
            <a:off x="457200" y="5516563"/>
            <a:ext cx="854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800" u="sng">
                <a:latin typeface="Calibri" panose="020F0502020204030204" pitchFamily="34" charset="0"/>
              </a:rPr>
              <a:t>Positions</a:t>
            </a:r>
            <a:r>
              <a:rPr lang="en-GB" altLang="en-US" sz="2800">
                <a:latin typeface="Calibri" panose="020F0502020204030204" pitchFamily="34" charset="0"/>
              </a:rPr>
              <a:t> are statements or demands framed as solutions. </a:t>
            </a:r>
            <a:endParaRPr lang="en-US" altLang="en-US" sz="2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C1A4"/>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ea typeface="ＭＳ Ｐゴシック" panose="020B0600070205080204" pitchFamily="34" charset="-128"/>
              </a:rPr>
              <a:t>Interests:</a:t>
            </a:r>
          </a:p>
        </p:txBody>
      </p:sp>
      <p:sp>
        <p:nvSpPr>
          <p:cNvPr id="3" name="Content Placeholder 2"/>
          <p:cNvSpPr>
            <a:spLocks noGrp="1"/>
          </p:cNvSpPr>
          <p:nvPr>
            <p:ph idx="1"/>
          </p:nvPr>
        </p:nvSpPr>
        <p:spPr>
          <a:xfrm>
            <a:off x="457200" y="1544638"/>
            <a:ext cx="8229600" cy="5060950"/>
          </a:xfrm>
        </p:spPr>
        <p:txBody>
          <a:bodyPr>
            <a:normAutofit/>
          </a:bodyPr>
          <a:lstStyle/>
          <a:p>
            <a:pPr eaLnBrk="1" hangingPunct="1">
              <a:lnSpc>
                <a:spcPct val="90000"/>
              </a:lnSpc>
            </a:pPr>
            <a:r>
              <a:rPr lang="en-US" altLang="en-US" sz="3000" smtClean="0">
                <a:ea typeface="ＭＳ Ｐゴシック" panose="020B0600070205080204" pitchFamily="34" charset="-128"/>
              </a:rPr>
              <a:t>Underlying most demands or positions are </a:t>
            </a:r>
            <a:r>
              <a:rPr lang="en-US" altLang="en-US" sz="3000" u="sng" smtClean="0">
                <a:ea typeface="ＭＳ Ｐゴシック" panose="020B0600070205080204" pitchFamily="34" charset="-128"/>
              </a:rPr>
              <a:t>Interests</a:t>
            </a:r>
            <a:r>
              <a:rPr lang="en-US" altLang="en-US" sz="3000" smtClean="0">
                <a:ea typeface="ＭＳ Ｐゴシック" panose="020B0600070205080204" pitchFamily="34" charset="-128"/>
              </a:rPr>
              <a:t>, which are broader than positions and are essentially what each party </a:t>
            </a:r>
            <a:r>
              <a:rPr lang="en-US" altLang="en-US" sz="3000" u="sng" smtClean="0">
                <a:ea typeface="ＭＳ Ｐゴシック" panose="020B0600070205080204" pitchFamily="34" charset="-128"/>
              </a:rPr>
              <a:t>needs</a:t>
            </a:r>
            <a:r>
              <a:rPr lang="en-US" altLang="en-US" sz="3000" smtClean="0">
                <a:ea typeface="ＭＳ Ｐゴシック" panose="020B0600070205080204" pitchFamily="34" charset="-128"/>
              </a:rPr>
              <a:t> for satisfaction in the decision reached. </a:t>
            </a:r>
          </a:p>
          <a:p>
            <a:pPr eaLnBrk="1" hangingPunct="1">
              <a:lnSpc>
                <a:spcPct val="90000"/>
              </a:lnSpc>
              <a:buFont typeface="Arial" panose="020B0604020202020204" pitchFamily="34" charset="0"/>
              <a:buNone/>
            </a:pPr>
            <a:endParaRPr lang="en-GB" altLang="en-US" sz="1300" smtClean="0">
              <a:ea typeface="ＭＳ Ｐゴシック" panose="020B0600070205080204" pitchFamily="34" charset="-128"/>
            </a:endParaRPr>
          </a:p>
          <a:p>
            <a:pPr eaLnBrk="1" hangingPunct="1">
              <a:lnSpc>
                <a:spcPct val="90000"/>
              </a:lnSpc>
            </a:pPr>
            <a:r>
              <a:rPr lang="en-US" altLang="en-US" sz="3000" smtClean="0">
                <a:ea typeface="ＭＳ Ｐゴシック" panose="020B0600070205080204" pitchFamily="34" charset="-128"/>
              </a:rPr>
              <a:t>Interests are the reasons behind the position being taken and include such things as needs, fears, concerns and hopes. </a:t>
            </a:r>
          </a:p>
          <a:p>
            <a:pPr eaLnBrk="1" hangingPunct="1">
              <a:lnSpc>
                <a:spcPct val="90000"/>
              </a:lnSpc>
            </a:pPr>
            <a:endParaRPr lang="en-GB" altLang="en-US" sz="1400" smtClean="0">
              <a:ea typeface="ＭＳ Ｐゴシック" panose="020B0600070205080204" pitchFamily="34" charset="-128"/>
            </a:endParaRPr>
          </a:p>
          <a:p>
            <a:pPr eaLnBrk="1" hangingPunct="1">
              <a:lnSpc>
                <a:spcPct val="90000"/>
              </a:lnSpc>
            </a:pPr>
            <a:r>
              <a:rPr lang="en-US" altLang="en-US" sz="3000" smtClean="0">
                <a:ea typeface="ＭＳ Ｐゴシック" panose="020B0600070205080204" pitchFamily="34" charset="-128"/>
              </a:rPr>
              <a:t>Interests are often hidden or unknown to others and, sometimes, even to those advocating a particular position.  They are ‘under the table.’</a:t>
            </a:r>
            <a:endParaRPr lang="en-GB" altLang="en-US" sz="3000" smtClean="0">
              <a:ea typeface="ＭＳ Ｐゴシック" panose="020B0600070205080204" pitchFamily="34" charset="-128"/>
            </a:endParaRPr>
          </a:p>
          <a:p>
            <a:pPr eaLnBrk="1" hangingPunct="1">
              <a:lnSpc>
                <a:spcPct val="90000"/>
              </a:lnSpc>
              <a:buFont typeface="Arial" panose="020B0604020202020204" pitchFamily="34" charset="0"/>
              <a:buNone/>
            </a:pPr>
            <a:endParaRPr lang="en-US" altLang="en-US" sz="30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ea typeface="ＭＳ Ｐゴシック" panose="020B0600070205080204" pitchFamily="34" charset="-128"/>
              </a:rPr>
              <a:t>Positions and Interests</a:t>
            </a:r>
          </a:p>
        </p:txBody>
      </p:sp>
      <p:sp>
        <p:nvSpPr>
          <p:cNvPr id="3" name="Content Placeholder 2"/>
          <p:cNvSpPr>
            <a:spLocks noGrp="1"/>
          </p:cNvSpPr>
          <p:nvPr>
            <p:ph idx="1"/>
          </p:nvPr>
        </p:nvSpPr>
        <p:spPr>
          <a:xfrm>
            <a:off x="457200" y="1827213"/>
            <a:ext cx="8229600" cy="4298950"/>
          </a:xfrm>
        </p:spPr>
        <p:txBody>
          <a:bodyPr/>
          <a:lstStyle/>
          <a:p>
            <a:pPr eaLnBrk="1" hangingPunct="1">
              <a:buFont typeface="Arial" panose="020B0604020202020204" pitchFamily="34" charset="0"/>
              <a:buNone/>
            </a:pPr>
            <a:endParaRPr lang="en-GB" altLang="en-US" smtClean="0">
              <a:ea typeface="ＭＳ Ｐゴシック" panose="020B0600070205080204" pitchFamily="34" charset="-128"/>
            </a:endParaRPr>
          </a:p>
          <a:p>
            <a:pPr eaLnBrk="1" hangingPunct="1"/>
            <a:r>
              <a:rPr lang="en-US" altLang="en-US" u="sng" smtClean="0">
                <a:ea typeface="ＭＳ Ｐゴシック" panose="020B0600070205080204" pitchFamily="34" charset="-128"/>
              </a:rPr>
              <a:t>Positions</a:t>
            </a:r>
            <a:r>
              <a:rPr lang="en-US" altLang="en-US" smtClean="0">
                <a:ea typeface="ＭＳ Ｐゴシック" panose="020B0600070205080204" pitchFamily="34" charset="-128"/>
              </a:rPr>
              <a:t> are what you have already decided </a:t>
            </a:r>
          </a:p>
          <a:p>
            <a:pPr eaLnBrk="1" hangingPunct="1">
              <a:buFont typeface="Arial" panose="020B0604020202020204" pitchFamily="34" charset="0"/>
              <a:buNone/>
            </a:pPr>
            <a:endParaRPr lang="en-US" altLang="en-US" smtClean="0">
              <a:ea typeface="ＭＳ Ｐゴシック" panose="020B0600070205080204" pitchFamily="34" charset="-128"/>
            </a:endParaRPr>
          </a:p>
          <a:p>
            <a:pPr eaLnBrk="1" hangingPunct="1">
              <a:buFont typeface="Arial" panose="020B0604020202020204" pitchFamily="34" charset="0"/>
              <a:buNone/>
            </a:pPr>
            <a:endParaRPr lang="en-US" altLang="en-US" smtClean="0">
              <a:ea typeface="ＭＳ Ｐゴシック" panose="020B0600070205080204" pitchFamily="34" charset="-128"/>
            </a:endParaRPr>
          </a:p>
          <a:p>
            <a:pPr eaLnBrk="1" hangingPunct="1"/>
            <a:r>
              <a:rPr lang="en-US" altLang="en-US" u="sng" smtClean="0">
                <a:ea typeface="ＭＳ Ｐゴシック" panose="020B0600070205080204" pitchFamily="34" charset="-128"/>
              </a:rPr>
              <a:t>Interests</a:t>
            </a:r>
            <a:r>
              <a:rPr lang="en-US" altLang="en-US" smtClean="0">
                <a:ea typeface="ＭＳ Ｐゴシック" panose="020B0600070205080204" pitchFamily="34" charset="-128"/>
              </a:rPr>
              <a:t> are what cause you to decide</a:t>
            </a:r>
          </a:p>
          <a:p>
            <a:pPr eaLnBrk="1" hangingPunct="1"/>
            <a:endParaRPr lang="en-GB"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44538"/>
            <a:ext cx="8229600" cy="979487"/>
          </a:xfrm>
        </p:spPr>
        <p:txBody>
          <a:bodyPr/>
          <a:lstStyle/>
          <a:p>
            <a:pPr eaLnBrk="1" hangingPunct="1"/>
            <a:r>
              <a:rPr lang="en-GB" altLang="en-US" sz="3600" smtClean="0">
                <a:ea typeface="ＭＳ Ｐゴシック" panose="020B0600070205080204" pitchFamily="34" charset="-128"/>
              </a:rPr>
              <a:t/>
            </a:r>
            <a:br>
              <a:rPr lang="en-GB" altLang="en-US" sz="3600" smtClean="0">
                <a:ea typeface="ＭＳ Ｐゴシック" panose="020B0600070205080204" pitchFamily="34" charset="-128"/>
              </a:rPr>
            </a:br>
            <a:r>
              <a:rPr lang="en-GB" altLang="en-US" sz="3600" smtClean="0">
                <a:ea typeface="ＭＳ Ｐゴシック" panose="020B0600070205080204" pitchFamily="34" charset="-128"/>
              </a:rPr>
              <a:t>What INTERESTS might be behind these POSITIONS</a:t>
            </a:r>
            <a:r>
              <a:rPr lang="en-GB" altLang="en-US" smtClean="0">
                <a:ea typeface="ＭＳ Ｐゴシック" panose="020B0600070205080204" pitchFamily="34" charset="-128"/>
              </a:rPr>
              <a:t>?</a:t>
            </a:r>
            <a:br>
              <a:rPr lang="en-GB"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 name="Content Placeholder 2"/>
          <p:cNvSpPr>
            <a:spLocks noGrp="1"/>
          </p:cNvSpPr>
          <p:nvPr>
            <p:ph idx="1"/>
          </p:nvPr>
        </p:nvSpPr>
        <p:spPr>
          <a:xfrm>
            <a:off x="457200" y="1604963"/>
            <a:ext cx="8229600" cy="4521200"/>
          </a:xfrm>
        </p:spPr>
        <p:txBody>
          <a:bodyPr/>
          <a:lstStyle/>
          <a:p>
            <a:pPr eaLnBrk="1" hangingPunct="1">
              <a:buFont typeface="Arial" panose="020B0604020202020204" pitchFamily="34" charset="0"/>
              <a:buNone/>
            </a:pPr>
            <a:endParaRPr lang="en-GB" altLang="en-US" sz="800" smtClean="0">
              <a:ea typeface="ＭＳ Ｐゴシック" panose="020B0600070205080204" pitchFamily="34" charset="-128"/>
            </a:endParaRPr>
          </a:p>
          <a:p>
            <a:pPr eaLnBrk="1" hangingPunct="1">
              <a:buFont typeface="Arial" panose="020B0604020202020204" pitchFamily="34" charset="0"/>
              <a:buNone/>
            </a:pPr>
            <a:r>
              <a:rPr lang="en-GB" altLang="en-US" smtClean="0">
                <a:ea typeface="ＭＳ Ｐゴシック" panose="020B0600070205080204" pitchFamily="34" charset="-128"/>
              </a:rPr>
              <a:t>Example 1:</a:t>
            </a:r>
          </a:p>
          <a:p>
            <a:pPr eaLnBrk="1" hangingPunct="1">
              <a:buFont typeface="Arial" panose="020B0604020202020204" pitchFamily="34" charset="0"/>
              <a:buNone/>
            </a:pPr>
            <a:endParaRPr lang="en-GB" altLang="en-US" sz="800" smtClean="0">
              <a:ea typeface="ＭＳ Ｐゴシック" panose="020B0600070205080204" pitchFamily="34" charset="-128"/>
            </a:endParaRPr>
          </a:p>
          <a:p>
            <a:pPr eaLnBrk="1" hangingPunct="1"/>
            <a:r>
              <a:rPr lang="en-US" altLang="en-US" smtClean="0">
                <a:ea typeface="ＭＳ Ｐゴシック" panose="020B0600070205080204" pitchFamily="34" charset="-128"/>
              </a:rPr>
              <a:t>The caretaker has to go! </a:t>
            </a:r>
          </a:p>
          <a:p>
            <a:pPr eaLnBrk="1" hangingPunct="1"/>
            <a:endParaRPr lang="en-US" altLang="en-US" sz="1800" smtClean="0">
              <a:ea typeface="ＭＳ Ｐゴシック" panose="020B0600070205080204" pitchFamily="34" charset="-128"/>
            </a:endParaRPr>
          </a:p>
          <a:p>
            <a:pPr eaLnBrk="1" hangingPunct="1"/>
            <a:r>
              <a:rPr lang="en-US" altLang="en-US" smtClean="0">
                <a:ea typeface="ＭＳ Ｐゴシック" panose="020B0600070205080204" pitchFamily="34" charset="-128"/>
              </a:rPr>
              <a:t>The caretaker has to stay!</a:t>
            </a:r>
          </a:p>
          <a:p>
            <a:pPr eaLnBrk="1" hangingPunct="1">
              <a:buFont typeface="Arial" panose="020B0604020202020204" pitchFamily="34" charset="0"/>
              <a:buNone/>
            </a:pPr>
            <a:r>
              <a:rPr lang="en-US" altLang="en-US" smtClean="0">
                <a:ea typeface="ＭＳ Ｐゴシック" panose="020B0600070205080204" pitchFamily="34" charset="-128"/>
              </a:rPr>
              <a:t>Example 2:</a:t>
            </a:r>
          </a:p>
          <a:p>
            <a:pPr eaLnBrk="1" hangingPunct="1">
              <a:buFont typeface="Arial" panose="020B0604020202020204" pitchFamily="34" charset="0"/>
              <a:buNone/>
            </a:pPr>
            <a:r>
              <a:rPr lang="en-US" altLang="en-US" sz="800" smtClean="0">
                <a:ea typeface="ＭＳ Ｐゴシック" panose="020B0600070205080204" pitchFamily="34" charset="-128"/>
              </a:rPr>
              <a:t> </a:t>
            </a:r>
          </a:p>
          <a:p>
            <a:pPr eaLnBrk="1" hangingPunct="1"/>
            <a:r>
              <a:rPr lang="en-US" altLang="en-US" smtClean="0">
                <a:ea typeface="ＭＳ Ｐゴシック" panose="020B0600070205080204" pitchFamily="34" charset="-128"/>
              </a:rPr>
              <a:t>The youth club must be closed!</a:t>
            </a:r>
          </a:p>
          <a:p>
            <a:pPr eaLnBrk="1" hangingPunct="1"/>
            <a:endParaRPr lang="en-US" altLang="en-US" sz="1800" smtClean="0">
              <a:ea typeface="ＭＳ Ｐゴシック" panose="020B0600070205080204" pitchFamily="34" charset="-128"/>
            </a:endParaRPr>
          </a:p>
          <a:p>
            <a:pPr eaLnBrk="1" hangingPunct="1"/>
            <a:r>
              <a:rPr lang="en-US" altLang="en-US" smtClean="0">
                <a:ea typeface="ＭＳ Ｐゴシック" panose="020B0600070205080204" pitchFamily="34" charset="-128"/>
              </a:rPr>
              <a:t>The youth club must stay open!</a:t>
            </a:r>
          </a:p>
          <a:p>
            <a:pPr eaLnBrk="1" hangingPunct="1"/>
            <a:endParaRPr lang="en-GB"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673100"/>
          </a:xfrm>
        </p:spPr>
        <p:txBody>
          <a:bodyPr/>
          <a:lstStyle/>
          <a:p>
            <a:pPr eaLnBrk="1" hangingPunct="1"/>
            <a:r>
              <a:rPr lang="en-GB" altLang="en-US" sz="3200" smtClean="0">
                <a:ea typeface="ＭＳ Ｐゴシック" panose="020B0600070205080204" pitchFamily="34" charset="-128"/>
              </a:rPr>
              <a:t>Understanding Positions and Interests</a:t>
            </a:r>
            <a:endParaRPr lang="en-US" altLang="en-US" sz="3200" smtClean="0">
              <a:ea typeface="ＭＳ Ｐゴシック" panose="020B0600070205080204" pitchFamily="34" charset="-128"/>
            </a:endParaRPr>
          </a:p>
        </p:txBody>
      </p:sp>
      <p:pic>
        <p:nvPicPr>
          <p:cNvPr id="36867" name="Picture 3" descr="Scan01172008_0842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8183" t="10748" r="15225" b="71355"/>
          <a:stretch>
            <a:fillRect/>
          </a:stretch>
        </p:blipFill>
        <p:spPr>
          <a:xfrm>
            <a:off x="1924050" y="1309688"/>
            <a:ext cx="5283200" cy="4286250"/>
          </a:xfrm>
        </p:spPr>
      </p:pic>
      <p:sp>
        <p:nvSpPr>
          <p:cNvPr id="36868" name="Text Box 4"/>
          <p:cNvSpPr txBox="1">
            <a:spLocks noChangeArrowheads="1"/>
          </p:cNvSpPr>
          <p:nvPr/>
        </p:nvSpPr>
        <p:spPr bwMode="auto">
          <a:xfrm>
            <a:off x="1187450" y="530066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1800">
              <a:latin typeface="Calibri" panose="020F0502020204030204" pitchFamily="34" charset="0"/>
            </a:endParaRPr>
          </a:p>
        </p:txBody>
      </p:sp>
      <p:sp>
        <p:nvSpPr>
          <p:cNvPr id="36869" name="Text Box 5"/>
          <p:cNvSpPr txBox="1">
            <a:spLocks noChangeArrowheads="1"/>
          </p:cNvSpPr>
          <p:nvPr/>
        </p:nvSpPr>
        <p:spPr bwMode="auto">
          <a:xfrm>
            <a:off x="311150" y="5516563"/>
            <a:ext cx="854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800" u="sng">
                <a:latin typeface="Calibri" panose="020F0502020204030204" pitchFamily="34" charset="0"/>
              </a:rPr>
              <a:t>Positions</a:t>
            </a:r>
            <a:r>
              <a:rPr lang="en-GB" altLang="en-US" sz="2800">
                <a:latin typeface="Calibri" panose="020F0502020204030204" pitchFamily="34" charset="0"/>
              </a:rPr>
              <a:t> are statements or demands framed as solutions. </a:t>
            </a:r>
            <a:endParaRPr lang="en-US" altLang="en-US" sz="2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endParaRPr lang="en-GB" altLang="en-US" smtClean="0">
              <a:ea typeface="ＭＳ Ｐゴシック" panose="020B0600070205080204" pitchFamily="34" charset="-128"/>
            </a:endParaRPr>
          </a:p>
        </p:txBody>
      </p:sp>
      <p:sp>
        <p:nvSpPr>
          <p:cNvPr id="37891" name="Rectangle 6"/>
          <p:cNvSpPr>
            <a:spLocks noGrp="1" noChangeArrowheads="1"/>
          </p:cNvSpPr>
          <p:nvPr>
            <p:ph sz="half" idx="1"/>
          </p:nvPr>
        </p:nvSpPr>
        <p:spPr/>
        <p:txBody>
          <a:bodyPr/>
          <a:lstStyle/>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a:p>
            <a:pPr eaLnBrk="1" hangingPunct="1">
              <a:buFont typeface="Wingdings" panose="05000000000000000000" pitchFamily="2" charset="2"/>
              <a:buChar char="n"/>
            </a:pPr>
            <a:endParaRPr lang="en-GB" altLang="en-US" sz="2800" smtClean="0">
              <a:ea typeface="ＭＳ Ｐゴシック" panose="020B0600070205080204" pitchFamily="34" charset="-128"/>
            </a:endParaRPr>
          </a:p>
        </p:txBody>
      </p:sp>
      <p:sp>
        <p:nvSpPr>
          <p:cNvPr id="37892" name="Rectangle 7"/>
          <p:cNvSpPr>
            <a:spLocks noGrp="1" noChangeArrowheads="1"/>
          </p:cNvSpPr>
          <p:nvPr>
            <p:ph type="body" sz="half" idx="2"/>
          </p:nvPr>
        </p:nvSpPr>
        <p:spPr/>
        <p:txBody>
          <a:bodyPr/>
          <a:lstStyle/>
          <a:p>
            <a:pPr eaLnBrk="1" hangingPunct="1">
              <a:buFont typeface="Wingdings" panose="05000000000000000000" pitchFamily="2" charset="2"/>
              <a:buChar char="n"/>
            </a:pPr>
            <a:r>
              <a:rPr lang="en-GB" altLang="en-US" sz="2800" u="sng" smtClean="0">
                <a:ea typeface="ＭＳ Ｐゴシック" panose="020B0600070205080204" pitchFamily="34" charset="-128"/>
              </a:rPr>
              <a:t>Interests</a:t>
            </a:r>
            <a:r>
              <a:rPr lang="en-GB" altLang="en-US" sz="2800" smtClean="0">
                <a:ea typeface="ＭＳ Ｐゴシック" panose="020B0600070205080204" pitchFamily="34" charset="-128"/>
              </a:rPr>
              <a:t> are broader than positions and contain what parties normally need for resolution.</a:t>
            </a:r>
            <a:endParaRPr lang="en-US" altLang="en-US" sz="2800" smtClean="0">
              <a:ea typeface="ＭＳ Ｐゴシック" panose="020B0600070205080204" pitchFamily="34" charset="-128"/>
            </a:endParaRPr>
          </a:p>
        </p:txBody>
      </p:sp>
      <p:pic>
        <p:nvPicPr>
          <p:cNvPr id="37893" name="Picture 4" descr="Scan01172008_084222"/>
          <p:cNvPicPr>
            <a:picLocks noChangeAspect="1" noChangeArrowheads="1"/>
          </p:cNvPicPr>
          <p:nvPr/>
        </p:nvPicPr>
        <p:blipFill>
          <a:blip r:embed="rId2">
            <a:extLst>
              <a:ext uri="{28A0092B-C50C-407E-A947-70E740481C1C}">
                <a14:useLocalDpi xmlns:a14="http://schemas.microsoft.com/office/drawing/2010/main" val="0"/>
              </a:ext>
            </a:extLst>
          </a:blip>
          <a:srcRect l="10858" t="25063" r="56454" b="54893"/>
          <a:stretch>
            <a:fillRect/>
          </a:stretch>
        </p:blipFill>
        <p:spPr bwMode="auto">
          <a:xfrm>
            <a:off x="817563" y="2276475"/>
            <a:ext cx="36830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569913" y="230188"/>
            <a:ext cx="8374062"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Philippians 2:1-4:  </a:t>
            </a:r>
            <a:r>
              <a:rPr lang="en-US" altLang="en-US" sz="3200" u="sng"/>
              <a:t>(NRSV)</a:t>
            </a:r>
            <a:endParaRPr lang="en-US" altLang="en-US" sz="3200"/>
          </a:p>
          <a:p>
            <a:pPr eaLnBrk="1" hangingPunct="1"/>
            <a:r>
              <a:rPr lang="en-US" altLang="en-US" sz="1400"/>
              <a:t>     </a:t>
            </a:r>
          </a:p>
          <a:p>
            <a:pPr eaLnBrk="1" hangingPunct="1"/>
            <a:r>
              <a:rPr lang="en-US" altLang="en-US" sz="3200"/>
              <a:t>If there is any encouragement in Christ, any consolation from love, any sharing in the Spirit, any compassion and sympathy, make my joy complete:  be of the same mind, having the same love, being in full accord and of one mind.  Do nothing from selfish ambition or conceit, but in humility regard others as better than yourselves.  </a:t>
            </a:r>
          </a:p>
          <a:p>
            <a:pPr eaLnBrk="1" hangingPunct="1"/>
            <a:r>
              <a:rPr lang="en-US" altLang="en-US" sz="3200" u="sng"/>
              <a:t>Let each of you look not to your own interests, but to the interests of others</a:t>
            </a:r>
            <a:endParaRPr lang="en-GB" altLang="en-US" sz="3200"/>
          </a:p>
          <a:p>
            <a:pPr eaLnBrk="1" hangingPunct="1"/>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pic>
        <p:nvPicPr>
          <p:cNvPr id="38914" name="Picture 3" descr="Scan01172008_084222"/>
          <p:cNvPicPr>
            <a:picLocks noChangeAspect="1" noChangeArrowheads="1"/>
          </p:cNvPicPr>
          <p:nvPr/>
        </p:nvPicPr>
        <p:blipFill>
          <a:blip r:embed="rId2">
            <a:extLst>
              <a:ext uri="{28A0092B-C50C-407E-A947-70E740481C1C}">
                <a14:useLocalDpi xmlns:a14="http://schemas.microsoft.com/office/drawing/2010/main" val="0"/>
              </a:ext>
            </a:extLst>
          </a:blip>
          <a:srcRect l="48183" t="10748" r="16656" b="71355"/>
          <a:stretch>
            <a:fillRect/>
          </a:stretch>
        </p:blipFill>
        <p:spPr bwMode="auto">
          <a:xfrm>
            <a:off x="431800" y="735013"/>
            <a:ext cx="403542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Scan01172008_084222"/>
          <p:cNvPicPr>
            <a:picLocks noChangeAspect="1" noChangeArrowheads="1"/>
          </p:cNvPicPr>
          <p:nvPr/>
        </p:nvPicPr>
        <p:blipFill>
          <a:blip r:embed="rId2">
            <a:extLst>
              <a:ext uri="{28A0092B-C50C-407E-A947-70E740481C1C}">
                <a14:useLocalDpi xmlns:a14="http://schemas.microsoft.com/office/drawing/2010/main" val="0"/>
              </a:ext>
            </a:extLst>
          </a:blip>
          <a:srcRect l="10741" t="25063" r="56454" b="54893"/>
          <a:stretch>
            <a:fillRect/>
          </a:stretch>
        </p:blipFill>
        <p:spPr bwMode="auto">
          <a:xfrm>
            <a:off x="4648200" y="2627313"/>
            <a:ext cx="402907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1360488" y="6192838"/>
            <a:ext cx="6213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100"/>
              <a:t>(Cartoons copyright, FairField Center, Harrisonburg ,VA. Used by Permission)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20713"/>
            <a:ext cx="8229600" cy="720725"/>
          </a:xfrm>
        </p:spPr>
        <p:txBody>
          <a:bodyPr/>
          <a:lstStyle/>
          <a:p>
            <a:pPr eaLnBrk="1" hangingPunct="1"/>
            <a:r>
              <a:rPr lang="en-GB" altLang="en-US" sz="2800" smtClean="0">
                <a:ea typeface="ＭＳ Ｐゴシック" panose="020B0600070205080204" pitchFamily="34" charset="-128"/>
              </a:rPr>
              <a:t>Moving from positions to interests</a:t>
            </a:r>
            <a:endParaRPr lang="en-US" altLang="en-US" sz="2800" smtClean="0">
              <a:ea typeface="ＭＳ Ｐゴシック" panose="020B0600070205080204" pitchFamily="34" charset="-128"/>
            </a:endParaRPr>
          </a:p>
        </p:txBody>
      </p:sp>
      <p:sp>
        <p:nvSpPr>
          <p:cNvPr id="36867" name="Rectangle 3"/>
          <p:cNvSpPr>
            <a:spLocks noGrp="1" noChangeArrowheads="1"/>
          </p:cNvSpPr>
          <p:nvPr>
            <p:ph type="body" idx="1"/>
          </p:nvPr>
        </p:nvSpPr>
        <p:spPr>
          <a:xfrm>
            <a:off x="457200" y="1341438"/>
            <a:ext cx="8229600" cy="4784725"/>
          </a:xfrm>
        </p:spPr>
        <p:txBody>
          <a:bodyPr/>
          <a:lstStyle/>
          <a:p>
            <a:pPr eaLnBrk="1" hangingPunct="1">
              <a:buFont typeface="Wingdings" panose="05000000000000000000" pitchFamily="2" charset="2"/>
              <a:buChar char="n"/>
            </a:pPr>
            <a:r>
              <a:rPr lang="en-GB" altLang="en-US" sz="2400" smtClean="0">
                <a:ea typeface="ＭＳ Ｐゴシック" panose="020B0600070205080204" pitchFamily="34" charset="-128"/>
              </a:rPr>
              <a:t>Make a list of each side’s interests</a:t>
            </a:r>
          </a:p>
          <a:p>
            <a:pPr eaLnBrk="1" hangingPunct="1">
              <a:buFont typeface="Arial" panose="020B0604020202020204" pitchFamily="34" charset="0"/>
              <a:buNone/>
            </a:pPr>
            <a:endParaRPr lang="en-GB"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Reframe locked-in positions as interests</a:t>
            </a:r>
          </a:p>
          <a:p>
            <a:pPr eaLnBrk="1" hangingPunct="1">
              <a:buFont typeface="Wingdings" panose="05000000000000000000" pitchFamily="2" charset="2"/>
              <a:buNone/>
            </a:pPr>
            <a:endParaRPr lang="en-GB"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Explore </a:t>
            </a:r>
            <a:r>
              <a:rPr lang="en-GB" altLang="en-US" sz="2400" i="1" u="sng" smtClean="0">
                <a:ea typeface="ＭＳ Ｐゴシック" panose="020B0600070205080204" pitchFamily="34" charset="-128"/>
              </a:rPr>
              <a:t>why</a:t>
            </a:r>
            <a:r>
              <a:rPr lang="en-GB" altLang="en-US" sz="2400" smtClean="0">
                <a:ea typeface="ＭＳ Ｐゴシック" panose="020B0600070205080204" pitchFamily="34" charset="-128"/>
              </a:rPr>
              <a:t> a particular demand is being made</a:t>
            </a:r>
          </a:p>
          <a:p>
            <a:pPr eaLnBrk="1" hangingPunct="1">
              <a:buFont typeface="Wingdings" panose="05000000000000000000" pitchFamily="2" charset="2"/>
              <a:buNone/>
            </a:pPr>
            <a:endParaRPr lang="en-GB"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Explore why a particular proposal is </a:t>
            </a:r>
            <a:r>
              <a:rPr lang="en-GB" altLang="en-US" sz="2400" i="1" u="sng" smtClean="0">
                <a:ea typeface="ＭＳ Ｐゴシック" panose="020B0600070205080204" pitchFamily="34" charset="-128"/>
              </a:rPr>
              <a:t>not</a:t>
            </a:r>
            <a:r>
              <a:rPr lang="en-GB" altLang="en-US" sz="2400" i="1" smtClean="0">
                <a:ea typeface="ＭＳ Ｐゴシック" panose="020B0600070205080204" pitchFamily="34" charset="-128"/>
              </a:rPr>
              <a:t> </a:t>
            </a:r>
            <a:r>
              <a:rPr lang="en-GB" altLang="en-US" sz="2400" smtClean="0">
                <a:ea typeface="ＭＳ Ｐゴシック" panose="020B0600070205080204" pitchFamily="34" charset="-128"/>
              </a:rPr>
              <a:t>acceptable</a:t>
            </a:r>
          </a:p>
          <a:p>
            <a:pPr eaLnBrk="1" hangingPunct="1">
              <a:buFont typeface="Wingdings" panose="05000000000000000000" pitchFamily="2" charset="2"/>
              <a:buNone/>
            </a:pPr>
            <a:endParaRPr lang="en-US"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Highlight similar or shared interests</a:t>
            </a:r>
          </a:p>
          <a:p>
            <a:pPr eaLnBrk="1" hangingPunct="1">
              <a:buFont typeface="Wingdings" panose="05000000000000000000" pitchFamily="2" charset="2"/>
              <a:buNone/>
            </a:pPr>
            <a:endParaRPr lang="en-GB"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Invite new ideas and solutions which could meet interests</a:t>
            </a:r>
          </a:p>
          <a:p>
            <a:pPr eaLnBrk="1" hangingPunct="1">
              <a:buFont typeface="Wingdings" panose="05000000000000000000" pitchFamily="2" charset="2"/>
              <a:buNone/>
            </a:pPr>
            <a:endParaRPr lang="en-GB" altLang="en-US" sz="1200" smtClean="0">
              <a:ea typeface="ＭＳ Ｐゴシック" panose="020B0600070205080204" pitchFamily="34" charset="-128"/>
            </a:endParaRPr>
          </a:p>
          <a:p>
            <a:pPr eaLnBrk="1" hangingPunct="1">
              <a:buFont typeface="Wingdings" panose="05000000000000000000" pitchFamily="2" charset="2"/>
              <a:buChar char="n"/>
            </a:pPr>
            <a:r>
              <a:rPr lang="en-GB" altLang="en-US" sz="2400" smtClean="0">
                <a:ea typeface="ＭＳ Ｐゴシック" panose="020B0600070205080204" pitchFamily="34" charset="-128"/>
              </a:rPr>
              <a:t>Explore what would need to change to make a proposal acceptable</a:t>
            </a:r>
            <a:endParaRPr lang="en-US" altLang="en-US" sz="24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276225" y="700088"/>
          <a:ext cx="8670925" cy="5640387"/>
        </p:xfrm>
        <a:graphic>
          <a:graphicData uri="http://schemas.openxmlformats.org/drawingml/2006/table">
            <a:tbl>
              <a:tblPr/>
              <a:tblGrid>
                <a:gridCol w="4211638"/>
                <a:gridCol w="4459287"/>
              </a:tblGrid>
              <a:tr h="8715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a:t>
                      </a:r>
                      <a:r>
                        <a:rPr kumimoji="0" lang="en-US" altLang="en-US" sz="40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688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There is low tolerance of uncertainty and so discussion focuses on the </a:t>
                      </a:r>
                      <a:r>
                        <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Willing to move calmly through uncertainty as all options are considered and  discussion focuses on the </a:t>
                      </a:r>
                      <a:r>
                        <a:rPr kumimoji="0" lang="en-US" altLang="en-US" sz="36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process by which the decision will be explored and decided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600200"/>
          <a:ext cx="8229600" cy="2560638"/>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Reaching a decision is rushed</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Time is allowed to reach a final decision</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0263"/>
            <a:ext cx="8229600" cy="5080000"/>
          </a:xfrm>
        </p:spPr>
        <p:txBody>
          <a:bodyPr>
            <a:normAutofit/>
          </a:bodyPr>
          <a:lstStyle/>
          <a:p>
            <a:pPr eaLnBrk="1" hangingPunct="1">
              <a:buFont typeface="Arial" panose="020B0604020202020204" pitchFamily="34" charset="0"/>
              <a:buNone/>
            </a:pPr>
            <a:endParaRPr lang="en-GB"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An </a:t>
            </a:r>
            <a:r>
              <a:rPr lang="en-US" altLang="en-US" i="1" smtClean="0">
                <a:ea typeface="ＭＳ Ｐゴシック" panose="020B0600070205080204" pitchFamily="34" charset="-128"/>
              </a:rPr>
              <a:t>effective</a:t>
            </a:r>
            <a:r>
              <a:rPr lang="en-US" altLang="en-US" smtClean="0">
                <a:ea typeface="ＭＳ Ｐゴシック" panose="020B0600070205080204" pitchFamily="34" charset="-128"/>
              </a:rPr>
              <a:t> decision-making process usually takes </a:t>
            </a:r>
            <a:r>
              <a:rPr lang="en-US" altLang="en-US" b="1" smtClean="0">
                <a:ea typeface="ＭＳ Ｐゴシック" panose="020B0600070205080204" pitchFamily="34" charset="-128"/>
              </a:rPr>
              <a:t>TIME</a:t>
            </a:r>
            <a:endParaRPr lang="en-GB" altLang="en-US" b="1" smtClean="0">
              <a:ea typeface="ＭＳ Ｐゴシック" panose="020B0600070205080204" pitchFamily="34" charset="-128"/>
            </a:endParaRPr>
          </a:p>
          <a:p>
            <a:pPr eaLnBrk="1" hangingPunct="1"/>
            <a:r>
              <a:rPr lang="en-US" altLang="en-US" smtClean="0">
                <a:ea typeface="ＭＳ Ｐゴシック" panose="020B0600070205080204" pitchFamily="34" charset="-128"/>
              </a:rPr>
              <a:t>However, the investment is worth it to reach the </a:t>
            </a:r>
            <a:r>
              <a:rPr lang="en-US" altLang="en-US" u="sng" smtClean="0">
                <a:ea typeface="ＭＳ Ｐゴシック" panose="020B0600070205080204" pitchFamily="34" charset="-128"/>
              </a:rPr>
              <a:t>best</a:t>
            </a:r>
            <a:r>
              <a:rPr lang="en-US" altLang="en-US" smtClean="0">
                <a:ea typeface="ＭＳ Ｐゴシック" panose="020B0600070205080204" pitchFamily="34" charset="-128"/>
              </a:rPr>
              <a:t> decision with as much agreement as possible.</a:t>
            </a:r>
            <a:endParaRPr lang="en-GB"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An </a:t>
            </a:r>
            <a:r>
              <a:rPr lang="en-US" altLang="en-US" i="1" smtClean="0">
                <a:ea typeface="ＭＳ Ｐゴシック" panose="020B0600070205080204" pitchFamily="34" charset="-128"/>
              </a:rPr>
              <a:t>ineffective</a:t>
            </a:r>
            <a:r>
              <a:rPr lang="en-US" altLang="en-US" smtClean="0">
                <a:ea typeface="ＭＳ Ｐゴシック" panose="020B0600070205080204" pitchFamily="34" charset="-128"/>
              </a:rPr>
              <a:t> decision-making process may in the long run</a:t>
            </a:r>
            <a:r>
              <a:rPr lang="en-GB" altLang="en-US" smtClean="0">
                <a:ea typeface="ＭＳ Ｐゴシック" panose="020B0600070205080204" pitchFamily="34" charset="-128"/>
              </a:rPr>
              <a:t> </a:t>
            </a:r>
            <a:r>
              <a:rPr lang="en-US" altLang="en-US" smtClean="0">
                <a:ea typeface="ＭＳ Ｐゴシック" panose="020B0600070205080204" pitchFamily="34" charset="-128"/>
              </a:rPr>
              <a:t>end up consuming even more time because of the problems its creates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574675"/>
          </a:xfrm>
        </p:spPr>
        <p:txBody>
          <a:bodyPr/>
          <a:lstStyle/>
          <a:p>
            <a:pPr eaLnBrk="1" hangingPunct="1"/>
            <a:r>
              <a:rPr lang="en-US" altLang="en-US" sz="3200" smtClean="0">
                <a:ea typeface="ＭＳ Ｐゴシック" panose="020B0600070205080204" pitchFamily="34" charset="-128"/>
              </a:rPr>
              <a:t>When applying Philippians 2:1-4 we need to </a:t>
            </a:r>
            <a:endParaRPr lang="en-US" altLang="en-US" sz="3200" u="sng" smtClean="0">
              <a:ea typeface="ＭＳ Ｐゴシック" panose="020B0600070205080204" pitchFamily="34" charset="-128"/>
            </a:endParaRPr>
          </a:p>
        </p:txBody>
      </p:sp>
      <p:sp>
        <p:nvSpPr>
          <p:cNvPr id="5" name="Content Placeholder 4"/>
          <p:cNvSpPr>
            <a:spLocks noGrp="1"/>
          </p:cNvSpPr>
          <p:nvPr>
            <p:ph idx="1"/>
          </p:nvPr>
        </p:nvSpPr>
        <p:spPr>
          <a:xfrm>
            <a:off x="238125" y="1069975"/>
            <a:ext cx="8689975" cy="4702175"/>
          </a:xfrm>
        </p:spPr>
        <p:txBody>
          <a:bodyPr/>
          <a:lstStyle/>
          <a:p>
            <a:r>
              <a:rPr lang="en-US" altLang="en-US" sz="2400" smtClean="0">
                <a:ea typeface="ＭＳ Ｐゴシック" panose="020B0600070205080204" pitchFamily="34" charset="-128"/>
              </a:rPr>
              <a:t>make sure disagreement can be expressed openly BEFORE decisions are made</a:t>
            </a:r>
            <a:endParaRPr lang="en-GB" altLang="en-US" sz="2400" smtClean="0">
              <a:ea typeface="ＭＳ Ｐゴシック" panose="020B0600070205080204" pitchFamily="34" charset="-128"/>
            </a:endParaRPr>
          </a:p>
          <a:p>
            <a:r>
              <a:rPr lang="en-US" altLang="en-US" sz="2400" smtClean="0">
                <a:ea typeface="ＭＳ Ｐゴシック" panose="020B0600070205080204" pitchFamily="34" charset="-128"/>
              </a:rPr>
              <a:t>keep issues and personalities separate and focus on the ISSUE</a:t>
            </a:r>
            <a:r>
              <a:rPr lang="en-GB" altLang="en-US" sz="2400" smtClean="0">
                <a:ea typeface="ＭＳ Ｐゴシック" panose="020B0600070205080204" pitchFamily="34" charset="-128"/>
              </a:rPr>
              <a:t> </a:t>
            </a:r>
          </a:p>
          <a:p>
            <a:r>
              <a:rPr lang="en-US" altLang="en-US" sz="2400" smtClean="0">
                <a:ea typeface="ＭＳ Ｐゴシック" panose="020B0600070205080204" pitchFamily="34" charset="-128"/>
              </a:rPr>
              <a:t>keep disagreements from the past separate from current decisions</a:t>
            </a:r>
            <a:endParaRPr lang="en-GB" altLang="en-US" sz="2400" smtClean="0">
              <a:ea typeface="ＭＳ Ｐゴシック" panose="020B0600070205080204" pitchFamily="34" charset="-128"/>
            </a:endParaRPr>
          </a:p>
          <a:p>
            <a:r>
              <a:rPr lang="en-US" altLang="en-US" sz="2400" smtClean="0">
                <a:ea typeface="ＭＳ Ｐゴシック" panose="020B0600070205080204" pitchFamily="34" charset="-128"/>
              </a:rPr>
              <a:t>make sure as many as possible get a chance to be heard</a:t>
            </a:r>
            <a:r>
              <a:rPr lang="en-GB" altLang="en-US" sz="2400" smtClean="0">
                <a:ea typeface="ＭＳ Ｐゴシック" panose="020B0600070205080204" pitchFamily="34" charset="-128"/>
              </a:rPr>
              <a:t> </a:t>
            </a:r>
          </a:p>
          <a:p>
            <a:r>
              <a:rPr lang="en-US" altLang="en-US" sz="2400" smtClean="0">
                <a:ea typeface="ＭＳ Ｐゴシック" panose="020B0600070205080204" pitchFamily="34" charset="-128"/>
              </a:rPr>
              <a:t>use responses that encourage understanding and creative thinking</a:t>
            </a:r>
          </a:p>
          <a:p>
            <a:r>
              <a:rPr lang="en-US" altLang="en-US" sz="2400" smtClean="0">
                <a:ea typeface="ＭＳ Ｐゴシック" panose="020B0600070205080204" pitchFamily="34" charset="-128"/>
              </a:rPr>
              <a:t>focus on the process by which to decide, not just the solution</a:t>
            </a:r>
            <a:r>
              <a:rPr lang="en-GB" altLang="en-US" sz="2400" smtClean="0">
                <a:ea typeface="ＭＳ Ｐゴシック" panose="020B0600070205080204" pitchFamily="34" charset="-128"/>
              </a:rPr>
              <a:t> </a:t>
            </a:r>
          </a:p>
          <a:p>
            <a:r>
              <a:rPr lang="en-GB" altLang="en-US" sz="2400" smtClean="0">
                <a:ea typeface="ＭＳ Ｐゴシック" panose="020B0600070205080204" pitchFamily="34" charset="-128"/>
              </a:rPr>
              <a:t>make sure interests are out in the open and understood  </a:t>
            </a:r>
          </a:p>
          <a:p>
            <a:r>
              <a:rPr lang="en-GB" altLang="en-US" sz="2400" smtClean="0">
                <a:ea typeface="ＭＳ Ｐゴシック" panose="020B0600070205080204" pitchFamily="34" charset="-128"/>
              </a:rPr>
              <a:t>generate a variety of possible ways forward before evaluating and making a decision </a:t>
            </a:r>
          </a:p>
          <a:p>
            <a:r>
              <a:rPr lang="en-US" altLang="en-US" sz="2400" smtClean="0">
                <a:ea typeface="ＭＳ Ｐゴシック" panose="020B0600070205080204" pitchFamily="34" charset="-128"/>
              </a:rPr>
              <a:t>make sure we don’t rush decisions</a:t>
            </a:r>
            <a:r>
              <a:rPr lang="en-GB" altLang="en-US" sz="2400" smtClean="0">
                <a:ea typeface="ＭＳ Ｐゴシック" panose="020B0600070205080204" pitchFamily="34" charset="-128"/>
              </a:rPr>
              <a:t>  </a:t>
            </a:r>
          </a:p>
          <a:p>
            <a:pPr eaLnBrk="1" hangingPunct="1"/>
            <a:endParaRPr lang="en-GB" altLang="en-US" sz="2200" smtClean="0">
              <a:ea typeface="ＭＳ Ｐゴシック" panose="020B0600070205080204" pitchFamily="34" charset="-128"/>
            </a:endParaRP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C1A4"/>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sp>
        <p:nvSpPr>
          <p:cNvPr id="45059" name="Content Placeholder 2"/>
          <p:cNvSpPr>
            <a:spLocks noGrp="1"/>
          </p:cNvSpPr>
          <p:nvPr>
            <p:ph idx="1"/>
          </p:nvPr>
        </p:nvSpPr>
        <p:spPr/>
        <p:txBody>
          <a:bodyPr/>
          <a:lstStyle/>
          <a:p>
            <a:pPr eaLnBrk="1" hangingPunct="1">
              <a:buFont typeface="Arial" panose="020B0604020202020204" pitchFamily="34" charset="0"/>
              <a:buNone/>
            </a:pPr>
            <a:r>
              <a:rPr lang="en-US" altLang="en-US" smtClean="0">
                <a:ea typeface="ＭＳ Ｐゴシック" panose="020B0600070205080204" pitchFamily="34" charset="-128"/>
              </a:rPr>
              <a:t>    Having looked at these different responses to approaching difficult decision-making,</a:t>
            </a:r>
          </a:p>
          <a:p>
            <a:pPr eaLnBrk="1" hangingPunct="1">
              <a:buFont typeface="Arial" panose="020B0604020202020204" pitchFamily="34" charset="0"/>
              <a:buNone/>
            </a:pPr>
            <a:r>
              <a:rPr lang="en-US" altLang="en-US" smtClean="0">
                <a:ea typeface="ＭＳ Ｐゴシック" panose="020B0600070205080204" pitchFamily="34" charset="-128"/>
              </a:rPr>
              <a:t>    what is the learning challenge for </a:t>
            </a:r>
            <a:r>
              <a:rPr lang="en-US" altLang="en-US" u="sng" smtClean="0">
                <a:ea typeface="ＭＳ Ｐゴシック" panose="020B0600070205080204" pitchFamily="34" charset="-128"/>
              </a:rPr>
              <a:t>you</a:t>
            </a:r>
            <a:r>
              <a:rPr lang="en-US" altLang="en-US" smtClean="0">
                <a:ea typeface="ＭＳ Ｐゴシック" panose="020B0600070205080204" pitchFamily="34" charset="-128"/>
              </a:rPr>
              <a:t> personally in these points?</a:t>
            </a:r>
          </a:p>
          <a:p>
            <a:pPr eaLnBrk="1" hangingPunct="1">
              <a:buFont typeface="Arial" panose="020B0604020202020204" pitchFamily="34" charset="0"/>
              <a:buNone/>
            </a:pPr>
            <a:endParaRPr lang="en-US" altLang="en-US" smtClean="0">
              <a:ea typeface="ＭＳ Ｐゴシック" panose="020B0600070205080204" pitchFamily="34" charset="-128"/>
            </a:endParaRPr>
          </a:p>
          <a:p>
            <a:pPr eaLnBrk="1" hangingPunct="1">
              <a:buFont typeface="Arial" panose="020B0604020202020204" pitchFamily="34" charset="0"/>
              <a:buNone/>
            </a:pPr>
            <a:r>
              <a:rPr lang="en-US" altLang="en-US" smtClean="0">
                <a:ea typeface="ＭＳ Ｐゴシック" panose="020B0600070205080204" pitchFamily="34" charset="-128"/>
              </a:rPr>
              <a:t>    (What do I </a:t>
            </a:r>
            <a:r>
              <a:rPr lang="en-US" altLang="en-US" u="sng" smtClean="0">
                <a:ea typeface="ＭＳ Ｐゴシック" panose="020B0600070205080204" pitchFamily="34" charset="-128"/>
              </a:rPr>
              <a:t>personally</a:t>
            </a:r>
            <a:r>
              <a:rPr lang="en-US" altLang="en-US" smtClean="0">
                <a:ea typeface="ＭＳ Ｐゴシック" panose="020B0600070205080204" pitchFamily="34" charset="-128"/>
              </a:rPr>
              <a:t> need to work at </a:t>
            </a:r>
          </a:p>
          <a:p>
            <a:pPr eaLnBrk="1" hangingPunct="1">
              <a:buFont typeface="Arial" panose="020B0604020202020204" pitchFamily="34" charset="0"/>
              <a:buNone/>
            </a:pPr>
            <a:r>
              <a:rPr lang="en-US" altLang="en-US" smtClean="0">
                <a:ea typeface="ＭＳ Ｐゴシック" panose="020B0600070205080204" pitchFamily="34" charset="-128"/>
              </a:rPr>
              <a:t>      or remember to take into account?)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569913" y="230188"/>
            <a:ext cx="83740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Philippians 2:1-4:  (NRSV)</a:t>
            </a:r>
          </a:p>
          <a:p>
            <a:pPr eaLnBrk="1" hangingPunct="1"/>
            <a:r>
              <a:rPr lang="en-US" altLang="en-US" sz="1400"/>
              <a:t>     </a:t>
            </a:r>
          </a:p>
          <a:p>
            <a:pPr eaLnBrk="1" hangingPunct="1"/>
            <a:r>
              <a:rPr lang="en-US" altLang="en-US" sz="3200"/>
              <a:t>If then there is any encouragement in Christ, any consolation from love, any sharing in the Spirit, any compassion and sympathy, make my joy complete:  be of the same mind, having the same love, being in full accord and of one mind.  Do nothing from selfish ambition or conceit, but in humility regard others as better than yourselves.  </a:t>
            </a:r>
          </a:p>
          <a:p>
            <a:pPr eaLnBrk="1" hangingPunct="1"/>
            <a:r>
              <a:rPr lang="en-US" altLang="en-US" sz="3200" u="sng"/>
              <a:t>Let each of you look not to your own interests, but to the interests of others.</a:t>
            </a:r>
            <a:endParaRPr lang="en-GB" altLang="en-US" sz="3200"/>
          </a:p>
          <a:p>
            <a:pPr eaLnBrk="1" hangingPunct="1"/>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eaLnBrk="1" hangingPunct="1"/>
            <a:r>
              <a:rPr lang="en-US" altLang="en-US" sz="4000" smtClean="0">
                <a:ea typeface="ＭＳ Ｐゴシック" panose="020B0600070205080204" pitchFamily="34" charset="-128"/>
              </a:rPr>
              <a:t>Congregational responses  to difficult decision-making</a:t>
            </a:r>
          </a:p>
        </p:txBody>
      </p:sp>
      <p:graphicFrame>
        <p:nvGraphicFramePr>
          <p:cNvPr id="4" name="Content Placeholder 3"/>
          <p:cNvGraphicFramePr>
            <a:graphicFrameLocks noGrp="1"/>
          </p:cNvGraphicFramePr>
          <p:nvPr>
            <p:ph idx="1"/>
          </p:nvPr>
        </p:nvGraphicFramePr>
        <p:xfrm>
          <a:off x="457200" y="2071688"/>
          <a:ext cx="8229600" cy="2620962"/>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Congregation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Congregation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Is divided by conflict when making decisions</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Is bound together in decision-making </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GB" altLang="en-US" smtClean="0">
              <a:ea typeface="ＭＳ Ｐゴシック" panose="020B0600070205080204" pitchFamily="34" charset="-128"/>
            </a:endParaRPr>
          </a:p>
        </p:txBody>
      </p:sp>
      <p:pic>
        <p:nvPicPr>
          <p:cNvPr id="22531" name="Picture 3" descr="MEetings and Decison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049" t="27130" r="55191" b="26553"/>
          <a:stretch>
            <a:fillRect/>
          </a:stretch>
        </p:blipFill>
        <p:spPr>
          <a:xfrm>
            <a:off x="2016125" y="260350"/>
            <a:ext cx="4451350" cy="63373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D6E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GB" altLang="en-US" smtClean="0">
              <a:ea typeface="ＭＳ Ｐゴシック" panose="020B0600070205080204" pitchFamily="34" charset="-128"/>
            </a:endParaRPr>
          </a:p>
        </p:txBody>
      </p:sp>
      <p:pic>
        <p:nvPicPr>
          <p:cNvPr id="23555" name="Picture 4" descr="MEetings and Decison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7646" t="34102" r="3662" b="26842"/>
          <a:stretch>
            <a:fillRect/>
          </a:stretch>
        </p:blipFill>
        <p:spPr>
          <a:xfrm>
            <a:off x="2627313" y="333375"/>
            <a:ext cx="4813300" cy="56165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600200"/>
          <a:ext cx="8229600" cy="2560638"/>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Leaders discourage disagreement</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Leaders welcome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r>
                        <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open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disagreement</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600200"/>
          <a:ext cx="8229600" cy="2560638"/>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Issues and people are frequently confused</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Issues and people are kept separate</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116013"/>
          <a:ext cx="8229600" cy="4206875"/>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Past disagreements are dragged into the current decision-making</a:t>
                      </a:r>
                      <a:endParaRPr kumimoji="0" lang="en-US" altLang="en-US" sz="38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People keep unresolved disagreements separate from the current decision to be made </a:t>
                      </a:r>
                      <a:endParaRPr kumimoji="0" lang="en-US" altLang="en-US" sz="38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67"/>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GB" altLang="en-US"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457200" y="1600200"/>
          <a:ext cx="8229600" cy="1951038"/>
        </p:xfrm>
        <a:graphic>
          <a:graphicData uri="http://schemas.openxmlformats.org/drawingml/2006/table">
            <a:tbl>
              <a:tblPr/>
              <a:tblGrid>
                <a:gridCol w="4114800"/>
                <a:gridCol w="41148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DIVIDED by conflict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BOUND TOGETHER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A </a:t>
                      </a:r>
                      <a:r>
                        <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few</a:t>
                      </a: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vocal leaders are heard</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Many</a:t>
                      </a:r>
                      <a:r>
                        <a:rPr kumimoji="0" lang="en-US" altLang="en-US" sz="4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voices are heard</a:t>
                      </a:r>
                      <a:endParaRPr kumimoji="0" lang="en-US" altLang="en-US" sz="4000" b="0" i="0" u="sng"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1762</TotalTime>
  <Words>906</Words>
  <Application>Microsoft Office PowerPoint</Application>
  <PresentationFormat>On-screen Show (4:3)</PresentationFormat>
  <Paragraphs>131</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ＭＳ Ｐゴシック</vt:lpstr>
      <vt:lpstr>Calibri</vt:lpstr>
      <vt:lpstr>Wingdings</vt:lpstr>
      <vt:lpstr>Tahoma</vt:lpstr>
      <vt:lpstr>Office Theme</vt:lpstr>
      <vt:lpstr>1_Office Theme</vt:lpstr>
      <vt:lpstr>  Maintaining Healthy Congregations</vt:lpstr>
      <vt:lpstr>PowerPoint Presentation</vt:lpstr>
      <vt:lpstr>Congregational responses  to difficult decision-making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helps you to feel ok about a process by which a decision is made?</vt:lpstr>
      <vt:lpstr>Understanding Positions and Interests</vt:lpstr>
      <vt:lpstr>Interests:</vt:lpstr>
      <vt:lpstr>Positions and Interests</vt:lpstr>
      <vt:lpstr> What INTERESTS might be behind these POSITIONS? </vt:lpstr>
      <vt:lpstr>Understanding Positions and Interests</vt:lpstr>
      <vt:lpstr>PowerPoint Presentation</vt:lpstr>
      <vt:lpstr>PowerPoint Presentation</vt:lpstr>
      <vt:lpstr>Moving from positions to interests</vt:lpstr>
      <vt:lpstr>PowerPoint Presentation</vt:lpstr>
      <vt:lpstr>PowerPoint Presentation</vt:lpstr>
      <vt:lpstr>PowerPoint Presentation</vt:lpstr>
      <vt:lpstr>When applying Philippians 2:1-4 we need to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in the Church:  An Opportunity for Growth</dc:title>
  <dc:creator>Doug Baker</dc:creator>
  <cp:lastModifiedBy>Jim Stothers</cp:lastModifiedBy>
  <cp:revision>51</cp:revision>
  <cp:lastPrinted>2016-04-27T16:22:06Z</cp:lastPrinted>
  <dcterms:created xsi:type="dcterms:W3CDTF">2016-08-30T07:05:37Z</dcterms:created>
  <dcterms:modified xsi:type="dcterms:W3CDTF">2017-01-25T16:49:51Z</dcterms:modified>
</cp:coreProperties>
</file>