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58" r:id="rId2"/>
    <p:sldId id="436" r:id="rId3"/>
    <p:sldId id="465" r:id="rId4"/>
    <p:sldId id="409" r:id="rId5"/>
    <p:sldId id="430" r:id="rId6"/>
    <p:sldId id="273" r:id="rId7"/>
    <p:sldId id="421" r:id="rId8"/>
    <p:sldId id="422" r:id="rId9"/>
    <p:sldId id="431" r:id="rId10"/>
    <p:sldId id="433" r:id="rId11"/>
    <p:sldId id="438" r:id="rId12"/>
    <p:sldId id="434" r:id="rId13"/>
    <p:sldId id="410" r:id="rId14"/>
    <p:sldId id="456" r:id="rId15"/>
    <p:sldId id="274" r:id="rId16"/>
    <p:sldId id="275" r:id="rId17"/>
    <p:sldId id="402" r:id="rId18"/>
    <p:sldId id="403" r:id="rId19"/>
    <p:sldId id="404" r:id="rId20"/>
    <p:sldId id="406" r:id="rId21"/>
    <p:sldId id="439" r:id="rId22"/>
    <p:sldId id="407" r:id="rId23"/>
    <p:sldId id="408" r:id="rId24"/>
    <p:sldId id="457" r:id="rId25"/>
    <p:sldId id="458" r:id="rId26"/>
    <p:sldId id="466" r:id="rId27"/>
    <p:sldId id="435" r:id="rId28"/>
    <p:sldId id="400" r:id="rId29"/>
    <p:sldId id="467" r:id="rId30"/>
    <p:sldId id="455" r:id="rId31"/>
    <p:sldId id="387" r:id="rId32"/>
    <p:sldId id="41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CC"/>
    <a:srgbClr val="FFCCFF"/>
    <a:srgbClr val="FFFF99"/>
    <a:srgbClr val="339966"/>
    <a:srgbClr val="CCECFF"/>
    <a:srgbClr val="50005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61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55382-9234-47D0-A181-26E7C807B6B8}" type="datetimeFigureOut">
              <a:rPr lang="en-GB" smtClean="0"/>
              <a:pPr/>
              <a:t>21/01/2015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C6ABF-B847-4CB7-8157-4F1C5CCAE5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18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98B825-C02E-4D51-809D-38DB79F4672A}" type="slidenum">
              <a:rPr lang="en-GB"/>
              <a:pPr/>
              <a:t>6</a:t>
            </a:fld>
            <a:endParaRPr lang="en-GB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49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43DE2E-7AFF-4B3E-8DE3-CB19F1DA8D10}" type="slidenum">
              <a:rPr lang="en-GB"/>
              <a:pPr/>
              <a:t>13</a:t>
            </a:fld>
            <a:endParaRPr lang="en-GB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Ingestion pentobarbital or secobarbital </a:t>
            </a:r>
          </a:p>
          <a:p>
            <a:r>
              <a:rPr lang="en-GB"/>
              <a:t>Time to unconscious 1-38 min</a:t>
            </a:r>
          </a:p>
          <a:p>
            <a:r>
              <a:rPr lang="en-GB"/>
              <a:t>Time to death 1 min to 104 hours </a:t>
            </a:r>
          </a:p>
          <a:p>
            <a:r>
              <a:rPr lang="en-GB"/>
              <a:t>	1 awoke 65 hours after ingestion then died 14 days later</a:t>
            </a:r>
          </a:p>
        </p:txBody>
      </p:sp>
    </p:spTree>
    <p:extLst>
      <p:ext uri="{BB962C8B-B14F-4D97-AF65-F5344CB8AC3E}">
        <p14:creationId xmlns:p14="http://schemas.microsoft.com/office/powerpoint/2010/main" val="425781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39B59-FB19-475B-B555-97352BE07797}" type="slidenum">
              <a:rPr lang="en-GB"/>
              <a:pPr/>
              <a:t>20</a:t>
            </a:fld>
            <a:endParaRPr lang="en-GB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5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0E02-7DDC-48C9-9DEA-359FCA9D65B4}" type="datetimeFigureOut">
              <a:rPr lang="en-GB" smtClean="0"/>
              <a:pPr/>
              <a:t>21/01/2015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3153-42FD-4C25-880A-4F80C3BE56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0E02-7DDC-48C9-9DEA-359FCA9D65B4}" type="datetimeFigureOut">
              <a:rPr lang="en-GB" smtClean="0"/>
              <a:pPr/>
              <a:t>21/01/2015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3153-42FD-4C25-880A-4F80C3BE56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0E02-7DDC-48C9-9DEA-359FCA9D65B4}" type="datetimeFigureOut">
              <a:rPr lang="en-GB" smtClean="0"/>
              <a:pPr/>
              <a:t>21/01/2015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3153-42FD-4C25-880A-4F80C3BE56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0E02-7DDC-48C9-9DEA-359FCA9D65B4}" type="datetimeFigureOut">
              <a:rPr lang="en-GB" smtClean="0"/>
              <a:pPr/>
              <a:t>21/01/2015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3153-42FD-4C25-880A-4F80C3BE56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0E02-7DDC-48C9-9DEA-359FCA9D65B4}" type="datetimeFigureOut">
              <a:rPr lang="en-GB" smtClean="0"/>
              <a:pPr/>
              <a:t>21/01/2015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3153-42FD-4C25-880A-4F80C3BE56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0E02-7DDC-48C9-9DEA-359FCA9D65B4}" type="datetimeFigureOut">
              <a:rPr lang="en-GB" smtClean="0"/>
              <a:pPr/>
              <a:t>21/01/2015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3153-42FD-4C25-880A-4F80C3BE56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0E02-7DDC-48C9-9DEA-359FCA9D65B4}" type="datetimeFigureOut">
              <a:rPr lang="en-GB" smtClean="0"/>
              <a:pPr/>
              <a:t>21/01/2015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3153-42FD-4C25-880A-4F80C3BE56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0E02-7DDC-48C9-9DEA-359FCA9D65B4}" type="datetimeFigureOut">
              <a:rPr lang="en-GB" smtClean="0"/>
              <a:pPr/>
              <a:t>21/01/2015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3153-42FD-4C25-880A-4F80C3BE56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0E02-7DDC-48C9-9DEA-359FCA9D65B4}" type="datetimeFigureOut">
              <a:rPr lang="en-GB" smtClean="0"/>
              <a:pPr/>
              <a:t>21/01/2015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3153-42FD-4C25-880A-4F80C3BE56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0E02-7DDC-48C9-9DEA-359FCA9D65B4}" type="datetimeFigureOut">
              <a:rPr lang="en-GB" smtClean="0"/>
              <a:pPr/>
              <a:t>21/01/2015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3153-42FD-4C25-880A-4F80C3BE56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0E02-7DDC-48C9-9DEA-359FCA9D65B4}" type="datetimeFigureOut">
              <a:rPr lang="en-GB" smtClean="0"/>
              <a:pPr/>
              <a:t>21/01/2015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3153-42FD-4C25-880A-4F80C3BE56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B0E02-7DDC-48C9-9DEA-359FCA9D65B4}" type="datetimeFigureOut">
              <a:rPr lang="en-GB" smtClean="0"/>
              <a:pPr/>
              <a:t>21/01/2015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B3153-42FD-4C25-880A-4F80C3BE561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2.wmf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PowerPoint_97-2003_Presentation1.ppt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5536" y="2420888"/>
            <a:ext cx="7992888" cy="1161474"/>
          </a:xfrm>
        </p:spPr>
        <p:txBody>
          <a:bodyPr>
            <a:normAutofit fontScale="90000"/>
          </a:bodyPr>
          <a:lstStyle/>
          <a:p>
            <a:r>
              <a:rPr lang="en-GB" sz="4800" b="1" dirty="0"/>
              <a:t>Assisted </a:t>
            </a:r>
            <a:r>
              <a:rPr lang="en-GB" sz="4800" b="1" dirty="0" smtClean="0"/>
              <a:t>dying: </a:t>
            </a:r>
            <a:br>
              <a:rPr lang="en-GB" sz="4800" b="1" dirty="0" smtClean="0"/>
            </a:br>
            <a:r>
              <a:rPr lang="en-GB" sz="4800" b="1" dirty="0" smtClean="0"/>
              <a:t>the </a:t>
            </a:r>
            <a:r>
              <a:rPr lang="en-GB" sz="4800" b="1" dirty="0"/>
              <a:t>Palliative Care viewpoint</a:t>
            </a:r>
            <a:r>
              <a:rPr lang="en-GB" sz="5300" b="1" dirty="0" smtClean="0">
                <a:solidFill>
                  <a:schemeClr val="accent1"/>
                </a:solidFill>
                <a:cs typeface="Arial" charset="0"/>
              </a:rPr>
              <a:t/>
            </a:r>
            <a:br>
              <a:rPr lang="en-GB" sz="5300" b="1" dirty="0" smtClean="0">
                <a:solidFill>
                  <a:schemeClr val="accent1"/>
                </a:solidFill>
                <a:cs typeface="Arial" charset="0"/>
              </a:rPr>
            </a:br>
            <a:r>
              <a:rPr lang="en-GB" dirty="0" smtClean="0">
                <a:solidFill>
                  <a:schemeClr val="accent1"/>
                </a:solidFill>
                <a:cs typeface="Arial" charset="0"/>
              </a:rPr>
              <a:t>Ilora Finlay </a:t>
            </a:r>
            <a:endParaRPr lang="en-GB" dirty="0"/>
          </a:p>
        </p:txBody>
      </p:sp>
      <p:sp>
        <p:nvSpPr>
          <p:cNvPr id="9218" name="Content Placeholder 8"/>
          <p:cNvSpPr>
            <a:spLocks noGrp="1"/>
          </p:cNvSpPr>
          <p:nvPr>
            <p:ph type="subTitle" idx="1"/>
          </p:nvPr>
        </p:nvSpPr>
        <p:spPr>
          <a:xfrm>
            <a:off x="760040" y="4077072"/>
            <a:ext cx="7772400" cy="1199704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Wingdings 3" pitchFamily="18" charset="2"/>
              <a:buNone/>
            </a:pPr>
            <a:endParaRPr lang="en-GB" sz="1300" b="1" i="1" dirty="0" smtClean="0">
              <a:solidFill>
                <a:schemeClr val="tx1"/>
              </a:solidFill>
              <a:cs typeface="Arial" charset="0"/>
            </a:endParaRPr>
          </a:p>
          <a:p>
            <a:pPr algn="ctr" eaLnBrk="1" hangingPunct="1">
              <a:buFont typeface="Wingdings 3" pitchFamily="18" charset="2"/>
              <a:buNone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“How people die remains in the memory 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of those who live on.” </a:t>
            </a:r>
            <a:r>
              <a:rPr lang="en-GB" sz="2100" i="1" dirty="0" smtClean="0">
                <a:solidFill>
                  <a:schemeClr val="tx1"/>
                </a:solidFill>
                <a:cs typeface="Arial" charset="0"/>
              </a:rPr>
              <a:t>Cicely Saunders</a:t>
            </a:r>
            <a:endParaRPr lang="en-GB" sz="2100" dirty="0" smtClean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9219" name="Picture 1" descr="PCCIB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3536" y="260648"/>
            <a:ext cx="3510912" cy="102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4993" name="Object 1"/>
          <p:cNvGraphicFramePr>
            <a:graphicFrameLocks noChangeAspect="1"/>
          </p:cNvGraphicFramePr>
          <p:nvPr/>
        </p:nvGraphicFramePr>
        <p:xfrm>
          <a:off x="251520" y="404664"/>
          <a:ext cx="121920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0" name="Presentation" r:id="rId5" imgW="2895480" imgH="2163960" progId="PowerPoint.Show.8">
                  <p:embed/>
                </p:oleObj>
              </mc:Choice>
              <mc:Fallback>
                <p:oleObj name="Presentation" r:id="rId5" imgW="2895480" imgH="2163960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04664"/>
                        <a:ext cx="1219200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259632" y="692696"/>
            <a:ext cx="609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b="1" dirty="0" smtClean="0">
                <a:solidFill>
                  <a:srgbClr val="A50021"/>
                </a:solidFill>
              </a:rPr>
              <a:t>House of Lords</a:t>
            </a:r>
            <a:endParaRPr lang="en-GB" sz="2400" b="1" dirty="0">
              <a:solidFill>
                <a:srgbClr val="A50021"/>
              </a:solidFill>
            </a:endParaRPr>
          </a:p>
        </p:txBody>
      </p:sp>
      <p:pic>
        <p:nvPicPr>
          <p:cNvPr id="8" name="Picture 7" descr="Cf Un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15490" y="5661248"/>
            <a:ext cx="1067861" cy="1023367"/>
          </a:xfrm>
          <a:prstGeom prst="rect">
            <a:avLst/>
          </a:prstGeom>
        </p:spPr>
      </p:pic>
      <p:pic>
        <p:nvPicPr>
          <p:cNvPr id="9" name="Picture 8" descr="Velindre logo 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8032" y="6033897"/>
            <a:ext cx="2915816" cy="600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90500"/>
            <a:ext cx="7010400" cy="1150938"/>
          </a:xfrm>
        </p:spPr>
        <p:txBody>
          <a:bodyPr bIns="91440" anchor="b"/>
          <a:lstStyle/>
          <a:p>
            <a:endParaRPr lang="en-GB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187450" y="5084763"/>
            <a:ext cx="2855913" cy="939800"/>
          </a:xfrm>
        </p:spPr>
        <p:txBody>
          <a:bodyPr/>
          <a:lstStyle/>
          <a:p>
            <a:pPr marL="273050" indent="-273050">
              <a:lnSpc>
                <a:spcPct val="90000"/>
              </a:lnSpc>
              <a:buFont typeface="Wingdings" pitchFamily="2" charset="2"/>
              <a:buNone/>
            </a:pPr>
            <a:r>
              <a:rPr lang="en-GB" sz="2900"/>
              <a:t>Stop intervention</a:t>
            </a:r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971550" y="4149725"/>
            <a:ext cx="71294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7235825" y="3644900"/>
            <a:ext cx="72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</a:rPr>
              <a:t>time</a:t>
            </a:r>
          </a:p>
        </p:txBody>
      </p:sp>
      <p:sp>
        <p:nvSpPr>
          <p:cNvPr id="54278" name="Text Box 8"/>
          <p:cNvSpPr txBox="1">
            <a:spLocks noChangeArrowheads="1"/>
          </p:cNvSpPr>
          <p:nvPr/>
        </p:nvSpPr>
        <p:spPr bwMode="auto">
          <a:xfrm>
            <a:off x="1381918" y="2513807"/>
            <a:ext cx="1233488" cy="5191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Death 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1692275" y="4221163"/>
            <a:ext cx="0" cy="936625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n-GB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1907704" y="3032919"/>
            <a:ext cx="0" cy="1081088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501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90500"/>
            <a:ext cx="7010400" cy="1150938"/>
          </a:xfrm>
        </p:spPr>
        <p:txBody>
          <a:bodyPr bIns="91440" anchor="b"/>
          <a:lstStyle/>
          <a:p>
            <a:r>
              <a:rPr lang="en-GB"/>
              <a:t>or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187450" y="5084763"/>
            <a:ext cx="2855913" cy="939800"/>
          </a:xfrm>
        </p:spPr>
        <p:txBody>
          <a:bodyPr/>
          <a:lstStyle/>
          <a:p>
            <a:pPr marL="273050" indent="-273050">
              <a:lnSpc>
                <a:spcPct val="90000"/>
              </a:lnSpc>
              <a:buFont typeface="Wingdings" pitchFamily="2" charset="2"/>
              <a:buNone/>
            </a:pPr>
            <a:r>
              <a:rPr lang="en-GB" sz="2900"/>
              <a:t>Stop intervention</a:t>
            </a:r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971550" y="4149725"/>
            <a:ext cx="71294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7235825" y="3644900"/>
            <a:ext cx="72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</a:rPr>
              <a:t>time</a:t>
            </a:r>
          </a:p>
        </p:txBody>
      </p:sp>
      <p:sp>
        <p:nvSpPr>
          <p:cNvPr id="54278" name="Text Box 8"/>
          <p:cNvSpPr txBox="1">
            <a:spLocks noChangeArrowheads="1"/>
          </p:cNvSpPr>
          <p:nvPr/>
        </p:nvSpPr>
        <p:spPr bwMode="auto">
          <a:xfrm>
            <a:off x="5076825" y="2420938"/>
            <a:ext cx="1233488" cy="5191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chemeClr val="bg1"/>
                </a:solidFill>
              </a:rPr>
              <a:t>Death 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1692275" y="4221163"/>
            <a:ext cx="0" cy="936625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n-GB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5724525" y="2997200"/>
            <a:ext cx="0" cy="1081088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01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90500"/>
            <a:ext cx="7010400" cy="1150938"/>
          </a:xfrm>
        </p:spPr>
        <p:txBody>
          <a:bodyPr bIns="91440" anchor="b"/>
          <a:lstStyle/>
          <a:p>
            <a:r>
              <a:rPr lang="en-GB"/>
              <a:t>or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187450" y="5084763"/>
            <a:ext cx="2855913" cy="939800"/>
          </a:xfrm>
        </p:spPr>
        <p:txBody>
          <a:bodyPr/>
          <a:lstStyle/>
          <a:p>
            <a:pPr marL="273050" indent="-273050">
              <a:lnSpc>
                <a:spcPct val="90000"/>
              </a:lnSpc>
              <a:buFont typeface="Wingdings" pitchFamily="2" charset="2"/>
              <a:buNone/>
            </a:pPr>
            <a:r>
              <a:rPr lang="en-GB" sz="2900"/>
              <a:t>Stop intervention</a:t>
            </a: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971550" y="4149725"/>
            <a:ext cx="71294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7235825" y="3644900"/>
            <a:ext cx="72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</a:rPr>
              <a:t>time</a:t>
            </a:r>
          </a:p>
        </p:txBody>
      </p:sp>
      <p:sp>
        <p:nvSpPr>
          <p:cNvPr id="55302" name="Text Box 8"/>
          <p:cNvSpPr txBox="1">
            <a:spLocks noChangeArrowheads="1"/>
          </p:cNvSpPr>
          <p:nvPr/>
        </p:nvSpPr>
        <p:spPr bwMode="auto">
          <a:xfrm>
            <a:off x="2339975" y="2349500"/>
            <a:ext cx="1233488" cy="519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chemeClr val="bg1"/>
                </a:solidFill>
              </a:rPr>
              <a:t>Death 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1763713" y="4221163"/>
            <a:ext cx="0" cy="936625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n-GB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916238" y="2924175"/>
            <a:ext cx="0" cy="1081088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257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782763" y="3716338"/>
            <a:ext cx="504825" cy="923925"/>
          </a:xfrm>
          <a:prstGeom prst="rect">
            <a:avLst/>
          </a:prstGeom>
          <a:solidFill>
            <a:srgbClr val="FF3300"/>
          </a:solidFill>
          <a:ln w="9525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5400">
              <a:solidFill>
                <a:srgbClr val="CCFF66"/>
              </a:solidFill>
              <a:latin typeface="Verdana" pitchFamily="34" charset="0"/>
            </a:endParaRP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 bIns="91440" anchor="b">
            <a:normAutofit fontScale="90000"/>
          </a:bodyPr>
          <a:lstStyle/>
          <a:p>
            <a:r>
              <a:rPr lang="en-GB"/>
              <a:t>Euthanasia / </a:t>
            </a:r>
            <a:br>
              <a:rPr lang="en-GB"/>
            </a:br>
            <a:r>
              <a:rPr lang="en-GB"/>
              <a:t>physician assisted suicide 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1187450" y="5084763"/>
            <a:ext cx="4624388" cy="939800"/>
          </a:xfrm>
        </p:spPr>
        <p:txBody>
          <a:bodyPr/>
          <a:lstStyle/>
          <a:p>
            <a:pPr marL="273050" indent="-273050">
              <a:lnSpc>
                <a:spcPct val="90000"/>
              </a:lnSpc>
              <a:buFont typeface="Wingdings" pitchFamily="2" charset="2"/>
              <a:buNone/>
            </a:pPr>
            <a:r>
              <a:rPr lang="en-GB" sz="2700"/>
              <a:t>Give drug – express intention to kill</a:t>
            </a:r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971550" y="4149725"/>
            <a:ext cx="71294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7235825" y="3644900"/>
            <a:ext cx="72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</a:rPr>
              <a:t>time</a:t>
            </a:r>
          </a:p>
        </p:txBody>
      </p:sp>
      <p:grpSp>
        <p:nvGrpSpPr>
          <p:cNvPr id="2" name="Line 7"/>
          <p:cNvGrpSpPr>
            <a:grpSpLocks/>
          </p:cNvGrpSpPr>
          <p:nvPr/>
        </p:nvGrpSpPr>
        <p:grpSpPr bwMode="auto">
          <a:xfrm>
            <a:off x="1403350" y="3573463"/>
            <a:ext cx="1066800" cy="1762125"/>
            <a:chOff x="776" y="2350"/>
            <a:chExt cx="672" cy="1110"/>
          </a:xfrm>
        </p:grpSpPr>
        <p:pic>
          <p:nvPicPr>
            <p:cNvPr id="56328" name="Line 7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6" y="2350"/>
              <a:ext cx="672" cy="1110"/>
            </a:xfrm>
            <a:prstGeom prst="rect">
              <a:avLst/>
            </a:prstGeom>
            <a:noFill/>
          </p:spPr>
        </p:pic>
        <p:sp>
          <p:nvSpPr>
            <p:cNvPr id="56329" name="Text Box 9"/>
            <p:cNvSpPr txBox="1">
              <a:spLocks noChangeArrowheads="1" noChangeShapeType="1"/>
            </p:cNvSpPr>
            <p:nvPr/>
          </p:nvSpPr>
          <p:spPr bwMode="auto">
            <a:xfrm rot="10800000">
              <a:off x="1111" y="3249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wrap="none"/>
            <a:lstStyle/>
            <a:p>
              <a:endParaRPr lang="en-US">
                <a:latin typeface="Verdana" pitchFamily="34" charset="0"/>
              </a:endParaRPr>
            </a:p>
          </p:txBody>
        </p:sp>
      </p:grpSp>
      <p:sp>
        <p:nvSpPr>
          <p:cNvPr id="56330" name="Line 8"/>
          <p:cNvSpPr>
            <a:spLocks noChangeShapeType="1"/>
          </p:cNvSpPr>
          <p:nvPr/>
        </p:nvSpPr>
        <p:spPr bwMode="auto">
          <a:xfrm>
            <a:off x="2051050" y="2997200"/>
            <a:ext cx="0" cy="1081088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56331" name="Line 9"/>
          <p:cNvSpPr>
            <a:spLocks noChangeShapeType="1"/>
          </p:cNvSpPr>
          <p:nvPr/>
        </p:nvSpPr>
        <p:spPr bwMode="auto">
          <a:xfrm>
            <a:off x="8101013" y="2852738"/>
            <a:ext cx="0" cy="1152525"/>
          </a:xfrm>
          <a:prstGeom prst="line">
            <a:avLst/>
          </a:prstGeom>
          <a:noFill/>
          <a:ln w="76200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56332" name="Text Box 10"/>
          <p:cNvSpPr txBox="1">
            <a:spLocks noChangeArrowheads="1"/>
          </p:cNvSpPr>
          <p:nvPr/>
        </p:nvSpPr>
        <p:spPr bwMode="auto">
          <a:xfrm>
            <a:off x="7164388" y="1773238"/>
            <a:ext cx="1763712" cy="9461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solidFill>
                  <a:schemeClr val="bg1"/>
                </a:solidFill>
              </a:rPr>
              <a:t>? ‘normal’</a:t>
            </a:r>
          </a:p>
          <a:p>
            <a:r>
              <a:rPr lang="en-GB" sz="2800">
                <a:solidFill>
                  <a:schemeClr val="bg1"/>
                </a:solidFill>
              </a:rPr>
              <a:t>death?</a:t>
            </a:r>
          </a:p>
        </p:txBody>
      </p:sp>
      <p:sp>
        <p:nvSpPr>
          <p:cNvPr id="56333" name="Text Box 11"/>
          <p:cNvSpPr txBox="1">
            <a:spLocks noChangeArrowheads="1"/>
          </p:cNvSpPr>
          <p:nvPr/>
        </p:nvSpPr>
        <p:spPr bwMode="auto">
          <a:xfrm>
            <a:off x="1547813" y="2565400"/>
            <a:ext cx="1233487" cy="519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chemeClr val="bg1"/>
                </a:solidFill>
              </a:rPr>
              <a:t>Death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Oregon data  </a:t>
            </a:r>
            <a:br>
              <a:rPr lang="en-GB" dirty="0" smtClean="0"/>
            </a:br>
            <a:r>
              <a:rPr lang="en-GB" sz="2700" dirty="0" smtClean="0"/>
              <a:t>ALS = 7.2%</a:t>
            </a:r>
            <a:endParaRPr lang="en-GB" sz="2700" dirty="0"/>
          </a:p>
        </p:txBody>
      </p:sp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6659578" cy="49448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986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 just want to die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dirty="0" smtClean="0"/>
              <a:t>Young woman</a:t>
            </a:r>
            <a:endParaRPr lang="en-GB" dirty="0"/>
          </a:p>
          <a:p>
            <a:r>
              <a:rPr lang="en-GB" dirty="0" smtClean="0"/>
              <a:t>On </a:t>
            </a:r>
            <a:r>
              <a:rPr lang="en-GB" dirty="0" err="1" smtClean="0"/>
              <a:t>NIV</a:t>
            </a:r>
            <a:endParaRPr lang="en-GB" dirty="0"/>
          </a:p>
          <a:p>
            <a:r>
              <a:rPr lang="en-GB" dirty="0" smtClean="0"/>
              <a:t>Fully dependent</a:t>
            </a:r>
          </a:p>
          <a:p>
            <a:r>
              <a:rPr lang="en-GB" dirty="0" smtClean="0"/>
              <a:t>Wants lethal drugs</a:t>
            </a:r>
          </a:p>
          <a:p>
            <a:r>
              <a:rPr lang="en-GB" dirty="0" smtClean="0"/>
              <a:t>Husband angry that we were not giving them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GB" sz="5400" b="1">
                <a:solidFill>
                  <a:srgbClr val="FF3399"/>
                </a:solidFill>
              </a:rPr>
              <a:t>Fears</a:t>
            </a:r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 algn="ctr">
              <a:buFont typeface="Wingdings" pitchFamily="2" charset="2"/>
              <a:buNone/>
            </a:pPr>
            <a:r>
              <a:rPr lang="en-GB" sz="4000">
                <a:solidFill>
                  <a:srgbClr val="CCFFFF"/>
                </a:solidFill>
              </a:rPr>
              <a:t>The future worse than today</a:t>
            </a:r>
          </a:p>
          <a:p>
            <a:pPr algn="ctr">
              <a:buFont typeface="Wingdings" pitchFamily="2" charset="2"/>
              <a:buNone/>
            </a:pPr>
            <a:r>
              <a:rPr lang="en-GB" sz="4000">
                <a:solidFill>
                  <a:srgbClr val="CCFFFF"/>
                </a:solidFill>
              </a:rPr>
              <a:t>Pain </a:t>
            </a:r>
          </a:p>
          <a:p>
            <a:pPr algn="ctr">
              <a:buFont typeface="Wingdings" pitchFamily="2" charset="2"/>
              <a:buNone/>
            </a:pPr>
            <a:r>
              <a:rPr lang="en-GB" sz="4000">
                <a:solidFill>
                  <a:srgbClr val="CCFFFF"/>
                </a:solidFill>
              </a:rPr>
              <a:t>Loss of dignity (mind / body)</a:t>
            </a:r>
          </a:p>
          <a:p>
            <a:pPr algn="ctr">
              <a:buFont typeface="Wingdings" pitchFamily="2" charset="2"/>
              <a:buNone/>
            </a:pPr>
            <a:r>
              <a:rPr lang="en-GB" sz="4000">
                <a:solidFill>
                  <a:srgbClr val="CCFFFF"/>
                </a:solidFill>
              </a:rPr>
              <a:t>Loss of control</a:t>
            </a:r>
          </a:p>
          <a:p>
            <a:pPr algn="ctr">
              <a:buFont typeface="Wingdings" pitchFamily="2" charset="2"/>
              <a:buNone/>
            </a:pPr>
            <a:r>
              <a:rPr lang="en-GB" sz="4000">
                <a:solidFill>
                  <a:srgbClr val="CCFFFF"/>
                </a:solidFill>
              </a:rPr>
              <a:t>Loss of autonomy</a:t>
            </a:r>
          </a:p>
          <a:p>
            <a:pPr algn="ctr">
              <a:buFont typeface="Wingdings" pitchFamily="2" charset="2"/>
              <a:buNone/>
            </a:pPr>
            <a:r>
              <a:rPr lang="en-GB" sz="4000">
                <a:solidFill>
                  <a:srgbClr val="CCFFFF"/>
                </a:solidFill>
              </a:rPr>
              <a:t>Being a burden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GB" b="1" dirty="0" smtClean="0"/>
              <a:t>Information</a:t>
            </a:r>
          </a:p>
          <a:p>
            <a:pPr marL="624078" indent="-514350">
              <a:buFont typeface="+mj-lt"/>
              <a:buAutoNum type="arabicPeriod"/>
            </a:pPr>
            <a:r>
              <a:rPr lang="en-GB" b="1" dirty="0" smtClean="0"/>
              <a:t>Capacity to make decision</a:t>
            </a:r>
          </a:p>
          <a:p>
            <a:pPr marL="624078" indent="-514350">
              <a:buFont typeface="+mj-lt"/>
              <a:buAutoNum type="arabicPeriod"/>
            </a:pPr>
            <a:r>
              <a:rPr lang="en-GB" b="1" dirty="0" smtClean="0"/>
              <a:t>Voluntariness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Decisions need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24078" indent="-514350"/>
            <a:r>
              <a:rPr lang="en-GB" dirty="0" smtClean="0"/>
              <a:t>1. Information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87450" y="1628775"/>
            <a:ext cx="7510463" cy="482441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GB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Diagnosis</a:t>
            </a:r>
            <a:endParaRPr kumimoji="0" lang="en-GB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Diagnostic errors – 5% at post-mortem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GB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4078" lvl="0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kumimoji="0" lang="en-GB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Prognosis</a:t>
            </a: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24078" lvl="0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&lt;6 months is </a:t>
            </a:r>
            <a:r>
              <a:rPr lang="en-GB" sz="2700" dirty="0" smtClean="0">
                <a:latin typeface="+mn-lt"/>
              </a:rPr>
              <a:t>notoriously inaccurate</a:t>
            </a:r>
            <a:endParaRPr kumimoji="0" lang="en-GB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728" marR="0" lvl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“</a:t>
            </a:r>
            <a:r>
              <a:rPr kumimoji="0" lang="en-GB" sz="2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medicine is a probabilistic art</a:t>
            </a: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109728" marR="0" lvl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n-GB" sz="2700" dirty="0" smtClean="0">
                <a:latin typeface="+mn-lt"/>
              </a:rPr>
              <a:t>even</a:t>
            </a: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‘last 48 hours of life’, 3% improve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2. Capacity to make decisions</a:t>
            </a:r>
            <a:endParaRPr lang="en-GB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GB" sz="2600" dirty="0" smtClean="0"/>
          </a:p>
          <a:p>
            <a:pPr>
              <a:buNone/>
            </a:pPr>
            <a:r>
              <a:rPr lang="en-GB" sz="2600" b="1" dirty="0" smtClean="0"/>
              <a:t>Mental capacity </a:t>
            </a:r>
          </a:p>
          <a:p>
            <a:r>
              <a:rPr lang="en-GB" sz="2400" dirty="0" smtClean="0"/>
              <a:t>"</a:t>
            </a:r>
            <a:r>
              <a:rPr lang="en-GB" sz="2400" i="1" dirty="0" smtClean="0"/>
              <a:t>mental capacity, written down in law, looks simple.  It sounds like something objective</a:t>
            </a:r>
            <a:r>
              <a:rPr lang="en-GB" sz="2400" dirty="0" smtClean="0"/>
              <a:t>".  </a:t>
            </a:r>
          </a:p>
          <a:p>
            <a:pPr>
              <a:buNone/>
            </a:pPr>
            <a:r>
              <a:rPr lang="en-GB" sz="2400" dirty="0" smtClean="0"/>
              <a:t> 						</a:t>
            </a:r>
            <a:r>
              <a:rPr lang="en-GB" sz="1600" dirty="0" err="1" smtClean="0"/>
              <a:t>Hotopf</a:t>
            </a:r>
            <a:r>
              <a:rPr lang="en-GB" sz="1600" dirty="0" smtClean="0"/>
              <a:t> M 25 May 2011</a:t>
            </a:r>
          </a:p>
          <a:p>
            <a:pPr>
              <a:buNone/>
            </a:pPr>
            <a:endParaRPr lang="en-GB" sz="2600" dirty="0" smtClean="0"/>
          </a:p>
          <a:p>
            <a:pPr>
              <a:buNone/>
            </a:pPr>
            <a:endParaRPr lang="en-GB" sz="2600" dirty="0"/>
          </a:p>
          <a:p>
            <a:pPr lvl="1"/>
            <a:r>
              <a:rPr lang="en-GB" sz="2400" dirty="0" smtClean="0"/>
              <a:t>MND 30</a:t>
            </a:r>
            <a:r>
              <a:rPr lang="en-GB" sz="2400" dirty="0"/>
              <a:t>% cognitively impaired (HoL</a:t>
            </a:r>
            <a:r>
              <a:rPr lang="en-GB" sz="2400" dirty="0" smtClean="0"/>
              <a:t>)</a:t>
            </a:r>
          </a:p>
          <a:p>
            <a:pPr lvl="1"/>
            <a:r>
              <a:rPr lang="en-GB" sz="2400" dirty="0" smtClean="0"/>
              <a:t>1 in 6 who passed all tests for PAS in Oregon had undiagnosed depression </a:t>
            </a:r>
          </a:p>
          <a:p>
            <a:pPr lvl="2"/>
            <a:r>
              <a:rPr lang="en-GB" sz="2000" dirty="0" smtClean="0"/>
              <a:t>“</a:t>
            </a:r>
            <a:r>
              <a:rPr lang="en-GB" sz="2000" i="1" dirty="0"/>
              <a:t>the current practice of the Death with Dignity Act may not adequately protect all mentally ill patients”</a:t>
            </a:r>
            <a:r>
              <a:rPr lang="en-GB" sz="2000" dirty="0"/>
              <a:t> </a:t>
            </a:r>
            <a:r>
              <a:rPr lang="en-GB" sz="2000" dirty="0" smtClean="0"/>
              <a:t>  Ganzini 2008</a:t>
            </a:r>
            <a:endParaRPr lang="en-GB" sz="2000" dirty="0"/>
          </a:p>
          <a:p>
            <a:pPr lvl="1"/>
            <a:endParaRPr lang="en-GB" sz="2400" dirty="0"/>
          </a:p>
          <a:p>
            <a:pPr lvl="1">
              <a:buNone/>
            </a:pPr>
            <a:endParaRPr lang="en-GB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Dignity </a:t>
            </a:r>
          </a:p>
          <a:p>
            <a:r>
              <a:rPr lang="en-GB" dirty="0" smtClean="0"/>
              <a:t>Stopping interventions</a:t>
            </a:r>
          </a:p>
          <a:p>
            <a:r>
              <a:rPr lang="en-GB" dirty="0" smtClean="0"/>
              <a:t>Control in consultations</a:t>
            </a:r>
          </a:p>
          <a:p>
            <a:r>
              <a:rPr lang="en-GB" dirty="0" smtClean="0"/>
              <a:t>Assisted suicide/ euthanasia discussions</a:t>
            </a:r>
          </a:p>
          <a:p>
            <a:r>
              <a:rPr lang="en-GB" dirty="0"/>
              <a:t>Doctors views</a:t>
            </a:r>
          </a:p>
        </p:txBody>
      </p:sp>
    </p:spTree>
    <p:extLst>
      <p:ext uri="{BB962C8B-B14F-4D97-AF65-F5344CB8AC3E}">
        <p14:creationId xmlns:p14="http://schemas.microsoft.com/office/powerpoint/2010/main" val="209680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Voluntariness</a:t>
            </a:r>
            <a:endParaRPr lang="en-GB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Pressures - internal </a:t>
            </a:r>
            <a:r>
              <a:rPr lang="en-GB" dirty="0"/>
              <a:t>or </a:t>
            </a:r>
            <a:r>
              <a:rPr lang="en-GB" dirty="0" smtClean="0"/>
              <a:t>external </a:t>
            </a:r>
          </a:p>
          <a:p>
            <a:pPr lvl="1"/>
            <a:r>
              <a:rPr lang="en-GB" dirty="0" smtClean="0"/>
              <a:t>Fear of being a burden</a:t>
            </a:r>
          </a:p>
          <a:p>
            <a:pPr lvl="1"/>
            <a:r>
              <a:rPr lang="en-GB" dirty="0" smtClean="0"/>
              <a:t>Financial costs of care</a:t>
            </a:r>
          </a:p>
          <a:p>
            <a:r>
              <a:rPr lang="en-GB" dirty="0" smtClean="0"/>
              <a:t>Fluctuating </a:t>
            </a:r>
            <a:r>
              <a:rPr lang="en-GB" dirty="0"/>
              <a:t>desire for </a:t>
            </a:r>
            <a:r>
              <a:rPr lang="en-GB" dirty="0" smtClean="0"/>
              <a:t>death</a:t>
            </a:r>
            <a:endParaRPr lang="en-GB" dirty="0"/>
          </a:p>
          <a:p>
            <a:r>
              <a:rPr lang="en-GB" dirty="0"/>
              <a:t>“Compassion” 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		 	Not all families are loving families</a:t>
            </a:r>
          </a:p>
          <a:p>
            <a:r>
              <a:rPr lang="en-GB" dirty="0" smtClean="0"/>
              <a:t>Influence </a:t>
            </a:r>
            <a:r>
              <a:rPr lang="en-GB" dirty="0"/>
              <a:t>of </a:t>
            </a:r>
            <a:r>
              <a:rPr lang="en-GB" dirty="0" smtClean="0"/>
              <a:t>doctor – clear beds, save costs, exhausted</a:t>
            </a:r>
          </a:p>
          <a:p>
            <a:r>
              <a:rPr lang="en-GB" dirty="0" smtClean="0"/>
              <a:t>Normalisation in society becomes expectation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lady with </a:t>
            </a:r>
            <a:r>
              <a:rPr lang="en-GB" dirty="0" err="1" smtClean="0"/>
              <a:t>MND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“I feel like a woman again”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94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381000" y="1371600"/>
          <a:ext cx="2190750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9" name="Clip" r:id="rId3" imgW="2190600" imgH="2600280" progId="">
                  <p:embed/>
                </p:oleObj>
              </mc:Choice>
              <mc:Fallback>
                <p:oleObj name="Clip" r:id="rId3" imgW="2190600" imgH="26002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71600"/>
                        <a:ext cx="2190750" cy="260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2362200" y="3962400"/>
            <a:ext cx="1849438" cy="6191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V="1">
            <a:off x="4191000" y="3357563"/>
            <a:ext cx="4484688" cy="12144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4191000" y="4572000"/>
            <a:ext cx="2109788" cy="1304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4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0"/>
            <a:ext cx="7369175" cy="862013"/>
          </a:xfrm>
        </p:spPr>
        <p:txBody>
          <a:bodyPr bIns="91440" anchor="b">
            <a:normAutofit/>
          </a:bodyPr>
          <a:lstStyle/>
          <a:p>
            <a:r>
              <a:rPr lang="en-GB"/>
              <a:t>Who steers the consultation?</a:t>
            </a:r>
            <a:endParaRPr lang="en-US"/>
          </a:p>
        </p:txBody>
      </p:sp>
      <p:pic>
        <p:nvPicPr>
          <p:cNvPr id="39946" name="Picture 10" descr="1313428-tn_coffin001_920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6011863"/>
            <a:ext cx="107950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35" name="PubOvalCallout"/>
          <p:cNvSpPr>
            <a:spLocks noEditPoints="1" noChangeArrowheads="1"/>
          </p:cNvSpPr>
          <p:nvPr/>
        </p:nvSpPr>
        <p:spPr bwMode="auto">
          <a:xfrm>
            <a:off x="2987675" y="2349500"/>
            <a:ext cx="2376488" cy="20320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GB" sz="2400" b="1">
                <a:solidFill>
                  <a:srgbClr val="000000"/>
                </a:solidFill>
                <a:latin typeface="Verdana" pitchFamily="34" charset="0"/>
              </a:rPr>
              <a:t>I just want to die!</a:t>
            </a:r>
          </a:p>
        </p:txBody>
      </p:sp>
      <p:pic>
        <p:nvPicPr>
          <p:cNvPr id="39948" name="Picture 12" descr="su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7988" y="2636838"/>
            <a:ext cx="857250" cy="647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692696"/>
            <a:ext cx="7440613" cy="1006475"/>
          </a:xfrm>
        </p:spPr>
        <p:txBody>
          <a:bodyPr bIns="91440" anchor="b">
            <a:normAutofit/>
          </a:bodyPr>
          <a:lstStyle/>
          <a:p>
            <a:r>
              <a:rPr lang="en-GB" sz="4400" dirty="0" smtClean="0"/>
              <a:t>So you really want to die? </a:t>
            </a:r>
            <a:endParaRPr lang="en-GB" dirty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827088" y="2071688"/>
            <a:ext cx="3889375" cy="4525962"/>
          </a:xfrm>
        </p:spPr>
        <p:txBody>
          <a:bodyPr/>
          <a:lstStyle/>
          <a:p>
            <a:pPr marL="273050" indent="-273050"/>
            <a:r>
              <a:rPr lang="en-GB" sz="2700" dirty="0" smtClean="0"/>
              <a:t>Listen </a:t>
            </a:r>
          </a:p>
          <a:p>
            <a:pPr marL="273050" indent="-273050"/>
            <a:endParaRPr lang="en-GB" dirty="0" smtClean="0"/>
          </a:p>
          <a:p>
            <a:pPr marL="273050" indent="-273050"/>
            <a:r>
              <a:rPr lang="en-GB" sz="2700" dirty="0" smtClean="0"/>
              <a:t>Process </a:t>
            </a:r>
            <a:r>
              <a:rPr lang="en-GB" sz="2700" dirty="0"/>
              <a:t>request</a:t>
            </a:r>
          </a:p>
          <a:p>
            <a:pPr marL="273050" indent="-273050">
              <a:buNone/>
            </a:pPr>
            <a:endParaRPr lang="en-GB" sz="1400" dirty="0" smtClean="0"/>
          </a:p>
          <a:p>
            <a:pPr marL="273050" indent="-273050">
              <a:buNone/>
            </a:pPr>
            <a:endParaRPr lang="en-GB" sz="2100" dirty="0"/>
          </a:p>
          <a:p>
            <a:pPr marL="273050" indent="-273050"/>
            <a:r>
              <a:rPr lang="en-GB" sz="2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Message = </a:t>
            </a: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you are </a:t>
            </a:r>
            <a:r>
              <a:rPr lang="en-GB" sz="2700" u="sng" dirty="0">
                <a:solidFill>
                  <a:schemeClr val="accent1">
                    <a:lumMod val="75000"/>
                  </a:schemeClr>
                </a:solidFill>
              </a:rPr>
              <a:t>right</a:t>
            </a: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 to think that you’d be better off dead</a:t>
            </a:r>
          </a:p>
        </p:txBody>
      </p:sp>
      <p:sp>
        <p:nvSpPr>
          <p:cNvPr id="206852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4864100" y="2073275"/>
            <a:ext cx="4171950" cy="3659981"/>
          </a:xfrm>
        </p:spPr>
        <p:txBody>
          <a:bodyPr>
            <a:normAutofit/>
          </a:bodyPr>
          <a:lstStyle/>
          <a:p>
            <a:pPr marL="273050" indent="-273050"/>
            <a:r>
              <a:rPr lang="en-GB" sz="2700" dirty="0"/>
              <a:t>What is making today so terrible? </a:t>
            </a:r>
          </a:p>
          <a:p>
            <a:pPr marL="273050" indent="-273050"/>
            <a:r>
              <a:rPr lang="en-GB" sz="2700" dirty="0"/>
              <a:t>What can we do to improve today?</a:t>
            </a:r>
          </a:p>
          <a:p>
            <a:pPr marL="273050" indent="-273050"/>
            <a:endParaRPr lang="en-GB" sz="1800" dirty="0"/>
          </a:p>
          <a:p>
            <a:pPr marL="273050" indent="-273050"/>
            <a:r>
              <a:rPr lang="en-GB" sz="2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Message = </a:t>
            </a: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you are </a:t>
            </a:r>
            <a:r>
              <a:rPr lang="en-GB" sz="2700" u="sng" dirty="0">
                <a:solidFill>
                  <a:schemeClr val="accent1">
                    <a:lumMod val="75000"/>
                  </a:schemeClr>
                </a:solidFill>
              </a:rPr>
              <a:t>worth</a:t>
            </a: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 me working hard to improve </a:t>
            </a:r>
            <a:r>
              <a:rPr lang="en-GB" sz="2700" dirty="0" smtClean="0">
                <a:solidFill>
                  <a:schemeClr val="accent1">
                    <a:lumMod val="75000"/>
                  </a:schemeClr>
                </a:solidFill>
              </a:rPr>
              <a:t>things</a:t>
            </a:r>
            <a:endParaRPr lang="en-GB" sz="2700" dirty="0"/>
          </a:p>
          <a:p>
            <a:pPr marL="273050" indent="-273050">
              <a:buFont typeface="Wingdings" pitchFamily="2" charset="2"/>
              <a:buNone/>
            </a:pPr>
            <a:endParaRPr lang="en-GB" sz="27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/>
      <p:bldP spid="20685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drives a desire for death?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Feeling a burden – </a:t>
            </a:r>
            <a:r>
              <a:rPr lang="en-GB" sz="2000" dirty="0" smtClean="0"/>
              <a:t>low correlation with physical symptoms (r = 0.02-0.24) and higher correlations with psychological problems (r = 0.35-0.39) and existential issues (r = 0.45-0.49)</a:t>
            </a:r>
            <a:endParaRPr lang="en-GB" dirty="0" smtClean="0"/>
          </a:p>
          <a:p>
            <a:pPr>
              <a:buNone/>
            </a:pPr>
            <a:r>
              <a:rPr lang="en-GB" sz="1600" dirty="0" smtClean="0"/>
              <a:t>Wilson KG et al A burden to others: a common source of distress for the terminally ill. 2005;34(2):115-23.</a:t>
            </a:r>
          </a:p>
          <a:p>
            <a:r>
              <a:rPr lang="en-GB" dirty="0" smtClean="0"/>
              <a:t>Depression and hopelessness are mutually reinforcing, independent predictors </a:t>
            </a:r>
          </a:p>
          <a:p>
            <a:pPr>
              <a:buNone/>
            </a:pPr>
            <a:r>
              <a:rPr lang="en-GB" sz="1600" dirty="0" smtClean="0"/>
              <a:t>Rodin G et al Pathways to distress: the multiple determinants of depression, hopelessness, and the desire for hastened death in metastatic cancer patients 2014 e-pub</a:t>
            </a:r>
            <a:endParaRPr lang="en-GB" sz="2200" dirty="0" smtClean="0"/>
          </a:p>
          <a:p>
            <a:r>
              <a:rPr lang="en-GB" dirty="0" smtClean="0"/>
              <a:t>Major depression(p&lt;.001) </a:t>
            </a:r>
          </a:p>
          <a:p>
            <a:pPr>
              <a:buNone/>
            </a:pPr>
            <a:r>
              <a:rPr lang="en-GB" sz="1700" dirty="0" smtClean="0"/>
              <a:t>Wilson KG et al. Desire for euthanasia or physician-assisted suicide in palliative cancer care. </a:t>
            </a:r>
            <a:r>
              <a:rPr lang="en-GB" sz="1800" dirty="0" smtClean="0"/>
              <a:t>2007;26(3):314-23</a:t>
            </a:r>
            <a:endParaRPr lang="en-GB" sz="17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9415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sz="3600" dirty="0"/>
              <a:t>Motivations of physicians and nurses to practice voluntary euthanasia: a systematic </a:t>
            </a:r>
            <a:r>
              <a:rPr lang="en-GB" sz="3600" dirty="0" smtClean="0"/>
              <a:t>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category </a:t>
            </a:r>
            <a:r>
              <a:rPr lang="en-GB" dirty="0" smtClean="0"/>
              <a:t>most </a:t>
            </a:r>
            <a:r>
              <a:rPr lang="en-GB" dirty="0"/>
              <a:t>consistently associated with euthanasia is </a:t>
            </a:r>
            <a:r>
              <a:rPr lang="en-GB" u="sng" dirty="0"/>
              <a:t>psychological</a:t>
            </a:r>
            <a:r>
              <a:rPr lang="en-GB" dirty="0"/>
              <a:t> variables. </a:t>
            </a:r>
            <a:endParaRPr lang="en-GB" dirty="0" smtClean="0"/>
          </a:p>
          <a:p>
            <a:r>
              <a:rPr lang="en-GB" dirty="0" smtClean="0"/>
              <a:t>Most frequently associated:</a:t>
            </a:r>
          </a:p>
          <a:p>
            <a:pPr lvl="1"/>
            <a:r>
              <a:rPr lang="en-GB" dirty="0" smtClean="0"/>
              <a:t>past behaviour</a:t>
            </a:r>
            <a:r>
              <a:rPr lang="en-GB" dirty="0"/>
              <a:t>, </a:t>
            </a:r>
            <a:endParaRPr lang="en-GB" dirty="0" smtClean="0"/>
          </a:p>
          <a:p>
            <a:pPr lvl="1"/>
            <a:r>
              <a:rPr lang="en-GB" dirty="0" smtClean="0"/>
              <a:t>medical </a:t>
            </a:r>
            <a:r>
              <a:rPr lang="en-GB" dirty="0"/>
              <a:t>specialty, </a:t>
            </a:r>
            <a:endParaRPr lang="en-GB" dirty="0" smtClean="0"/>
          </a:p>
          <a:p>
            <a:pPr lvl="1"/>
            <a:r>
              <a:rPr lang="en-GB" dirty="0" smtClean="0"/>
              <a:t>whether </a:t>
            </a:r>
            <a:r>
              <a:rPr lang="en-GB" dirty="0"/>
              <a:t>the patient is </a:t>
            </a:r>
            <a:r>
              <a:rPr lang="en-GB" dirty="0" smtClean="0"/>
              <a:t>depressed,</a:t>
            </a:r>
          </a:p>
          <a:p>
            <a:pPr lvl="1"/>
            <a:r>
              <a:rPr lang="en-GB" dirty="0" smtClean="0"/>
              <a:t>patient's </a:t>
            </a:r>
            <a:r>
              <a:rPr lang="en-GB" dirty="0"/>
              <a:t>life expectancy </a:t>
            </a:r>
          </a:p>
          <a:p>
            <a:pPr marL="0" indent="0">
              <a:buNone/>
            </a:pPr>
            <a:r>
              <a:rPr lang="fr-FR" sz="2000" dirty="0"/>
              <a:t>Vézina-Im LA, Lavoie M, </a:t>
            </a:r>
            <a:r>
              <a:rPr lang="fr-FR" sz="2000" dirty="0" err="1"/>
              <a:t>Krol</a:t>
            </a:r>
            <a:r>
              <a:rPr lang="fr-FR" sz="2000" dirty="0"/>
              <a:t> P, Olivier-D Avignon </a:t>
            </a:r>
            <a:r>
              <a:rPr lang="fr-FR" sz="2000" dirty="0" smtClean="0"/>
              <a:t>M.</a:t>
            </a:r>
            <a:r>
              <a:rPr lang="en-GB" sz="2000" dirty="0"/>
              <a:t> </a:t>
            </a:r>
            <a:r>
              <a:rPr lang="en-GB" sz="2000" dirty="0" smtClean="0"/>
              <a:t> BMC </a:t>
            </a:r>
            <a:r>
              <a:rPr lang="en-GB" sz="2000" dirty="0" err="1"/>
              <a:t>Palliat</a:t>
            </a:r>
            <a:r>
              <a:rPr lang="en-GB" sz="2000" dirty="0"/>
              <a:t> Care 2014;13(1):20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2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doctors oppose PAS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GPs Sept 2014</a:t>
            </a:r>
          </a:p>
          <a:p>
            <a:pPr lvl="2"/>
            <a:r>
              <a:rPr lang="en-GB" dirty="0" smtClean="0"/>
              <a:t>77% oppose changing the law</a:t>
            </a:r>
          </a:p>
          <a:p>
            <a:r>
              <a:rPr lang="en-GB" dirty="0" smtClean="0"/>
              <a:t>Hospital physicians Nov 2014</a:t>
            </a:r>
          </a:p>
          <a:p>
            <a:pPr lvl="2"/>
            <a:r>
              <a:rPr lang="en-GB" dirty="0" smtClean="0"/>
              <a:t>57.5</a:t>
            </a:r>
            <a:r>
              <a:rPr lang="en-GB" dirty="0"/>
              <a:t>% </a:t>
            </a:r>
            <a:r>
              <a:rPr lang="en-GB" dirty="0" smtClean="0"/>
              <a:t>oppose </a:t>
            </a:r>
            <a:r>
              <a:rPr lang="en-GB" dirty="0"/>
              <a:t>any change in the </a:t>
            </a:r>
            <a:r>
              <a:rPr lang="en-GB" dirty="0" smtClean="0"/>
              <a:t>law </a:t>
            </a:r>
          </a:p>
          <a:p>
            <a:pPr lvl="2"/>
            <a:r>
              <a:rPr lang="en-GB" dirty="0" smtClean="0"/>
              <a:t>67.7% </a:t>
            </a:r>
            <a:r>
              <a:rPr lang="en-GB" dirty="0"/>
              <a:t>oppose physician involvement </a:t>
            </a:r>
          </a:p>
          <a:p>
            <a:pPr lvl="2"/>
            <a:r>
              <a:rPr lang="en-GB" dirty="0" smtClean="0"/>
              <a:t>Only 18.9% personally </a:t>
            </a:r>
            <a:r>
              <a:rPr lang="en-GB" dirty="0"/>
              <a:t>prepared to participate actively in assisting </a:t>
            </a:r>
            <a:r>
              <a:rPr lang="en-GB" dirty="0" smtClean="0"/>
              <a:t>suicide </a:t>
            </a:r>
          </a:p>
          <a:p>
            <a:r>
              <a:rPr lang="en-GB" dirty="0" smtClean="0"/>
              <a:t>Association </a:t>
            </a:r>
            <a:r>
              <a:rPr lang="en-GB" dirty="0"/>
              <a:t>of British Neurologists 2011 </a:t>
            </a:r>
            <a:r>
              <a:rPr lang="en-GB" dirty="0" smtClean="0"/>
              <a:t>review </a:t>
            </a:r>
          </a:p>
          <a:p>
            <a:pPr lvl="2"/>
            <a:r>
              <a:rPr lang="en-GB" dirty="0" smtClean="0"/>
              <a:t>86 % were </a:t>
            </a:r>
            <a:r>
              <a:rPr lang="en-GB" dirty="0"/>
              <a:t>fully supportive </a:t>
            </a:r>
            <a:r>
              <a:rPr lang="en-GB" dirty="0" smtClean="0"/>
              <a:t>that "interventions </a:t>
            </a:r>
            <a:r>
              <a:rPr lang="en-GB" dirty="0"/>
              <a:t>should not be given with the primary intention of causing </a:t>
            </a:r>
            <a:r>
              <a:rPr lang="en-GB" dirty="0" smtClean="0"/>
              <a:t>death”</a:t>
            </a:r>
          </a:p>
          <a:p>
            <a:r>
              <a:rPr lang="en-GB" dirty="0" smtClean="0"/>
              <a:t>Palliative medicine physicians 2015</a:t>
            </a:r>
          </a:p>
          <a:p>
            <a:pPr lvl="2"/>
            <a:r>
              <a:rPr lang="en-GB" dirty="0"/>
              <a:t>8</a:t>
            </a:r>
            <a:r>
              <a:rPr lang="en-GB" dirty="0" smtClean="0"/>
              <a:t>2% oppose change in law </a:t>
            </a:r>
          </a:p>
          <a:p>
            <a:pPr lvl="2"/>
            <a:r>
              <a:rPr lang="en-GB" dirty="0" smtClean="0"/>
              <a:t>Only 4% prepared to be actively involved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2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‘Safeguards’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Terminally ill</a:t>
            </a:r>
          </a:p>
          <a:p>
            <a:r>
              <a:rPr lang="en-GB" dirty="0" smtClean="0"/>
              <a:t>Clear and settled wish</a:t>
            </a:r>
          </a:p>
          <a:p>
            <a:r>
              <a:rPr lang="en-GB" dirty="0" smtClean="0"/>
              <a:t>Mental capacity</a:t>
            </a:r>
          </a:p>
          <a:p>
            <a:r>
              <a:rPr lang="en-GB" dirty="0" smtClean="0"/>
              <a:t>Informed of options</a:t>
            </a:r>
          </a:p>
          <a:p>
            <a:r>
              <a:rPr lang="en-GB" dirty="0" smtClean="0"/>
              <a:t>2 doctors</a:t>
            </a:r>
          </a:p>
          <a:p>
            <a:r>
              <a:rPr lang="en-GB" dirty="0" smtClean="0"/>
              <a:t>Final act initiated by person – self-administer?</a:t>
            </a:r>
          </a:p>
          <a:p>
            <a:endParaRPr lang="en-GB" dirty="0" smtClean="0"/>
          </a:p>
          <a:p>
            <a:r>
              <a:rPr lang="en-GB" dirty="0" smtClean="0"/>
              <a:t>“Cannot be watertight” 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</p:spPr>
        <p:txBody>
          <a:bodyPr>
            <a:normAutofit fontScale="92500"/>
          </a:bodyPr>
          <a:lstStyle/>
          <a:p>
            <a:pPr marL="57150" indent="0">
              <a:buNone/>
            </a:pPr>
            <a:r>
              <a:rPr lang="en-GB" dirty="0" smtClean="0"/>
              <a:t>Prognosis / diagnosis</a:t>
            </a:r>
          </a:p>
          <a:p>
            <a:pPr marL="57150" indent="0">
              <a:buNone/>
            </a:pPr>
            <a:r>
              <a:rPr lang="en-GB" dirty="0" smtClean="0"/>
              <a:t>Coercion / fluctuating wishes</a:t>
            </a:r>
          </a:p>
          <a:p>
            <a:pPr marL="57150" indent="0">
              <a:buNone/>
            </a:pPr>
            <a:r>
              <a:rPr lang="en-GB" dirty="0" smtClean="0"/>
              <a:t>Impaired / depression</a:t>
            </a:r>
          </a:p>
          <a:p>
            <a:pPr marL="57150" indent="0">
              <a:buNone/>
            </a:pPr>
            <a:r>
              <a:rPr lang="en-GB" dirty="0" smtClean="0"/>
              <a:t>Offered palliative care / ?risks</a:t>
            </a:r>
          </a:p>
          <a:p>
            <a:pPr marL="57150" indent="0">
              <a:buNone/>
            </a:pPr>
            <a:r>
              <a:rPr lang="en-GB" dirty="0" smtClean="0"/>
              <a:t>Experience/attitude </a:t>
            </a:r>
            <a:endParaRPr lang="en-GB" dirty="0"/>
          </a:p>
          <a:p>
            <a:pPr marL="57150" indent="0">
              <a:buNone/>
            </a:pPr>
            <a:r>
              <a:rPr lang="en-GB" dirty="0" smtClean="0"/>
              <a:t>Set up a device</a:t>
            </a:r>
          </a:p>
          <a:p>
            <a:pPr marL="57150" indent="0">
              <a:buNone/>
            </a:pPr>
            <a:endParaRPr lang="en-GB" dirty="0"/>
          </a:p>
          <a:p>
            <a:pPr marL="57150" indent="0">
              <a:buNone/>
            </a:pPr>
            <a:endParaRPr lang="en-GB" dirty="0" smtClean="0"/>
          </a:p>
          <a:p>
            <a:pPr marL="57150" indent="0">
              <a:buNone/>
            </a:pPr>
            <a:r>
              <a:rPr lang="en-GB" dirty="0" smtClean="0"/>
              <a:t>No </a:t>
            </a:r>
            <a:r>
              <a:rPr lang="en-GB" dirty="0"/>
              <a:t>monitoring </a:t>
            </a:r>
          </a:p>
        </p:txBody>
      </p:sp>
    </p:spTree>
    <p:extLst>
      <p:ext uri="{BB962C8B-B14F-4D97-AF65-F5344CB8AC3E}">
        <p14:creationId xmlns:p14="http://schemas.microsoft.com/office/powerpoint/2010/main" val="15818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dirty="0" smtClean="0"/>
              <a:t>Autonomy is relational</a:t>
            </a:r>
            <a:br>
              <a:rPr lang="en-GB" dirty="0" smtClean="0"/>
            </a:br>
            <a:r>
              <a:rPr lang="en-GB" dirty="0" smtClean="0"/>
              <a:t>Our living and our dying </a:t>
            </a:r>
            <a:br>
              <a:rPr lang="en-GB" dirty="0" smtClean="0"/>
            </a:br>
            <a:r>
              <a:rPr lang="en-GB" dirty="0" smtClean="0"/>
              <a:t>have an effect on those around us</a:t>
            </a:r>
            <a:endParaRPr lang="en-GB" dirty="0"/>
          </a:p>
        </p:txBody>
      </p:sp>
      <p:pic>
        <p:nvPicPr>
          <p:cNvPr id="6" name="Picture 2" descr="http://www2.kumc.edu/coa/images/COA_PhotoPic/2002_Pics/Old-Young-Hands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92896"/>
            <a:ext cx="4487066" cy="3681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effect on children?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Don’t know!</a:t>
            </a:r>
          </a:p>
          <a:p>
            <a:r>
              <a:rPr lang="en-GB" dirty="0" smtClean="0"/>
              <a:t>“I cant love well enough – it was not enough support to help Mum keep going”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0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SEPAR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2413"/>
            <a:ext cx="9144000" cy="53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1038" y="330200"/>
            <a:ext cx="7999412" cy="1079500"/>
          </a:xfrm>
        </p:spPr>
        <p:txBody>
          <a:bodyPr/>
          <a:lstStyle/>
          <a:p>
            <a:r>
              <a:rPr lang="en-GB"/>
              <a:t>‘Assisted Dying?’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5307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GB" sz="4000" dirty="0">
                <a:solidFill>
                  <a:schemeClr val="bg1">
                    <a:lumMod val="95000"/>
                  </a:schemeClr>
                </a:solidFill>
              </a:rPr>
              <a:t>Euthanasia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GB" sz="4000" dirty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GB" sz="4000" dirty="0">
                <a:solidFill>
                  <a:schemeClr val="bg1">
                    <a:lumMod val="95000"/>
                  </a:schemeClr>
                </a:solidFill>
              </a:rPr>
              <a:t>Physician assisted suicide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GB" sz="4000" dirty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GB" sz="4000" dirty="0">
                <a:solidFill>
                  <a:schemeClr val="bg1">
                    <a:lumMod val="95000"/>
                  </a:schemeClr>
                </a:solidFill>
              </a:rPr>
              <a:t>Assisted suicide</a:t>
            </a:r>
            <a:endParaRPr lang="en-GB" sz="4400" dirty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GB" sz="4400" dirty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GB" sz="4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24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4" y="476672"/>
            <a:ext cx="8851989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2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628800"/>
            <a:ext cx="8136904" cy="4525962"/>
          </a:xfrm>
        </p:spPr>
        <p:txBody>
          <a:bodyPr>
            <a:normAutofit/>
          </a:bodyPr>
          <a:lstStyle/>
          <a:p>
            <a:r>
              <a:rPr lang="en-GB" dirty="0" smtClean="0"/>
              <a:t>I am … at the end of my life, in bed &amp; unable to do, but able to receive and find an unexpected serenity in receiving.</a:t>
            </a:r>
          </a:p>
          <a:p>
            <a:r>
              <a:rPr lang="en-GB" dirty="0" smtClean="0"/>
              <a:t>A week ago I wanted to die, exhausted by an existence that seemed to become hollow and futile, fearful of disrupting lives of those I love so dearly.  My wish to die resurfaced; yet my ability to live resurfaced too.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4 years after wanting death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content5.videojug.com/84/84fa6cb6-4f25-ae97-74e1-ff0008cd6b48/how-to-achieve-personal-growth.WidePlayer.jpg?v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3455988"/>
            <a:ext cx="609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4" descr="http://www.achievekeysolutions.co.uk/assets/dandilion-achie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60350"/>
            <a:ext cx="79660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itle 4"/>
          <p:cNvSpPr>
            <a:spLocks noGrp="1"/>
          </p:cNvSpPr>
          <p:nvPr>
            <p:ph type="title"/>
          </p:nvPr>
        </p:nvSpPr>
        <p:spPr>
          <a:xfrm>
            <a:off x="468313" y="28527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The memory lives 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GB" b="1"/>
              <a:t>Intentionally Hastening Death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Physician-assisted </a:t>
            </a:r>
            <a:r>
              <a:rPr lang="en-GB" dirty="0" smtClean="0"/>
              <a:t>suicide  </a:t>
            </a:r>
            <a:r>
              <a:rPr lang="en-GB" dirty="0"/>
              <a:t>(PAS)</a:t>
            </a:r>
          </a:p>
          <a:p>
            <a:pPr>
              <a:buFontTx/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or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 smtClean="0"/>
              <a:t>Physician-administered 			euthanasia </a:t>
            </a:r>
            <a:r>
              <a:rPr lang="en-GB" dirty="0"/>
              <a:t>(PAE)</a:t>
            </a:r>
          </a:p>
          <a:p>
            <a:pPr>
              <a:buFontTx/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26" y="1563022"/>
            <a:ext cx="1602325" cy="20727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85259"/>
            <a:ext cx="1410856" cy="1820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phot_DameCice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0"/>
            <a:ext cx="3888432" cy="354625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3573016"/>
            <a:ext cx="8640960" cy="3024336"/>
          </a:xfrm>
          <a:solidFill>
            <a:srgbClr val="50005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dirty="0" smtClean="0">
                <a:solidFill>
                  <a:schemeClr val="bg1"/>
                </a:solidFill>
              </a:rPr>
              <a:t>“You matter because you are you, and you matter to the last moment of your life. </a:t>
            </a:r>
          </a:p>
          <a:p>
            <a:pPr algn="ctr">
              <a:buNone/>
            </a:pPr>
            <a:r>
              <a:rPr lang="en-GB" dirty="0" smtClean="0">
                <a:solidFill>
                  <a:schemeClr val="bg1"/>
                </a:solidFill>
              </a:rPr>
              <a:t>We will do all we can, not only to help you die peacefully, but also live until you die.”</a:t>
            </a:r>
          </a:p>
          <a:p>
            <a:pPr algn="ctr">
              <a:buNone/>
            </a:pPr>
            <a:r>
              <a:rPr lang="en-GB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Dame Cicely Saunders  (1918-2005) </a:t>
            </a:r>
          </a:p>
          <a:p>
            <a:pPr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82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‘The quality of life gap’</a:t>
            </a:r>
          </a:p>
        </p:txBody>
      </p:sp>
      <p:sp>
        <p:nvSpPr>
          <p:cNvPr id="286723" name="Line 3"/>
          <p:cNvSpPr>
            <a:spLocks noChangeShapeType="1"/>
          </p:cNvSpPr>
          <p:nvPr/>
        </p:nvSpPr>
        <p:spPr bwMode="auto">
          <a:xfrm>
            <a:off x="1905000" y="52578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6724" name="Line 4"/>
          <p:cNvSpPr>
            <a:spLocks noChangeShapeType="1"/>
          </p:cNvSpPr>
          <p:nvPr/>
        </p:nvSpPr>
        <p:spPr bwMode="auto">
          <a:xfrm>
            <a:off x="1905000" y="20574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6994525" y="5297488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latin typeface="Arial" charset="0"/>
              </a:rPr>
              <a:t>Time</a:t>
            </a:r>
          </a:p>
        </p:txBody>
      </p:sp>
      <p:sp>
        <p:nvSpPr>
          <p:cNvPr id="286726" name="Freeform 6"/>
          <p:cNvSpPr>
            <a:spLocks/>
          </p:cNvSpPr>
          <p:nvPr/>
        </p:nvSpPr>
        <p:spPr bwMode="auto">
          <a:xfrm>
            <a:off x="1908175" y="2997200"/>
            <a:ext cx="5410200" cy="838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2" y="48"/>
              </a:cxn>
              <a:cxn ang="0">
                <a:pos x="672" y="240"/>
              </a:cxn>
              <a:cxn ang="0">
                <a:pos x="1200" y="336"/>
              </a:cxn>
              <a:cxn ang="0">
                <a:pos x="1680" y="288"/>
              </a:cxn>
              <a:cxn ang="0">
                <a:pos x="2112" y="384"/>
              </a:cxn>
              <a:cxn ang="0">
                <a:pos x="2352" y="240"/>
              </a:cxn>
              <a:cxn ang="0">
                <a:pos x="2736" y="480"/>
              </a:cxn>
              <a:cxn ang="0">
                <a:pos x="3408" y="528"/>
              </a:cxn>
            </a:cxnLst>
            <a:rect l="0" t="0" r="r" b="b"/>
            <a:pathLst>
              <a:path w="3408" h="528">
                <a:moveTo>
                  <a:pt x="0" y="0"/>
                </a:moveTo>
                <a:cubicBezTo>
                  <a:pt x="160" y="4"/>
                  <a:pt x="320" y="8"/>
                  <a:pt x="432" y="48"/>
                </a:cubicBezTo>
                <a:cubicBezTo>
                  <a:pt x="544" y="88"/>
                  <a:pt x="544" y="192"/>
                  <a:pt x="672" y="240"/>
                </a:cubicBezTo>
                <a:cubicBezTo>
                  <a:pt x="800" y="288"/>
                  <a:pt x="1032" y="328"/>
                  <a:pt x="1200" y="336"/>
                </a:cubicBezTo>
                <a:cubicBezTo>
                  <a:pt x="1368" y="344"/>
                  <a:pt x="1528" y="280"/>
                  <a:pt x="1680" y="288"/>
                </a:cubicBezTo>
                <a:cubicBezTo>
                  <a:pt x="1832" y="296"/>
                  <a:pt x="2000" y="392"/>
                  <a:pt x="2112" y="384"/>
                </a:cubicBezTo>
                <a:cubicBezTo>
                  <a:pt x="2224" y="376"/>
                  <a:pt x="2248" y="224"/>
                  <a:pt x="2352" y="240"/>
                </a:cubicBezTo>
                <a:cubicBezTo>
                  <a:pt x="2456" y="256"/>
                  <a:pt x="2560" y="432"/>
                  <a:pt x="2736" y="480"/>
                </a:cubicBezTo>
                <a:cubicBezTo>
                  <a:pt x="2912" y="528"/>
                  <a:pt x="3160" y="528"/>
                  <a:pt x="3408" y="528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286727" name="Freeform 7"/>
          <p:cNvSpPr>
            <a:spLocks/>
          </p:cNvSpPr>
          <p:nvPr/>
        </p:nvSpPr>
        <p:spPr bwMode="auto">
          <a:xfrm>
            <a:off x="1905000" y="4191000"/>
            <a:ext cx="5410200" cy="558800"/>
          </a:xfrm>
          <a:custGeom>
            <a:avLst/>
            <a:gdLst/>
            <a:ahLst/>
            <a:cxnLst>
              <a:cxn ang="0">
                <a:pos x="0" y="344"/>
              </a:cxn>
              <a:cxn ang="0">
                <a:pos x="816" y="344"/>
              </a:cxn>
              <a:cxn ang="0">
                <a:pos x="1536" y="296"/>
              </a:cxn>
              <a:cxn ang="0">
                <a:pos x="1872" y="104"/>
              </a:cxn>
              <a:cxn ang="0">
                <a:pos x="2064" y="56"/>
              </a:cxn>
              <a:cxn ang="0">
                <a:pos x="2304" y="56"/>
              </a:cxn>
              <a:cxn ang="0">
                <a:pos x="2448" y="8"/>
              </a:cxn>
              <a:cxn ang="0">
                <a:pos x="2544" y="56"/>
              </a:cxn>
              <a:cxn ang="0">
                <a:pos x="2688" y="8"/>
              </a:cxn>
              <a:cxn ang="0">
                <a:pos x="2784" y="56"/>
              </a:cxn>
              <a:cxn ang="0">
                <a:pos x="2832" y="56"/>
              </a:cxn>
              <a:cxn ang="0">
                <a:pos x="2976" y="104"/>
              </a:cxn>
              <a:cxn ang="0">
                <a:pos x="3024" y="56"/>
              </a:cxn>
              <a:cxn ang="0">
                <a:pos x="3216" y="8"/>
              </a:cxn>
              <a:cxn ang="0">
                <a:pos x="3408" y="8"/>
              </a:cxn>
            </a:cxnLst>
            <a:rect l="0" t="0" r="r" b="b"/>
            <a:pathLst>
              <a:path w="3408" h="352">
                <a:moveTo>
                  <a:pt x="0" y="344"/>
                </a:moveTo>
                <a:cubicBezTo>
                  <a:pt x="280" y="348"/>
                  <a:pt x="560" y="352"/>
                  <a:pt x="816" y="344"/>
                </a:cubicBezTo>
                <a:cubicBezTo>
                  <a:pt x="1072" y="336"/>
                  <a:pt x="1360" y="336"/>
                  <a:pt x="1536" y="296"/>
                </a:cubicBezTo>
                <a:cubicBezTo>
                  <a:pt x="1712" y="256"/>
                  <a:pt x="1784" y="144"/>
                  <a:pt x="1872" y="104"/>
                </a:cubicBezTo>
                <a:cubicBezTo>
                  <a:pt x="1960" y="64"/>
                  <a:pt x="1992" y="64"/>
                  <a:pt x="2064" y="56"/>
                </a:cubicBezTo>
                <a:cubicBezTo>
                  <a:pt x="2136" y="48"/>
                  <a:pt x="2240" y="64"/>
                  <a:pt x="2304" y="56"/>
                </a:cubicBezTo>
                <a:cubicBezTo>
                  <a:pt x="2368" y="48"/>
                  <a:pt x="2408" y="8"/>
                  <a:pt x="2448" y="8"/>
                </a:cubicBezTo>
                <a:cubicBezTo>
                  <a:pt x="2488" y="8"/>
                  <a:pt x="2504" y="56"/>
                  <a:pt x="2544" y="56"/>
                </a:cubicBezTo>
                <a:cubicBezTo>
                  <a:pt x="2584" y="56"/>
                  <a:pt x="2648" y="8"/>
                  <a:pt x="2688" y="8"/>
                </a:cubicBezTo>
                <a:cubicBezTo>
                  <a:pt x="2728" y="8"/>
                  <a:pt x="2760" y="48"/>
                  <a:pt x="2784" y="56"/>
                </a:cubicBezTo>
                <a:cubicBezTo>
                  <a:pt x="2808" y="64"/>
                  <a:pt x="2800" y="48"/>
                  <a:pt x="2832" y="56"/>
                </a:cubicBezTo>
                <a:cubicBezTo>
                  <a:pt x="2864" y="64"/>
                  <a:pt x="2944" y="104"/>
                  <a:pt x="2976" y="104"/>
                </a:cubicBezTo>
                <a:cubicBezTo>
                  <a:pt x="3008" y="104"/>
                  <a:pt x="2984" y="72"/>
                  <a:pt x="3024" y="56"/>
                </a:cubicBezTo>
                <a:cubicBezTo>
                  <a:pt x="3064" y="40"/>
                  <a:pt x="3152" y="16"/>
                  <a:pt x="3216" y="8"/>
                </a:cubicBezTo>
                <a:cubicBezTo>
                  <a:pt x="3280" y="0"/>
                  <a:pt x="3344" y="4"/>
                  <a:pt x="3408" y="8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286728" name="Text Box 8"/>
          <p:cNvSpPr txBox="1">
            <a:spLocks noChangeArrowheads="1"/>
          </p:cNvSpPr>
          <p:nvPr/>
        </p:nvSpPr>
        <p:spPr bwMode="auto">
          <a:xfrm>
            <a:off x="2270125" y="2630488"/>
            <a:ext cx="345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Hopes and aspirations</a:t>
            </a:r>
          </a:p>
        </p:txBody>
      </p:sp>
      <p:sp>
        <p:nvSpPr>
          <p:cNvPr id="286729" name="Text Box 9"/>
          <p:cNvSpPr txBox="1">
            <a:spLocks noChangeArrowheads="1"/>
          </p:cNvSpPr>
          <p:nvPr/>
        </p:nvSpPr>
        <p:spPr bwMode="auto">
          <a:xfrm>
            <a:off x="2195513" y="472440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 b="1" dirty="0">
                <a:solidFill>
                  <a:srgbClr val="00B050"/>
                </a:solidFill>
                <a:latin typeface="Arial" charset="0"/>
              </a:rPr>
              <a:t>Reality</a:t>
            </a:r>
          </a:p>
        </p:txBody>
      </p:sp>
      <p:sp>
        <p:nvSpPr>
          <p:cNvPr id="286730" name="Line 10"/>
          <p:cNvSpPr>
            <a:spLocks noChangeShapeType="1"/>
          </p:cNvSpPr>
          <p:nvPr/>
        </p:nvSpPr>
        <p:spPr bwMode="auto">
          <a:xfrm>
            <a:off x="3352800" y="3429000"/>
            <a:ext cx="0" cy="12954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6731" name="Line 11"/>
          <p:cNvSpPr>
            <a:spLocks noChangeShapeType="1"/>
          </p:cNvSpPr>
          <p:nvPr/>
        </p:nvSpPr>
        <p:spPr bwMode="auto">
          <a:xfrm>
            <a:off x="6934200" y="3810000"/>
            <a:ext cx="0" cy="381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6732" name="Text Box 12"/>
          <p:cNvSpPr txBox="1">
            <a:spLocks noChangeArrowheads="1"/>
          </p:cNvSpPr>
          <p:nvPr/>
        </p:nvSpPr>
        <p:spPr bwMode="auto">
          <a:xfrm>
            <a:off x="3413125" y="3783013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latin typeface="Arial Black" pitchFamily="34" charset="0"/>
              </a:rPr>
              <a:t>Gap</a:t>
            </a:r>
          </a:p>
        </p:txBody>
      </p:sp>
      <p:sp>
        <p:nvSpPr>
          <p:cNvPr id="286733" name="Text Box 13"/>
          <p:cNvSpPr txBox="1">
            <a:spLocks noChangeArrowheads="1"/>
          </p:cNvSpPr>
          <p:nvPr/>
        </p:nvSpPr>
        <p:spPr bwMode="auto">
          <a:xfrm>
            <a:off x="7143750" y="6164263"/>
            <a:ext cx="1003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chemeClr val="tx2"/>
                </a:solidFill>
                <a:latin typeface="Arial" charset="0"/>
              </a:rPr>
              <a:t>K Calman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412776"/>
            <a:ext cx="7200800" cy="2824336"/>
          </a:xfrm>
          <a:ln/>
        </p:spPr>
        <p:txBody>
          <a:bodyPr lIns="90488" tIns="44450" rIns="90488" bIns="44450" anchor="b">
            <a:normAutofit fontScale="90000"/>
          </a:bodyPr>
          <a:lstStyle/>
          <a:p>
            <a:pPr algn="ctr"/>
            <a:r>
              <a:rPr lang="en-GB" sz="6600" u="sng" dirty="0" smtClean="0"/>
              <a:t>Dignity</a:t>
            </a:r>
            <a:r>
              <a:rPr lang="en-GB" sz="5400" u="sng" dirty="0" smtClean="0">
                <a:solidFill>
                  <a:srgbClr val="0033CC"/>
                </a:solidFill>
              </a:rPr>
              <a:t> </a:t>
            </a:r>
            <a:br>
              <a:rPr lang="en-GB" sz="5400" u="sng" dirty="0" smtClean="0">
                <a:solidFill>
                  <a:srgbClr val="0033CC"/>
                </a:solidFill>
              </a:rPr>
            </a:br>
            <a:r>
              <a:rPr lang="en-GB" sz="5400" dirty="0" smtClean="0"/>
              <a:t>is having</a:t>
            </a:r>
            <a:br>
              <a:rPr lang="en-GB" sz="5400" dirty="0" smtClean="0"/>
            </a:br>
            <a:r>
              <a:rPr lang="en-GB" sz="5400" dirty="0" smtClean="0"/>
              <a:t>a sense of personal worth</a:t>
            </a:r>
            <a:endParaRPr lang="en-GB" sz="5400" dirty="0"/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4427538" y="4941888"/>
            <a:ext cx="44656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charset="0"/>
              </a:rPr>
              <a:t>Dame Cicely Saunders </a:t>
            </a:r>
            <a:r>
              <a:rPr lang="en-GB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charset="0"/>
              </a:rPr>
              <a:t>1992</a:t>
            </a:r>
            <a:endParaRPr lang="en-GB" sz="2000" dirty="0">
              <a:solidFill>
                <a:schemeClr val="accent4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55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dirty="0"/>
              <a:t>“Care that confers honour, recognised the deservedness of respect and esteem of every individual - despite their dependency, infirmity and fragility - could lie at the heart of care that conserves dignity”</a:t>
            </a:r>
          </a:p>
          <a:p>
            <a:pPr>
              <a:buFont typeface="Wingdings" pitchFamily="2" charset="2"/>
              <a:buNone/>
            </a:pPr>
            <a:endParaRPr lang="en-GB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1" algn="ctr">
              <a:buFontTx/>
              <a:buNone/>
            </a:pPr>
            <a:r>
              <a:rPr lang="en-GB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Chochinov</a:t>
            </a:r>
            <a:r>
              <a:rPr lang="en-GB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H et al Lancet  2002</a:t>
            </a:r>
          </a:p>
          <a:p>
            <a:pPr>
              <a:buFont typeface="Wingdings" pitchFamily="2" charset="2"/>
              <a:buNone/>
            </a:pPr>
            <a:endParaRPr lang="en-GB" i="1" dirty="0">
              <a:solidFill>
                <a:schemeClr val="tx2"/>
              </a:solidFill>
            </a:endParaRPr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Dignity </a:t>
            </a:r>
          </a:p>
        </p:txBody>
      </p:sp>
    </p:spTree>
    <p:extLst>
      <p:ext uri="{BB962C8B-B14F-4D97-AF65-F5344CB8AC3E}">
        <p14:creationId xmlns:p14="http://schemas.microsoft.com/office/powerpoint/2010/main" val="185099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5334" y="260648"/>
            <a:ext cx="7294563" cy="1512888"/>
          </a:xfrm>
        </p:spPr>
        <p:txBody>
          <a:bodyPr bIns="91440" anchor="b"/>
          <a:lstStyle/>
          <a:p>
            <a:r>
              <a:rPr lang="en-GB" dirty="0"/>
              <a:t>Doing </a:t>
            </a:r>
            <a:r>
              <a:rPr lang="en-GB" dirty="0" smtClean="0"/>
              <a:t>no harm:</a:t>
            </a:r>
            <a:r>
              <a:rPr lang="en-GB" dirty="0"/>
              <a:t/>
            </a:r>
            <a:br>
              <a:rPr lang="en-GB" dirty="0"/>
            </a:br>
            <a:r>
              <a:rPr lang="en-GB" u="sng" dirty="0" smtClean="0"/>
              <a:t>withdrawing </a:t>
            </a:r>
            <a:r>
              <a:rPr lang="en-GB" u="sng" dirty="0"/>
              <a:t>intervention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187450" y="5084763"/>
            <a:ext cx="2855913" cy="939800"/>
          </a:xfrm>
        </p:spPr>
        <p:txBody>
          <a:bodyPr/>
          <a:lstStyle/>
          <a:p>
            <a:pPr marL="273050" indent="-273050">
              <a:lnSpc>
                <a:spcPct val="90000"/>
              </a:lnSpc>
              <a:buFont typeface="Wingdings" pitchFamily="2" charset="2"/>
              <a:buNone/>
            </a:pPr>
            <a:r>
              <a:rPr lang="en-GB" sz="2900"/>
              <a:t>Stop intervention</a:t>
            </a:r>
          </a:p>
        </p:txBody>
      </p:sp>
      <p:sp>
        <p:nvSpPr>
          <p:cNvPr id="197636" name="Line 4"/>
          <p:cNvSpPr>
            <a:spLocks noChangeShapeType="1"/>
          </p:cNvSpPr>
          <p:nvPr/>
        </p:nvSpPr>
        <p:spPr bwMode="auto">
          <a:xfrm>
            <a:off x="971550" y="4149725"/>
            <a:ext cx="7129463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n-GB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235825" y="3644900"/>
            <a:ext cx="72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</a:rPr>
              <a:t>time</a:t>
            </a:r>
          </a:p>
        </p:txBody>
      </p:sp>
      <p:sp>
        <p:nvSpPr>
          <p:cNvPr id="197638" name="Line 6"/>
          <p:cNvSpPr>
            <a:spLocks noChangeShapeType="1"/>
          </p:cNvSpPr>
          <p:nvPr/>
        </p:nvSpPr>
        <p:spPr bwMode="auto">
          <a:xfrm flipV="1">
            <a:off x="1763713" y="4221163"/>
            <a:ext cx="0" cy="936625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041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2223</TotalTime>
  <Words>839</Words>
  <Application>Microsoft Office PowerPoint</Application>
  <PresentationFormat>On-screen Show (4:3)</PresentationFormat>
  <Paragraphs>180</Paragraphs>
  <Slides>32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Arial Black</vt:lpstr>
      <vt:lpstr>Calibri</vt:lpstr>
      <vt:lpstr>Times New Roman</vt:lpstr>
      <vt:lpstr>Verdana</vt:lpstr>
      <vt:lpstr>Wingdings</vt:lpstr>
      <vt:lpstr>Wingdings 3</vt:lpstr>
      <vt:lpstr>Office Theme</vt:lpstr>
      <vt:lpstr>Presentation</vt:lpstr>
      <vt:lpstr>Clip</vt:lpstr>
      <vt:lpstr>Assisted dying:  the Palliative Care viewpoint Ilora Finlay </vt:lpstr>
      <vt:lpstr>PowerPoint Presentation</vt:lpstr>
      <vt:lpstr>‘Assisted Dying?’</vt:lpstr>
      <vt:lpstr>Intentionally Hastening Death</vt:lpstr>
      <vt:lpstr>PowerPoint Presentation</vt:lpstr>
      <vt:lpstr>‘The quality of life gap’</vt:lpstr>
      <vt:lpstr>Dignity  is having a sense of personal worth</vt:lpstr>
      <vt:lpstr>Dignity </vt:lpstr>
      <vt:lpstr>Doing no harm: withdrawing intervention</vt:lpstr>
      <vt:lpstr>PowerPoint Presentation</vt:lpstr>
      <vt:lpstr>or</vt:lpstr>
      <vt:lpstr>or</vt:lpstr>
      <vt:lpstr>Euthanasia /  physician assisted suicide </vt:lpstr>
      <vt:lpstr>Oregon data   ALS = 7.2%</vt:lpstr>
      <vt:lpstr>I just want to die</vt:lpstr>
      <vt:lpstr>Fears</vt:lpstr>
      <vt:lpstr>Decisions need</vt:lpstr>
      <vt:lpstr>1. Information</vt:lpstr>
      <vt:lpstr>2. Capacity to make decisions</vt:lpstr>
      <vt:lpstr>3. Voluntariness</vt:lpstr>
      <vt:lpstr>Our lady with MND?</vt:lpstr>
      <vt:lpstr>Who steers the consultation?</vt:lpstr>
      <vt:lpstr>So you really want to die? </vt:lpstr>
      <vt:lpstr>What drives a desire for death?</vt:lpstr>
      <vt:lpstr>Motivations of physicians and nurses to practice voluntary euthanasia: a systematic review</vt:lpstr>
      <vt:lpstr>UK doctors oppose PAS</vt:lpstr>
      <vt:lpstr>‘Safeguards’</vt:lpstr>
      <vt:lpstr>Autonomy is relational Our living and our dying  have an effect on those around us</vt:lpstr>
      <vt:lpstr>What is the effect on children?</vt:lpstr>
      <vt:lpstr>PowerPoint Presentation</vt:lpstr>
      <vt:lpstr>4 years after wanting death</vt:lpstr>
      <vt:lpstr>The memory lives on</vt:lpstr>
    </vt:vector>
  </TitlesOfParts>
  <Company>Houses of Parliament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finlayi</dc:creator>
  <cp:lastModifiedBy>Stafford Carson</cp:lastModifiedBy>
  <cp:revision>57</cp:revision>
  <dcterms:created xsi:type="dcterms:W3CDTF">2014-05-11T18:06:10Z</dcterms:created>
  <dcterms:modified xsi:type="dcterms:W3CDTF">2015-01-21T15:35:36Z</dcterms:modified>
</cp:coreProperties>
</file>