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1"/>
  </p:notesMasterIdLst>
  <p:sldIdLst>
    <p:sldId id="256" r:id="rId2"/>
    <p:sldId id="265" r:id="rId3"/>
    <p:sldId id="261" r:id="rId4"/>
    <p:sldId id="262" r:id="rId5"/>
    <p:sldId id="263" r:id="rId6"/>
    <p:sldId id="260" r:id="rId7"/>
    <p:sldId id="264" r:id="rId8"/>
    <p:sldId id="259" r:id="rId9"/>
    <p:sldId id="25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32" d="100"/>
          <a:sy n="132" d="100"/>
        </p:scale>
        <p:origin x="-1776"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AB3464-B716-5940-8FBF-E4B70191A8D5}" type="datetimeFigureOut">
              <a:rPr lang="en-US" smtClean="0"/>
              <a:pPr/>
              <a:t>1/17/17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A60E12-425D-AF47-967D-570DCD675F2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Slide Image Placeholder 1"/>
          <p:cNvSpPr>
            <a:spLocks noGrp="1" noRot="1" noChangeAspec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ea typeface="ＭＳ Ｐゴシック" pitchFamily="-112" charset="-128"/>
              <a:cs typeface="ＭＳ Ｐゴシック" pitchFamily="-112" charset="-128"/>
            </a:endParaRPr>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594600-9870-E644-BB40-EAC58F0C2005}" type="slidenum">
              <a:rPr lang="en-US">
                <a:latin typeface="Tahoma" pitchFamily="-112" charset="0"/>
                <a:ea typeface="ＭＳ Ｐゴシック" pitchFamily="-112" charset="-128"/>
                <a:cs typeface="ＭＳ Ｐゴシック" pitchFamily="-112" charset="-128"/>
              </a:rPr>
              <a:pPr fontAlgn="base">
                <a:spcBef>
                  <a:spcPct val="0"/>
                </a:spcBef>
                <a:spcAft>
                  <a:spcPct val="0"/>
                </a:spcAft>
              </a:pPr>
              <a:t>2</a:t>
            </a:fld>
            <a:endParaRPr lang="en-US">
              <a:latin typeface="Tahoma" pitchFamily="-112" charset="0"/>
              <a:ea typeface="ＭＳ Ｐゴシック" pitchFamily="-112" charset="-128"/>
              <a:cs typeface="ＭＳ Ｐゴシック" pitchFamily="-11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93B08481-B4B5-3A4A-A164-004141A8E98D}" type="datetimeFigureOut">
              <a:rPr lang="en-US" smtClean="0"/>
              <a:pPr/>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FE395-3410-E746-8A43-46FAC9C066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3B08481-B4B5-3A4A-A164-004141A8E98D}" type="datetimeFigureOut">
              <a:rPr lang="en-US" smtClean="0"/>
              <a:pPr/>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FE395-3410-E746-8A43-46FAC9C066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3B08481-B4B5-3A4A-A164-004141A8E98D}" type="datetimeFigureOut">
              <a:rPr lang="en-US" smtClean="0"/>
              <a:pPr/>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FE395-3410-E746-8A43-46FAC9C066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3B08481-B4B5-3A4A-A164-004141A8E98D}" type="datetimeFigureOut">
              <a:rPr lang="en-US" smtClean="0"/>
              <a:pPr/>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FE395-3410-E746-8A43-46FAC9C066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3B08481-B4B5-3A4A-A164-004141A8E98D}" type="datetimeFigureOut">
              <a:rPr lang="en-US" smtClean="0"/>
              <a:pPr/>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CFE395-3410-E746-8A43-46FAC9C066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93B08481-B4B5-3A4A-A164-004141A8E98D}" type="datetimeFigureOut">
              <a:rPr lang="en-US" smtClean="0"/>
              <a:pPr/>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FE395-3410-E746-8A43-46FAC9C066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93B08481-B4B5-3A4A-A164-004141A8E98D}" type="datetimeFigureOut">
              <a:rPr lang="en-US" smtClean="0"/>
              <a:pPr/>
              <a:t>1/17/17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CFE395-3410-E746-8A43-46FAC9C066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93B08481-B4B5-3A4A-A164-004141A8E98D}" type="datetimeFigureOut">
              <a:rPr lang="en-US" smtClean="0"/>
              <a:pPr/>
              <a:t>1/17/17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CFE395-3410-E746-8A43-46FAC9C066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B08481-B4B5-3A4A-A164-004141A8E98D}" type="datetimeFigureOut">
              <a:rPr lang="en-US" smtClean="0"/>
              <a:pPr/>
              <a:t>1/17/17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CFE395-3410-E746-8A43-46FAC9C066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3B08481-B4B5-3A4A-A164-004141A8E98D}" type="datetimeFigureOut">
              <a:rPr lang="en-US" smtClean="0"/>
              <a:pPr/>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FE395-3410-E746-8A43-46FAC9C066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3B08481-B4B5-3A4A-A164-004141A8E98D}" type="datetimeFigureOut">
              <a:rPr lang="en-US" smtClean="0"/>
              <a:pPr/>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CFE395-3410-E746-8A43-46FAC9C066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08481-B4B5-3A4A-A164-004141A8E98D}" type="datetimeFigureOut">
              <a:rPr lang="en-US" smtClean="0"/>
              <a:pPr/>
              <a:t>1/17/17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CFE395-3410-E746-8A43-46FAC9C066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458334" y="238705"/>
            <a:ext cx="8364594" cy="6225431"/>
          </a:xfrm>
        </p:spPr>
        <p:txBody>
          <a:bodyPr>
            <a:normAutofit fontScale="90000"/>
          </a:bodyPr>
          <a:lstStyle/>
          <a:p>
            <a:r>
              <a:rPr lang="en-US" sz="3600" dirty="0" smtClean="0"/>
              <a:t>Matthew 18:15-20</a:t>
            </a:r>
            <a:r>
              <a:rPr lang="en-US" dirty="0" smtClean="0"/>
              <a:t/>
            </a:r>
            <a:br>
              <a:rPr lang="en-US" dirty="0" smtClean="0"/>
            </a:br>
            <a:r>
              <a:rPr lang="en-US" sz="1778" dirty="0" smtClean="0"/>
              <a:t>15</a:t>
            </a:r>
            <a:r>
              <a:rPr lang="en-US" dirty="0" smtClean="0"/>
              <a:t> </a:t>
            </a:r>
            <a:r>
              <a:rPr lang="en-US" sz="2800" dirty="0" smtClean="0"/>
              <a:t>If another member of the church sins against you, go and point out the fault when the two of you are alone.  If the member listens to you, you have regained that one.  </a:t>
            </a:r>
            <a:r>
              <a:rPr lang="en-US" sz="1778" dirty="0" smtClean="0"/>
              <a:t>1.</a:t>
            </a:r>
            <a:r>
              <a:rPr lang="en-US" sz="2800" dirty="0" smtClean="0"/>
              <a:t> But if you are not listened to, take one or two others along with you, so that every word may be confirmed by the evidence of two or three witnesses. </a:t>
            </a:r>
            <a:r>
              <a:rPr lang="en-US" sz="1778" dirty="0" smtClean="0"/>
              <a:t>17</a:t>
            </a:r>
            <a:r>
              <a:rPr lang="en-US" sz="2800" dirty="0" smtClean="0"/>
              <a:t> It the member refuses to listen to them, tell it to the church; and if the offender refuses to listen even to the church, let such a one be to you as a Gentile and a tax collector. </a:t>
            </a:r>
            <a:r>
              <a:rPr lang="en-US" sz="1778" dirty="0" smtClean="0"/>
              <a:t>18</a:t>
            </a:r>
            <a:r>
              <a:rPr lang="en-US" sz="2800" dirty="0" smtClean="0"/>
              <a:t> Truly I tell you, whatever you bind on earth will be bound in heaven, and whatever you loose on earth will be loosed in heaven. </a:t>
            </a:r>
            <a:r>
              <a:rPr lang="en-US" sz="1778" dirty="0" smtClean="0"/>
              <a:t>19</a:t>
            </a:r>
            <a:r>
              <a:rPr lang="en-US" sz="2800" dirty="0" smtClean="0"/>
              <a:t> Again, truly I tell you, if tow of you agree on earth about anything you ask, it will be done for you by my Father in heaven. </a:t>
            </a:r>
            <a:r>
              <a:rPr lang="en-US" sz="1778" dirty="0" smtClean="0"/>
              <a:t>20</a:t>
            </a:r>
            <a:r>
              <a:rPr lang="en-US" sz="2800" dirty="0" smtClean="0"/>
              <a:t> For where two or three are gathered in my name, I am there among them.  </a:t>
            </a:r>
            <a:r>
              <a:rPr lang="en-US" sz="2800" smtClean="0"/>
              <a:t>(NRSV)</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3725"/>
            <a:ext cx="7772400" cy="2530475"/>
          </a:xfrm>
        </p:spPr>
        <p:txBody>
          <a:bodyPr rtlCol="0">
            <a:normAutofit/>
          </a:bodyPr>
          <a:lstStyle/>
          <a:p>
            <a:pPr eaLnBrk="1" fontAlgn="auto" hangingPunct="1">
              <a:spcAft>
                <a:spcPts val="0"/>
              </a:spcAft>
              <a:defRPr/>
            </a:pPr>
            <a:r>
              <a:rPr lang="en-US" dirty="0" smtClean="0">
                <a:ea typeface="+mj-ea"/>
                <a:cs typeface="+mj-cs"/>
              </a:rPr>
              <a:t/>
            </a:r>
            <a:br>
              <a:rPr lang="en-US" dirty="0" smtClean="0">
                <a:ea typeface="+mj-ea"/>
                <a:cs typeface="+mj-cs"/>
              </a:rPr>
            </a:br>
            <a:r>
              <a:rPr lang="en-US" dirty="0" smtClean="0">
                <a:ea typeface="+mj-ea"/>
                <a:cs typeface="+mj-cs"/>
              </a:rPr>
              <a:t/>
            </a:r>
            <a:br>
              <a:rPr lang="en-US" dirty="0" smtClean="0">
                <a:ea typeface="+mj-ea"/>
                <a:cs typeface="+mj-cs"/>
              </a:rPr>
            </a:br>
            <a:r>
              <a:rPr lang="en-US" sz="4000" dirty="0" smtClean="0">
                <a:solidFill>
                  <a:srgbClr val="0000FF"/>
                </a:solidFill>
              </a:rPr>
              <a:t>Maintaining </a:t>
            </a:r>
            <a:r>
              <a:rPr lang="en-US" sz="4000" smtClean="0">
                <a:solidFill>
                  <a:srgbClr val="0000FF"/>
                </a:solidFill>
              </a:rPr>
              <a:t>Healthy Congregations</a:t>
            </a:r>
            <a:endParaRPr lang="en-US" sz="4000" dirty="0">
              <a:solidFill>
                <a:srgbClr val="0000FF"/>
              </a:solidFill>
              <a:ea typeface="+mj-ea"/>
              <a:cs typeface="+mj-cs"/>
            </a:endParaRPr>
          </a:p>
        </p:txBody>
      </p:sp>
      <p:sp>
        <p:nvSpPr>
          <p:cNvPr id="3" name="Subtitle 2"/>
          <p:cNvSpPr>
            <a:spLocks noGrp="1"/>
          </p:cNvSpPr>
          <p:nvPr>
            <p:ph type="subTitle" idx="1"/>
          </p:nvPr>
        </p:nvSpPr>
        <p:spPr>
          <a:xfrm>
            <a:off x="1371600" y="3657600"/>
            <a:ext cx="6400800" cy="1981200"/>
          </a:xfrm>
        </p:spPr>
        <p:txBody>
          <a:bodyPr rtlCol="0">
            <a:normAutofit/>
          </a:bodyPr>
          <a:lstStyle/>
          <a:p>
            <a:pPr eaLnBrk="1" fontAlgn="auto" hangingPunct="1">
              <a:lnSpc>
                <a:spcPct val="80000"/>
              </a:lnSpc>
              <a:spcAft>
                <a:spcPts val="0"/>
              </a:spcAft>
              <a:buFont typeface="Wingdings" pitchFamily="-109" charset="2"/>
              <a:buNone/>
              <a:defRPr/>
            </a:pPr>
            <a:r>
              <a:rPr lang="en-US" b="1" dirty="0" smtClean="0">
                <a:solidFill>
                  <a:srgbClr val="0000FF"/>
                </a:solidFill>
                <a:effectLst>
                  <a:outerShdw blurRad="38100" dist="38100" dir="2700000" algn="tl">
                    <a:srgbClr val="DDDDDD"/>
                  </a:outerShdw>
                </a:effectLst>
                <a:ea typeface="ＭＳ Ｐゴシック" pitchFamily="-109" charset="-128"/>
                <a:cs typeface="ＭＳ Ｐゴシック" pitchFamily="-109" charset="-128"/>
              </a:rPr>
              <a:t>Bible Study - Matthew 18:15-20</a:t>
            </a:r>
          </a:p>
          <a:p>
            <a:pPr eaLnBrk="1" fontAlgn="auto" hangingPunct="1">
              <a:lnSpc>
                <a:spcPct val="80000"/>
              </a:lnSpc>
              <a:spcAft>
                <a:spcPts val="0"/>
              </a:spcAft>
              <a:buFont typeface="Wingdings" pitchFamily="-109" charset="2"/>
              <a:buNone/>
              <a:defRPr/>
            </a:pPr>
            <a:endParaRPr lang="en-US" sz="2700" b="1" dirty="0" smtClean="0">
              <a:solidFill>
                <a:srgbClr val="0000FF"/>
              </a:solidFill>
              <a:effectLst>
                <a:outerShdw blurRad="38100" dist="38100" dir="2700000" algn="tl">
                  <a:srgbClr val="DDDDDD"/>
                </a:outerShdw>
              </a:effectLst>
              <a:ea typeface="ＭＳ Ｐゴシック" pitchFamily="-109" charset="-128"/>
              <a:cs typeface="ＭＳ Ｐゴシック" pitchFamily="-109" charset="-128"/>
            </a:endParaRPr>
          </a:p>
          <a:p>
            <a:pPr eaLnBrk="1" fontAlgn="auto" hangingPunct="1">
              <a:lnSpc>
                <a:spcPct val="80000"/>
              </a:lnSpc>
              <a:spcAft>
                <a:spcPts val="0"/>
              </a:spcAft>
              <a:buFont typeface="Wingdings" pitchFamily="-109" charset="2"/>
              <a:buNone/>
              <a:defRPr/>
            </a:pPr>
            <a:r>
              <a:rPr lang="en-US" sz="3600" b="1" dirty="0" smtClean="0">
                <a:solidFill>
                  <a:srgbClr val="0000FF"/>
                </a:solidFill>
                <a:effectLst>
                  <a:outerShdw blurRad="38100" dist="38100" dir="2700000" algn="tl">
                    <a:srgbClr val="DDDDDD"/>
                  </a:outerShdw>
                </a:effectLst>
                <a:ea typeface="ＭＳ Ｐゴシック" pitchFamily="-109" charset="-128"/>
                <a:cs typeface="ＭＳ Ｐゴシック" pitchFamily="-109" charset="-128"/>
              </a:rPr>
              <a:t>Restoring Broken Relationships</a:t>
            </a:r>
          </a:p>
          <a:p>
            <a:pPr eaLnBrk="1" fontAlgn="auto" hangingPunct="1">
              <a:lnSpc>
                <a:spcPct val="80000"/>
              </a:lnSpc>
              <a:spcAft>
                <a:spcPts val="0"/>
              </a:spcAft>
              <a:buFont typeface="Wingdings" pitchFamily="-109" charset="2"/>
              <a:buNone/>
              <a:defRPr/>
            </a:pPr>
            <a:endParaRPr lang="en-US" sz="2700" b="1" dirty="0" smtClean="0">
              <a:solidFill>
                <a:srgbClr val="0000FF"/>
              </a:solidFill>
              <a:effectLst>
                <a:outerShdw blurRad="38100" dist="38100" dir="2700000" algn="tl">
                  <a:srgbClr val="DDDDDD"/>
                </a:outerShdw>
              </a:effectLst>
              <a:ea typeface="ＭＳ Ｐゴシック" pitchFamily="-109" charset="-128"/>
              <a:cs typeface="ＭＳ Ｐゴシック" pitchFamily="-109" charset="-128"/>
            </a:endParaRPr>
          </a:p>
          <a:p>
            <a:pPr eaLnBrk="1" fontAlgn="auto" hangingPunct="1">
              <a:lnSpc>
                <a:spcPct val="80000"/>
              </a:lnSpc>
              <a:spcAft>
                <a:spcPts val="0"/>
              </a:spcAft>
              <a:buFont typeface="Wingdings" pitchFamily="-109" charset="2"/>
              <a:buNone/>
              <a:defRPr/>
            </a:pPr>
            <a:endParaRPr lang="en-US" sz="2700" b="1" dirty="0" smtClean="0">
              <a:solidFill>
                <a:srgbClr val="0000FF"/>
              </a:solidFill>
              <a:effectLst>
                <a:outerShdw blurRad="38100" dist="38100" dir="2700000" algn="tl">
                  <a:srgbClr val="DDDDDD"/>
                </a:outerShdw>
              </a:effectLst>
              <a:ea typeface="ＭＳ Ｐゴシック" pitchFamily="-109" charset="-128"/>
              <a:cs typeface="ＭＳ Ｐゴシック" pitchFamily="-109" charset="-128"/>
            </a:endParaRPr>
          </a:p>
          <a:p>
            <a:pPr eaLnBrk="1" fontAlgn="auto" hangingPunct="1">
              <a:lnSpc>
                <a:spcPct val="80000"/>
              </a:lnSpc>
              <a:spcAft>
                <a:spcPts val="0"/>
              </a:spcAft>
              <a:buFont typeface="Wingdings" pitchFamily="-109" charset="2"/>
              <a:buNone/>
              <a:defRPr/>
            </a:pPr>
            <a:endParaRPr lang="en-US" sz="2000" b="1" dirty="0" smtClean="0">
              <a:solidFill>
                <a:srgbClr val="0000FF"/>
              </a:solidFill>
              <a:effectLst>
                <a:outerShdw blurRad="38100" dist="38100" dir="2700000" algn="tl">
                  <a:srgbClr val="DDDDDD"/>
                </a:outerShdw>
              </a:effectLst>
              <a:ea typeface="ＭＳ Ｐゴシック" pitchFamily="-109" charset="-128"/>
              <a:cs typeface="ＭＳ Ｐゴシック" pitchFamily="-109" charset="-128"/>
            </a:endParaRPr>
          </a:p>
        </p:txBody>
      </p:sp>
      <p:pic>
        <p:nvPicPr>
          <p:cNvPr id="19460" name="Picture 3"/>
          <p:cNvPicPr>
            <a:picLocks noChangeAspect="1"/>
          </p:cNvPicPr>
          <p:nvPr/>
        </p:nvPicPr>
        <p:blipFill>
          <a:blip r:embed="rId3"/>
          <a:srcRect/>
          <a:stretch>
            <a:fillRect/>
          </a:stretch>
        </p:blipFill>
        <p:spPr bwMode="auto">
          <a:xfrm>
            <a:off x="685800" y="776288"/>
            <a:ext cx="2717800" cy="96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CCFFCC"/>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882206"/>
          </a:xfrm>
        </p:spPr>
        <p:txBody>
          <a:bodyPr>
            <a:normAutofit/>
          </a:bodyPr>
          <a:lstStyle/>
          <a:p>
            <a:r>
              <a:rPr lang="en-US" dirty="0" smtClean="0"/>
              <a:t/>
            </a:r>
            <a:br>
              <a:rPr lang="en-US" dirty="0" smtClean="0"/>
            </a:br>
            <a:r>
              <a:rPr lang="en-US" b="1" dirty="0" smtClean="0"/>
              <a:t>Step one:</a:t>
            </a:r>
            <a:r>
              <a:rPr lang="en-US" dirty="0" smtClean="0"/>
              <a:t/>
            </a:r>
            <a:br>
              <a:rPr lang="en-US" dirty="0" smtClean="0"/>
            </a:br>
            <a:r>
              <a:rPr lang="en-US" dirty="0" smtClean="0"/>
              <a:t/>
            </a:r>
            <a:br>
              <a:rPr lang="en-US" dirty="0" smtClean="0"/>
            </a:br>
            <a:r>
              <a:rPr lang="en-US" dirty="0" smtClean="0"/>
              <a:t>Matthew 18:15</a:t>
            </a:r>
            <a:br>
              <a:rPr lang="en-US" dirty="0" smtClean="0"/>
            </a:br>
            <a:r>
              <a:rPr lang="en-US" dirty="0" smtClean="0"/>
              <a:t/>
            </a:r>
            <a:br>
              <a:rPr lang="en-US" dirty="0" smtClean="0"/>
            </a:br>
            <a:r>
              <a:rPr lang="en-US" dirty="0" smtClean="0"/>
              <a:t>Go and talk to the other person directly and privately.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882206"/>
          </a:xfrm>
        </p:spPr>
        <p:txBody>
          <a:bodyPr>
            <a:normAutofit/>
          </a:bodyPr>
          <a:lstStyle/>
          <a:p>
            <a:r>
              <a:rPr lang="en-US" dirty="0" smtClean="0"/>
              <a:t/>
            </a:r>
            <a:br>
              <a:rPr lang="en-US" dirty="0" smtClean="0"/>
            </a:br>
            <a:r>
              <a:rPr lang="en-US" b="1" dirty="0" smtClean="0"/>
              <a:t>Step two:</a:t>
            </a:r>
            <a:r>
              <a:rPr lang="en-US" dirty="0" smtClean="0"/>
              <a:t/>
            </a:r>
            <a:br>
              <a:rPr lang="en-US" dirty="0" smtClean="0"/>
            </a:br>
            <a:r>
              <a:rPr lang="en-US" dirty="0" smtClean="0"/>
              <a:t/>
            </a:r>
            <a:br>
              <a:rPr lang="en-US" dirty="0" smtClean="0"/>
            </a:br>
            <a:r>
              <a:rPr lang="en-US" dirty="0" smtClean="0"/>
              <a:t>Matthew 18:16</a:t>
            </a:r>
            <a:br>
              <a:rPr lang="en-US" dirty="0" smtClean="0"/>
            </a:br>
            <a:r>
              <a:rPr lang="en-US" dirty="0" smtClean="0"/>
              <a:t/>
            </a:r>
            <a:br>
              <a:rPr lang="en-US" dirty="0" smtClean="0"/>
            </a:br>
            <a:r>
              <a:rPr lang="en-US" dirty="0" smtClean="0"/>
              <a:t>Take one or two others along with you to meet with that person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882206"/>
          </a:xfrm>
        </p:spPr>
        <p:txBody>
          <a:bodyPr>
            <a:normAutofit/>
          </a:bodyPr>
          <a:lstStyle/>
          <a:p>
            <a:r>
              <a:rPr lang="en-US" dirty="0" smtClean="0"/>
              <a:t/>
            </a:r>
            <a:br>
              <a:rPr lang="en-US" dirty="0" smtClean="0"/>
            </a:br>
            <a:r>
              <a:rPr lang="en-US" b="1" dirty="0" smtClean="0"/>
              <a:t>Step three:</a:t>
            </a:r>
            <a:r>
              <a:rPr lang="en-US" dirty="0" smtClean="0"/>
              <a:t/>
            </a:r>
            <a:br>
              <a:rPr lang="en-US" dirty="0" smtClean="0"/>
            </a:br>
            <a:r>
              <a:rPr lang="en-US" dirty="0" smtClean="0"/>
              <a:t/>
            </a:r>
            <a:br>
              <a:rPr lang="en-US" dirty="0" smtClean="0"/>
            </a:br>
            <a:r>
              <a:rPr lang="en-US" dirty="0" smtClean="0"/>
              <a:t>Matthew 18:17</a:t>
            </a:r>
            <a:br>
              <a:rPr lang="en-US" dirty="0" smtClean="0"/>
            </a:br>
            <a:r>
              <a:rPr lang="en-US" dirty="0" smtClean="0"/>
              <a:t/>
            </a:r>
            <a:br>
              <a:rPr lang="en-US" dirty="0" smtClean="0"/>
            </a:br>
            <a:r>
              <a:rPr lang="en-US" dirty="0" smtClean="0"/>
              <a:t>……tell it to the church</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381000"/>
            <a:ext cx="8229600" cy="815975"/>
          </a:xfrm>
        </p:spPr>
        <p:txBody>
          <a:bodyPr/>
          <a:lstStyle/>
          <a:p>
            <a:pPr eaLnBrk="1" hangingPunct="1">
              <a:defRPr/>
            </a:pPr>
            <a:r>
              <a:rPr lang="en-GB">
                <a:ea typeface="+mj-ea"/>
                <a:cs typeface="+mj-cs"/>
              </a:rPr>
              <a:t>Matthew 18: 15-20</a:t>
            </a:r>
            <a:endParaRPr lang="en-US">
              <a:ea typeface="+mj-ea"/>
              <a:cs typeface="+mj-cs"/>
            </a:endParaRPr>
          </a:p>
        </p:txBody>
      </p:sp>
      <p:pic>
        <p:nvPicPr>
          <p:cNvPr id="32771" name="Picture 4" descr="Car Park"/>
          <p:cNvPicPr>
            <a:picLocks noGrp="1" noChangeAspect="1" noChangeArrowheads="1"/>
          </p:cNvPicPr>
          <p:nvPr>
            <p:ph type="body" idx="1"/>
          </p:nvPr>
        </p:nvPicPr>
        <p:blipFill>
          <a:blip r:embed="rId2"/>
          <a:srcRect l="4839" t="4173" r="6451" b="8174"/>
          <a:stretch>
            <a:fillRect/>
          </a:stretch>
        </p:blipFill>
        <p:spPr>
          <a:xfrm>
            <a:off x="1476375" y="1203325"/>
            <a:ext cx="6335713" cy="4892675"/>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CC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834745"/>
          </a:xfrm>
        </p:spPr>
        <p:txBody>
          <a:bodyPr>
            <a:normAutofit/>
          </a:bodyPr>
          <a:lstStyle/>
          <a:p>
            <a:r>
              <a:rPr lang="en-US" dirty="0" smtClean="0"/>
              <a:t/>
            </a:r>
            <a:br>
              <a:rPr lang="en-US" dirty="0" smtClean="0"/>
            </a:br>
            <a:r>
              <a:rPr lang="en-US" dirty="0" smtClean="0"/>
              <a:t>What would your immediate gut reaction be if you were asked to act as a third party in helping to resolve a disagreement between two members of your congregation?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1828799"/>
            <a:ext cx="8229600" cy="3043377"/>
          </a:xfrm>
        </p:spPr>
        <p:txBody>
          <a:bodyPr>
            <a:normAutofit/>
          </a:bodyPr>
          <a:lstStyle/>
          <a:p>
            <a:pPr eaLnBrk="1" hangingPunct="1">
              <a:defRPr/>
            </a:pPr>
            <a:r>
              <a:rPr lang="en-GB" dirty="0" smtClean="0"/>
              <a:t>What might be some important things to remember if you were asked to do this?</a:t>
            </a:r>
            <a:endParaRPr lang="en-US" dirty="0">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381000"/>
            <a:ext cx="8229600" cy="887413"/>
          </a:xfrm>
        </p:spPr>
        <p:txBody>
          <a:bodyPr/>
          <a:lstStyle/>
          <a:p>
            <a:pPr eaLnBrk="1" hangingPunct="1">
              <a:defRPr/>
            </a:pPr>
            <a:r>
              <a:rPr lang="en-GB" sz="3600">
                <a:ea typeface="+mj-ea"/>
                <a:cs typeface="+mj-cs"/>
              </a:rPr>
              <a:t>5 key points from Matthew 18:15-20</a:t>
            </a:r>
            <a:r>
              <a:rPr lang="en-GB">
                <a:ea typeface="+mj-ea"/>
                <a:cs typeface="+mj-cs"/>
              </a:rPr>
              <a:t> </a:t>
            </a:r>
            <a:endParaRPr lang="en-US">
              <a:ea typeface="+mj-ea"/>
              <a:cs typeface="+mj-cs"/>
            </a:endParaRPr>
          </a:p>
        </p:txBody>
      </p:sp>
      <p:sp>
        <p:nvSpPr>
          <p:cNvPr id="41987" name="Rectangle 3"/>
          <p:cNvSpPr>
            <a:spLocks noGrp="1" noChangeArrowheads="1"/>
          </p:cNvSpPr>
          <p:nvPr>
            <p:ph type="body" idx="1"/>
          </p:nvPr>
        </p:nvSpPr>
        <p:spPr>
          <a:xfrm>
            <a:off x="457200" y="1412875"/>
            <a:ext cx="8229600" cy="4683125"/>
          </a:xfrm>
        </p:spPr>
        <p:txBody>
          <a:bodyPr>
            <a:normAutofit fontScale="92500"/>
          </a:bodyPr>
          <a:lstStyle/>
          <a:p>
            <a:pPr eaLnBrk="1" hangingPunct="1">
              <a:lnSpc>
                <a:spcPct val="90000"/>
              </a:lnSpc>
              <a:buFont typeface="Wingdings" pitchFamily="-106" charset="2"/>
              <a:buChar char="n"/>
              <a:defRPr/>
            </a:pPr>
            <a:r>
              <a:rPr lang="en-GB">
                <a:ea typeface="ＭＳ Ｐゴシック" pitchFamily="-106" charset="-128"/>
                <a:cs typeface="ＭＳ Ｐゴシック" pitchFamily="-106" charset="-128"/>
              </a:rPr>
              <a:t>Deal with the situation directly and privately, if possible</a:t>
            </a:r>
          </a:p>
          <a:p>
            <a:pPr eaLnBrk="1" hangingPunct="1">
              <a:lnSpc>
                <a:spcPct val="90000"/>
              </a:lnSpc>
              <a:buFont typeface="Wingdings" pitchFamily="-106" charset="2"/>
              <a:buChar char="n"/>
              <a:defRPr/>
            </a:pPr>
            <a:r>
              <a:rPr lang="en-GB">
                <a:ea typeface="ＭＳ Ｐゴシック" pitchFamily="-106" charset="-128"/>
                <a:cs typeface="ＭＳ Ｐゴシック" pitchFamily="-106" charset="-128"/>
              </a:rPr>
              <a:t>If this doesn’t work, use others to help</a:t>
            </a:r>
          </a:p>
          <a:p>
            <a:pPr eaLnBrk="1" hangingPunct="1">
              <a:lnSpc>
                <a:spcPct val="90000"/>
              </a:lnSpc>
              <a:buFont typeface="Wingdings" pitchFamily="-106" charset="2"/>
              <a:buChar char="n"/>
              <a:defRPr/>
            </a:pPr>
            <a:r>
              <a:rPr lang="en-GB">
                <a:ea typeface="ＭＳ Ｐゴシック" pitchFamily="-106" charset="-128"/>
                <a:cs typeface="ＭＳ Ｐゴシック" pitchFamily="-106" charset="-128"/>
              </a:rPr>
              <a:t>It this doesn’t work, use the church, which has processes and resources for assisting during times of disagreement</a:t>
            </a:r>
          </a:p>
          <a:p>
            <a:pPr eaLnBrk="1" hangingPunct="1">
              <a:lnSpc>
                <a:spcPct val="90000"/>
              </a:lnSpc>
              <a:buFont typeface="Wingdings" pitchFamily="-106" charset="2"/>
              <a:buChar char="n"/>
              <a:defRPr/>
            </a:pPr>
            <a:r>
              <a:rPr lang="en-GB">
                <a:ea typeface="ＭＳ Ｐゴシック" pitchFamily="-106" charset="-128"/>
                <a:cs typeface="ＭＳ Ｐゴシック" pitchFamily="-106" charset="-128"/>
              </a:rPr>
              <a:t>Seek the restoration of the offender and your relationship with that person</a:t>
            </a:r>
          </a:p>
          <a:p>
            <a:pPr eaLnBrk="1" hangingPunct="1">
              <a:lnSpc>
                <a:spcPct val="90000"/>
              </a:lnSpc>
              <a:buFont typeface="Wingdings" pitchFamily="-106" charset="2"/>
              <a:buChar char="n"/>
              <a:defRPr/>
            </a:pPr>
            <a:r>
              <a:rPr lang="en-GB">
                <a:ea typeface="ＭＳ Ｐゴシック" pitchFamily="-106" charset="-128"/>
                <a:cs typeface="ＭＳ Ｐゴシック" pitchFamily="-106" charset="-128"/>
              </a:rPr>
              <a:t>Remember Jesus’ promise: “When two or three are gathered in my name…..I am with you”</a:t>
            </a:r>
            <a:endParaRPr lang="en-US">
              <a:ea typeface="ＭＳ Ｐゴシック" pitchFamily="-106" charset="-128"/>
              <a:cs typeface="ＭＳ Ｐゴシック" pitchFamily="-106"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fade">
                                      <p:cBhvr>
                                        <p:cTn id="7" dur="20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fade">
                                      <p:cBhvr>
                                        <p:cTn id="12" dur="1000"/>
                                        <p:tgtEl>
                                          <p:spTgt spid="419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987">
                                            <p:txEl>
                                              <p:pRg st="1" end="1"/>
                                            </p:txEl>
                                          </p:spTgt>
                                        </p:tgtEl>
                                        <p:attrNameLst>
                                          <p:attrName>style.visibility</p:attrName>
                                        </p:attrNameLst>
                                      </p:cBhvr>
                                      <p:to>
                                        <p:strVal val="visible"/>
                                      </p:to>
                                    </p:set>
                                    <p:animEffect transition="in" filter="fade">
                                      <p:cBhvr>
                                        <p:cTn id="17" dur="1000"/>
                                        <p:tgtEl>
                                          <p:spTgt spid="419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987">
                                            <p:txEl>
                                              <p:pRg st="2" end="2"/>
                                            </p:txEl>
                                          </p:spTgt>
                                        </p:tgtEl>
                                        <p:attrNameLst>
                                          <p:attrName>style.visibility</p:attrName>
                                        </p:attrNameLst>
                                      </p:cBhvr>
                                      <p:to>
                                        <p:strVal val="visible"/>
                                      </p:to>
                                    </p:set>
                                    <p:animEffect transition="in" filter="fade">
                                      <p:cBhvr>
                                        <p:cTn id="22" dur="1000"/>
                                        <p:tgtEl>
                                          <p:spTgt spid="419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987">
                                            <p:txEl>
                                              <p:pRg st="3" end="3"/>
                                            </p:txEl>
                                          </p:spTgt>
                                        </p:tgtEl>
                                        <p:attrNameLst>
                                          <p:attrName>style.visibility</p:attrName>
                                        </p:attrNameLst>
                                      </p:cBhvr>
                                      <p:to>
                                        <p:strVal val="visible"/>
                                      </p:to>
                                    </p:set>
                                    <p:animEffect transition="in" filter="fade">
                                      <p:cBhvr>
                                        <p:cTn id="27" dur="1000"/>
                                        <p:tgtEl>
                                          <p:spTgt spid="4198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1987">
                                            <p:txEl>
                                              <p:pRg st="4" end="4"/>
                                            </p:txEl>
                                          </p:spTgt>
                                        </p:tgtEl>
                                        <p:attrNameLst>
                                          <p:attrName>style.visibility</p:attrName>
                                        </p:attrNameLst>
                                      </p:cBhvr>
                                      <p:to>
                                        <p:strVal val="visible"/>
                                      </p:to>
                                    </p:set>
                                    <p:animEffect transition="in" filter="fade">
                                      <p:cBhvr>
                                        <p:cTn id="32" dur="1000"/>
                                        <p:tgtEl>
                                          <p:spTgt spid="41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202</TotalTime>
  <Words>427</Words>
  <Application>Microsoft Macintosh PowerPoint</Application>
  <PresentationFormat>On-screen Show (4:3)</PresentationFormat>
  <Paragraphs>19</Paragraphs>
  <Slides>9</Slides>
  <Notes>1</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Matthew 18:15-20 15 If another member of the church sins against you, go and point out the fault when the two of you are alone.  If the member listens to you, you have regained that one.  1. But if you are not listened to, take one or two others along with you, so that every word may be confirmed by the evidence of two or three witnesses. 17 It the member refuses to listen to them, tell it to the church; and if the offender refuses to listen even to the church, let such a one be to you as a Gentile and a tax collector. 18 Truly I tell you, whatever you bind on earth will be bound in heaven, and whatever you loose on earth will be loosed in heaven. 19 Again, truly I tell you, if tow of you agree on earth about anything you ask, it will be done for you by my Father in heaven. 20 For where two or three are gathered in my name, I am there among them.  (NRSV)</vt:lpstr>
      <vt:lpstr>  Maintaining Healthy Congregations</vt:lpstr>
      <vt:lpstr> Step one:  Matthew 18:15  Go and talk to the other person directly and privately. </vt:lpstr>
      <vt:lpstr> Step two:  Matthew 18:16  Take one or two others along with you to meet with that person</vt:lpstr>
      <vt:lpstr> Step three:  Matthew 18:17  ……tell it to the church</vt:lpstr>
      <vt:lpstr>Matthew 18: 15-20</vt:lpstr>
      <vt:lpstr> What would your immediate gut reaction be if you were asked to act as a third party in helping to resolve a disagreement between two members of your congregation?</vt:lpstr>
      <vt:lpstr>What might be some important things to remember if you were asked to do this?</vt:lpstr>
      <vt:lpstr>5 key points from Matthew 18:15-20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18:15-20 15 If another member of the church sins against you, go and point out the fault when the two of you are alone.  If the member listens to you, you have regained that one.  1. But if you are not listened to, take one or two others along with you, so that every word may be confirmed by the evidence of two or three witnesses. 17 It the member refuses to listen to them, tell it to the church; and if the offender refuses to listen even to the church, let such a one be to you as a Gentile and a tax collector. 18 Truly I tell you, whatever you bind on earth will be bound in heaven, and whatever you loose on earth will be loosed in heaven. 19 Again, truly I tell you, if tow of you agree on earth about anything you ask, it will be done for you by my Father in heaven. 20 For where two or three are gathered in my name, I am there among them. </dc:title>
  <dc:creator>Doug Baker</dc:creator>
  <cp:lastModifiedBy>Stephen Baker</cp:lastModifiedBy>
  <cp:revision>8</cp:revision>
  <dcterms:created xsi:type="dcterms:W3CDTF">2017-01-17T17:12:02Z</dcterms:created>
  <dcterms:modified xsi:type="dcterms:W3CDTF">2017-01-17T17:12:33Z</dcterms:modified>
</cp:coreProperties>
</file>